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2" r:id="rId3"/>
    <p:sldId id="294" r:id="rId4"/>
    <p:sldId id="494" r:id="rId5"/>
    <p:sldId id="307" r:id="rId6"/>
    <p:sldId id="296" r:id="rId7"/>
    <p:sldId id="300" r:id="rId8"/>
    <p:sldId id="297" r:id="rId9"/>
    <p:sldId id="299" r:id="rId10"/>
    <p:sldId id="302" r:id="rId11"/>
    <p:sldId id="301" r:id="rId12"/>
    <p:sldId id="303" r:id="rId13"/>
    <p:sldId id="304" r:id="rId14"/>
    <p:sldId id="305" r:id="rId15"/>
    <p:sldId id="306" r:id="rId16"/>
    <p:sldId id="308" r:id="rId17"/>
    <p:sldId id="310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495" r:id="rId29"/>
    <p:sldId id="4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F78D0A00-D045-4AD3-AF0E-D62B71038B15}">
          <p14:sldIdLst>
            <p14:sldId id="291"/>
            <p14:sldId id="292"/>
          </p14:sldIdLst>
        </p14:section>
        <p14:section name="Exception" id="{CE349CF6-EA10-4A20-877D-4BAB68E178C5}">
          <p14:sldIdLst>
            <p14:sldId id="294"/>
            <p14:sldId id="494"/>
            <p14:sldId id="307"/>
            <p14:sldId id="296"/>
            <p14:sldId id="300"/>
            <p14:sldId id="297"/>
          </p14:sldIdLst>
        </p14:section>
        <p14:section name="Хвашане на exception" id="{DF2EE2B0-A873-419D-BF7D-08DBD14F089D}">
          <p14:sldIdLst>
            <p14:sldId id="299"/>
            <p14:sldId id="302"/>
            <p14:sldId id="301"/>
            <p14:sldId id="303"/>
            <p14:sldId id="304"/>
            <p14:sldId id="305"/>
            <p14:sldId id="306"/>
          </p14:sldIdLst>
        </p14:section>
        <p14:section name="Хвърляне на exception" id="{813C7047-16FF-43B5-87C8-FF3685EA98CA}">
          <p14:sldIdLst>
            <p14:sldId id="308"/>
            <p14:sldId id="310"/>
            <p14:sldId id="309"/>
            <p14:sldId id="311"/>
            <p14:sldId id="312"/>
          </p14:sldIdLst>
        </p14:section>
        <p14:section name="Добра практика" id="{CB57A74E-17A4-438F-B732-D2C14DAAF8F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1BC62222-ADBF-44D1-8795-B8F8F697458A}">
          <p14:sldIdLst>
            <p14:sldId id="319"/>
            <p14:sldId id="495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EC785-FC71-8FFE-8961-4CAC78038F18}" v="1239" dt="2023-02-16T20:51:13.458"/>
    <p1510:client id="{9E1890BA-7F11-6123-640D-F2BAFCF82C9C}" v="325" dt="2023-02-14T19:20:13.243"/>
    <p1510:client id="{AEBE38BD-C43C-E54A-8A03-B3425F009BB0}" v="927" dt="2023-02-16T16:09:03.5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784" y="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2790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1DA5E-3C61-43A0-9517-E8C3AFA693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71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1951A-502A-4280-BD12-DEEBD190B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15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0C1B-0E73-4F72-85C2-4E60F02B9A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0935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968A07-05B1-421E-9A3B-D10AED068F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20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EE8B9-F358-4A1F-B218-4412FA3818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1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5C138-5139-42E0-97D1-C99DE4BFA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21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D0E0-EE75-4AC9-9B3B-F2480E081D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012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B0CAB-1944-4E4D-AAAD-C2848357D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401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05409-6929-4A18-8EC7-795F046211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650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B27F5-86D2-4AC8-83C6-8894DDF9C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42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41B0A-8A7B-4474-AF76-763CB451F8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947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AAB-2476-49F1-8E0B-40A3E5D3A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530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134598"/>
            <a:ext cx="11080750" cy="675000"/>
          </a:xfrm>
        </p:spPr>
        <p:txBody>
          <a:bodyPr>
            <a:normAutofit/>
          </a:bodyPr>
          <a:lstStyle/>
          <a:p>
            <a:r>
              <a:rPr lang="en-US" sz="3150" dirty="0">
                <a:cs typeface="Calibri"/>
              </a:rPr>
              <a:t>Хващане на грешло по време на програмат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34832"/>
            <a:ext cx="11080750" cy="88242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750" dirty="0">
                <a:cs typeface="Calibri"/>
              </a:rPr>
              <a:t>Хващане на </a:t>
            </a:r>
            <a:r>
              <a:rPr lang="en-US" sz="4750" dirty="0">
                <a:ea typeface="+mj-lt"/>
                <a:cs typeface="+mj-lt"/>
              </a:rPr>
              <a:t>exception </a:t>
            </a:r>
            <a:endParaRPr lang="en-US" sz="4750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650685"/>
            <a:ext cx="2949981" cy="958145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368180"/>
            <a:ext cx="3217025" cy="444793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5" y="3110124"/>
            <a:ext cx="1540547" cy="1540547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70" y="1879006"/>
            <a:ext cx="4579466" cy="33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13" y="1879006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</a:pPr>
            <a:r>
              <a:rPr lang="en-US" sz="3150" dirty="0">
                <a:cs typeface="Calibri"/>
              </a:rPr>
              <a:t>Когато хванете </a:t>
            </a:r>
            <a:r>
              <a:rPr lang="en-US" sz="3150" dirty="0">
                <a:ea typeface="+mn-lt"/>
                <a:cs typeface="+mn-lt"/>
              </a:rPr>
              <a:t>exception от определен клас, може да хваните неговите деца също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360045" indent="-360045">
              <a:lnSpc>
                <a:spcPct val="100000"/>
              </a:lnSpc>
              <a:spcBef>
                <a:spcPts val="1799"/>
              </a:spcBef>
            </a:pPr>
            <a:r>
              <a:rPr lang="en-US" sz="3150" dirty="0"/>
              <a:t>Хващате </a:t>
            </a:r>
            <a:r>
              <a:rPr lang="en-US" sz="3150" b="1" noProof="1">
                <a:solidFill>
                  <a:schemeClr val="bg1"/>
                </a:solidFill>
              </a:rPr>
              <a:t>ArithmeticException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 неговите наследници </a:t>
            </a:r>
            <a:br>
              <a:rPr lang="en-US" sz="3150" dirty="0"/>
            </a:b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 </a:t>
            </a:r>
            <a:r>
              <a:rPr lang="en-US" sz="3150" b="1" noProof="1">
                <a:solidFill>
                  <a:schemeClr val="bg1"/>
                </a:solidFill>
              </a:rPr>
              <a:t>OverflowException</a:t>
            </a:r>
            <a:endParaRPr lang="en-US" sz="315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 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357139" cy="2478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sz="23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//Извършваме работа, която може да причини exception </a:t>
            </a:r>
            <a:endParaRPr lang="en-US" sz="23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ArithmeticException ae</a:t>
            </a:r>
            <a:r>
              <a:rPr lang="en-US" sz="2350" b="1" noProof="1">
                <a:latin typeface="Consolas"/>
                <a:cs typeface="Consolas" pitchFamily="49" charset="0"/>
              </a:rPr>
              <a:t>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 arithmetic exception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1D7EA9-02D3-45D1-B48F-91E06FB3C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9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2900" dirty="0"/>
              <a:t>Използване на много пъти блока </a:t>
            </a:r>
            <a:r>
              <a:rPr lang="ru-RU" sz="2900" dirty="0">
                <a:solidFill>
                  <a:schemeClr val="bg1"/>
                </a:solidFill>
                <a:latin typeface="Consolas"/>
              </a:rPr>
              <a:t>catch</a:t>
            </a:r>
            <a:r>
              <a:rPr lang="ru-RU" sz="2900" b="0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2900" dirty="0"/>
              <a:t> – примери</a:t>
            </a:r>
            <a:endParaRPr lang="en-US" sz="2900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10813" y="1179731"/>
            <a:ext cx="9293979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9CF0DA-10BB-471C-A134-575EAE052A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Намерете грешките!</a:t>
            </a:r>
            <a:endParaRPr lang="bg-BG" sz="3950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490854" cy="809425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Трябва да бъде последна</a:t>
            </a:r>
            <a:endParaRPr lang="bg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2742486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Неразчитим код</a:t>
            </a:r>
            <a:endParaRPr lang="bg-BG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2742486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Недостижим код</a:t>
            </a:r>
            <a:endParaRPr lang="bg-BG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F53597-B3E2-433C-A2E2-E8FD66942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33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cs typeface="Calibri"/>
              </a:rPr>
              <a:t>За да хванем всички грешки може да използваме конструктура: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 всички exception-и</a:t>
            </a:r>
            <a:endParaRPr lang="bg-BG" sz="3950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39679" y="2898688"/>
            <a:ext cx="11367376" cy="375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try</a:t>
            </a:r>
            <a:endParaRPr lang="bg-BG" sz="27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Извършваме работа, която може да причени 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exception</a:t>
            </a:r>
            <a:r>
              <a:rPr lang="en-US" sz="2750" b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 </a:t>
            </a:r>
            <a:endParaRPr lang="en-US" sz="2750" b="1" i="1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catch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Хващане на exception 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0F6139-96F9-4D17-87D9-7401097F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4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Изразът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alibri"/>
              </a:rPr>
              <a:t>try-finally</a:t>
            </a:r>
            <a:r>
              <a:rPr lang="en-US" sz="3600" dirty="0">
                <a:cs typeface="Calibri"/>
              </a:rPr>
              <a:t> винаги изпълнява </a:t>
            </a:r>
            <a:r>
              <a:rPr lang="en-US" sz="3600" dirty="0" err="1">
                <a:cs typeface="Calibri"/>
              </a:rPr>
              <a:t>блокът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alibri"/>
              </a:rPr>
              <a:t>finally</a:t>
            </a:r>
            <a:r>
              <a:rPr lang="en-US" sz="3600" dirty="0">
                <a:cs typeface="Calibri"/>
              </a:rPr>
              <a:t> (без да има грешки):</a:t>
            </a:r>
            <a:endParaRPr lang="en-US" sz="3600" dirty="0"/>
          </a:p>
          <a:p>
            <a:pPr marL="0" indent="0">
              <a:buNone/>
            </a:pPr>
            <a:endParaRPr lang="en-US" sz="3600" dirty="0">
              <a:cs typeface="Calibri"/>
            </a:endParaRPr>
          </a:p>
          <a:p>
            <a:pPr lvl="1" indent="-360045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None/>
            </a:pPr>
            <a:endParaRPr lang="en-US" dirty="0">
              <a:cs typeface="Calibri"/>
            </a:endParaRPr>
          </a:p>
          <a:p>
            <a:pPr marL="360045" indent="-360045"/>
            <a:endParaRPr lang="en-US" sz="2999" dirty="0">
              <a:cs typeface="Calibri"/>
            </a:endParaRPr>
          </a:p>
          <a:p>
            <a:pPr marL="360045" indent="-360045"/>
            <a:endParaRPr lang="en-US" sz="2999" dirty="0">
              <a:cs typeface="Calibri"/>
            </a:endParaRPr>
          </a:p>
          <a:p>
            <a:pPr marL="360045" indent="-360045"/>
            <a:r>
              <a:rPr lang="en-US" sz="3600" dirty="0">
                <a:cs typeface="Calibri"/>
              </a:rPr>
              <a:t>Използва се за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по-чист код</a:t>
            </a:r>
            <a:r>
              <a:rPr lang="en-US" sz="3600" dirty="0">
                <a:cs typeface="Calibri"/>
              </a:rPr>
              <a:t> (освобождаване на ресурси)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Изразът Try-finally </a:t>
            </a:r>
            <a:endParaRPr lang="bg-BG" sz="3950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1" y="2378324"/>
            <a:ext cx="10237866" cy="286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try {</a:t>
            </a:r>
            <a:endParaRPr lang="bg-BG" sz="27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Извършваме работа, която може да прични грешка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finally </a:t>
            </a: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блокът винаги ще се изпълни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3F54F-7BBF-4623-8ACD-94AA767E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onsolas" pitchFamily="49" charset="0"/>
              </a:rPr>
              <a:t>Try-finally – Пример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static void TestTryFinally() {</a:t>
            </a:r>
            <a:endParaRPr lang="bg-BG" sz="21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Console.WriteLine("Code executed before try-finally.");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try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string str = Console.ReadLine();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int.Parse(str);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was successful.");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</a:t>
            </a:r>
            <a:r>
              <a:rPr lang="en-US" sz="21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150" b="1" noProof="1">
                <a:latin typeface="Consolas"/>
                <a:cs typeface="Consolas" pitchFamily="49" charset="0"/>
              </a:rPr>
              <a:t> 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return</a:t>
            </a:r>
            <a:r>
              <a:rPr lang="en-US" sz="2150" b="1" noProof="1">
                <a:latin typeface="Consolas"/>
                <a:cs typeface="Consolas" pitchFamily="49" charset="0"/>
              </a:rPr>
              <a:t>; </a:t>
            </a: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Излиза от метода</a:t>
            </a:r>
            <a:endParaRPr lang="en-US" sz="21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150" b="1" noProof="1">
                <a:latin typeface="Consolas"/>
                <a:cs typeface="Consolas" pitchFamily="49" charset="0"/>
              </a:rPr>
              <a:t>} catch (FormatException)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failed!");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 finally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Console.WriteLine("This cleanup code is always executed.");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Console.WriteLine("This code is after the try-finally block.");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}</a:t>
            </a:r>
            <a:endParaRPr lang="bg-BG" sz="2150" b="1" noProof="1">
              <a:latin typeface="Consolas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6C578D-FA1A-460B-B62D-AE5F1C1F6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4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2473" y="4704825"/>
            <a:ext cx="12116328" cy="768084"/>
          </a:xfrm>
        </p:spPr>
        <p:txBody>
          <a:bodyPr/>
          <a:lstStyle/>
          <a:p>
            <a:r>
              <a:rPr lang="en-US" sz="5350" dirty="0">
                <a:cs typeface="Arial"/>
              </a:rPr>
              <a:t>Използване на ключовата дума "Throw"</a:t>
            </a:r>
          </a:p>
        </p:txBody>
      </p:sp>
    </p:spTree>
    <p:extLst>
      <p:ext uri="{BB962C8B-B14F-4D97-AF65-F5344CB8AC3E}">
        <p14:creationId xmlns:p14="http://schemas.microsoft.com/office/powerpoint/2010/main" val="15588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Хвърляме exception </a:t>
            </a:r>
            <a:r>
              <a:rPr lang="en-US" sz="3400" dirty="0"/>
              <a:t>със съобщение с грешка:</a:t>
            </a:r>
            <a:endParaRPr lang="en-US" sz="34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r>
              <a:rPr lang="en-US" sz="3400" dirty="0"/>
              <a:t>Exceptions може да приема </a:t>
            </a:r>
            <a:r>
              <a:rPr lang="en-US" sz="3400" b="1" dirty="0">
                <a:solidFill>
                  <a:schemeClr val="bg1"/>
                </a:solidFill>
              </a:rPr>
              <a:t>съобщение </a:t>
            </a:r>
            <a:r>
              <a:rPr lang="en-US" sz="3400" dirty="0"/>
              <a:t>+</a:t>
            </a:r>
            <a:r>
              <a:rPr lang="en-US" sz="3400" b="1" dirty="0">
                <a:solidFill>
                  <a:schemeClr val="bg1"/>
                </a:solidFill>
              </a:rPr>
              <a:t> exception </a:t>
            </a:r>
            <a:r>
              <a:rPr lang="en-US" sz="3400" dirty="0"/>
              <a:t>(причина):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Нарича се "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" exceptions</a:t>
            </a:r>
            <a:endParaRPr lang="bg-BG" sz="3400" dirty="0">
              <a:cs typeface="Calibri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Използване на ключовата дума Throw</a:t>
            </a:r>
            <a:endParaRPr lang="bg-BG" sz="3950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522441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dirty="0"/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…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(SqlException sqlEx)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throw new InvalidOperationException</a:t>
            </a:r>
            <a:r>
              <a:rPr lang="en-US" sz="2350" b="1" noProof="1">
                <a:latin typeface="Consolas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5F40CF-F55D-4AA5-B08C-874B888A0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550" dirty="0"/>
              <a:t>Exceptions се хвърля(raised) чрез ключовата дума</a:t>
            </a:r>
            <a:r>
              <a:rPr lang="en-US" sz="35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5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throw</a:t>
            </a:r>
            <a:r>
              <a:rPr lang="en-US" sz="3550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sz="355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Известява че в кода има проблем</a:t>
            </a:r>
            <a:endParaRPr lang="en-US" sz="3599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550" dirty="0"/>
              <a:t>Когато се хвърли exception:</a:t>
            </a:r>
            <a:endParaRPr lang="en-US" sz="355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US" sz="3350" dirty="0"/>
              <a:t>Програмата спира</a:t>
            </a:r>
            <a:endParaRPr lang="en-US" sz="3399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US" sz="3350" dirty="0"/>
              <a:t>Exception-a преминава през стака</a:t>
            </a:r>
            <a:endParaRPr lang="en-US" sz="335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1200"/>
              </a:spcBef>
            </a:pPr>
            <a:r>
              <a:rPr lang="en-US" sz="3150" dirty="0">
                <a:cs typeface="Calibri"/>
              </a:rPr>
              <a:t>Докато достигне до негови блок 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alibri"/>
              </a:rPr>
              <a:t>catch</a:t>
            </a:r>
            <a:r>
              <a:rPr lang="en-US" sz="3150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endParaRPr lang="en-US" sz="3150" dirty="0">
              <a:solidFill>
                <a:schemeClr val="tx2">
                  <a:lumMod val="75000"/>
                </a:schemeClr>
              </a:solidFill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350" dirty="0"/>
              <a:t>Не хванат exceptions изписва съобщение за грешка</a:t>
            </a:r>
            <a:endParaRPr lang="en-US" sz="3350" dirty="0">
              <a:cs typeface="Calibri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Хвърляне на exceptions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7C3091-3B4E-4406-9C91-5EAA4F1BF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5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ea typeface="+mn-lt"/>
                <a:cs typeface="+mn-lt"/>
              </a:rPr>
              <a:t>Exception-ите могат да се </a:t>
            </a:r>
            <a:r>
              <a:rPr lang="en-US" sz="3600" b="1" dirty="0">
                <a:solidFill>
                  <a:schemeClr val="bg1"/>
                </a:solidFill>
              </a:rPr>
              <a:t>преизползват</a:t>
            </a:r>
            <a:r>
              <a:rPr lang="en-US" sz="3600" dirty="0"/>
              <a:t>:</a:t>
            </a:r>
            <a:endParaRPr lang="bg-BG" dirty="0">
              <a:cs typeface="Calibri"/>
            </a:endParaRP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Преизползване на хвърляне на</a:t>
            </a:r>
            <a:r>
              <a:rPr lang="en-US" dirty="0"/>
              <a:t> exception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2CCFFD-6A75-405E-B81F-BE6E6F9F6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63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en-US" dirty="0"/>
              <a:t>Какво е еxceptions?</a:t>
            </a:r>
            <a:endParaRPr lang="bg-BG" dirty="0">
              <a:cs typeface="Calibri"/>
            </a:endParaRPr>
          </a:p>
          <a:p>
            <a:pPr marL="932180" lvl="1" indent="-456565">
              <a:lnSpc>
                <a:spcPct val="100000"/>
              </a:lnSpc>
            </a:pPr>
            <a:r>
              <a:rPr lang="en-US" dirty="0"/>
              <a:t>Класа </a:t>
            </a:r>
            <a:r>
              <a:rPr lang="en-US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932180" lvl="1" indent="-456565">
              <a:lnSpc>
                <a:spcPct val="100000"/>
              </a:lnSpc>
            </a:pPr>
            <a:r>
              <a:rPr lang="en-US" dirty="0"/>
              <a:t>Видове Exceptions и тяхната </a:t>
            </a:r>
            <a:r>
              <a:rPr lang="en-US" dirty="0">
                <a:ea typeface="+mn-lt"/>
                <a:cs typeface="+mn-lt"/>
              </a:rPr>
              <a:t>йерархия</a:t>
            </a:r>
            <a:endParaRPr lang="ru-RU" dirty="0">
              <a:cs typeface="Calibri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en-US" dirty="0"/>
              <a:t>Хващане на exceptions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ru-RU" dirty="0"/>
              <a:t>Покачване (</a:t>
            </a:r>
            <a:r>
              <a:rPr lang="en-US" dirty="0"/>
              <a:t>хвърляне</a:t>
            </a:r>
            <a:r>
              <a:rPr lang="ru-RU" dirty="0"/>
              <a:t>) на</a:t>
            </a:r>
            <a:r>
              <a:rPr lang="en-US" dirty="0"/>
              <a:t> exception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en-US" dirty="0"/>
              <a:t>Exception: Добра практика</a:t>
            </a:r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962866-5E8E-4504-A5D8-A702B0960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50" dirty="0"/>
              <a:t>Хвърляне на exception-и – Примери</a:t>
            </a:r>
            <a:endParaRPr lang="bg-BG" sz="375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AE5F351-AC49-44B3-AEE8-D31A41572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0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9" y="1372137"/>
            <a:ext cx="2361585" cy="23615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011" y="4704825"/>
            <a:ext cx="12136012" cy="768084"/>
          </a:xfrm>
        </p:spPr>
        <p:txBody>
          <a:bodyPr/>
          <a:lstStyle/>
          <a:p>
            <a:r>
              <a:rPr lang="en-GB" sz="5350" dirty="0">
                <a:cs typeface="Arial"/>
              </a:rPr>
              <a:t>Най-добра практика за хващане на Exception </a:t>
            </a:r>
          </a:p>
        </p:txBody>
      </p:sp>
    </p:spTree>
    <p:extLst>
      <p:ext uri="{BB962C8B-B14F-4D97-AF65-F5344CB8AC3E}">
        <p14:creationId xmlns:p14="http://schemas.microsoft.com/office/powerpoint/2010/main" val="24359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50" dirty="0">
                <a:ea typeface="+mn-lt"/>
                <a:cs typeface="+mn-lt"/>
              </a:rPr>
              <a:t>Блокът </a:t>
            </a:r>
            <a:r>
              <a:rPr lang="en-US" sz="3450" b="1" dirty="0">
                <a:solidFill>
                  <a:schemeClr val="bg1"/>
                </a:solidFill>
                <a:ea typeface="+mn-lt"/>
                <a:cs typeface="+mn-lt"/>
              </a:rPr>
              <a:t>Catch</a:t>
            </a:r>
            <a:r>
              <a:rPr lang="en-US" sz="34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50" dirty="0"/>
              <a:t>трябва да: 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Exception-a </a:t>
            </a:r>
            <a:r>
              <a:rPr lang="en-US" sz="3150" dirty="0"/>
              <a:t>трябва да бъде най-долу в </a:t>
            </a:r>
            <a:r>
              <a:rPr lang="en-US" sz="3150" dirty="0">
                <a:ea typeface="+mn-lt"/>
                <a:cs typeface="+mn-lt"/>
              </a:rPr>
              <a:t>йерархията</a:t>
            </a:r>
            <a:endParaRPr lang="en-US" sz="315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В противен случай, ще възникне грешка при компилацията</a:t>
            </a:r>
            <a:endParaRPr lang="en-US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450" dirty="0"/>
              <a:t>Всеки </a:t>
            </a:r>
            <a:r>
              <a:rPr lang="en-US" sz="3450" b="1" dirty="0">
                <a:solidFill>
                  <a:schemeClr val="bg1"/>
                </a:solidFill>
                <a:latin typeface="Consolas"/>
              </a:rPr>
              <a:t>catch</a:t>
            </a:r>
            <a:r>
              <a:rPr lang="en-US" sz="3450" dirty="0">
                <a:solidFill>
                  <a:schemeClr val="tx2">
                    <a:lumMod val="75000"/>
                  </a:schemeClr>
                </a:solidFill>
              </a:rPr>
              <a:t> блок </a:t>
            </a:r>
            <a:r>
              <a:rPr lang="en-US" sz="3450" dirty="0"/>
              <a:t>трябва да хвърли само exceptions, които се очакват </a:t>
            </a:r>
            <a:endParaRPr lang="en-US" sz="345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Ако метода е некомпетентен за хващане на </a:t>
            </a:r>
            <a:r>
              <a:rPr lang="en-US" sz="3150" dirty="0">
                <a:ea typeface="+mn-lt"/>
                <a:cs typeface="+mn-lt"/>
              </a:rPr>
              <a:t>exception, трябва да го оставите</a:t>
            </a:r>
            <a:endParaRPr lang="en-US" sz="315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Хващането на всички </a:t>
            </a:r>
            <a:r>
              <a:rPr lang="en-US" sz="3150" dirty="0">
                <a:ea typeface="+mn-lt"/>
                <a:cs typeface="+mn-lt"/>
              </a:rPr>
              <a:t>exception-и без оглед на техния тип е 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лоша практика</a:t>
            </a:r>
            <a:r>
              <a:rPr lang="en-US" sz="3150" dirty="0"/>
              <a:t>!</a:t>
            </a:r>
            <a:endParaRPr lang="en-US" sz="3150" dirty="0">
              <a:cs typeface="Calibri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Използване на блока Catch</a:t>
            </a:r>
            <a:endParaRPr lang="bg-BG" sz="395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89AB76-70C2-49A6-A82A-8D0BCB5EC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имаме невалидни параметри, използваме методите: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ArgumentException</a:t>
            </a:r>
            <a:r>
              <a:rPr lang="en-US" sz="2950" dirty="0"/>
              <a:t>, </a:t>
            </a: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ArgumentNullException</a:t>
            </a:r>
            <a:r>
              <a:rPr lang="en-US" sz="2950" dirty="0"/>
              <a:t>, </a:t>
            </a:r>
            <a:br>
              <a:rPr lang="en-US" sz="2950" dirty="0"/>
            </a:b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ArgumentOutOfRangeException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 дадена операция не може да се осъществи,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NotSupportedException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метод не имплементиран,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NotImplementedException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Ако няма подходящ exception: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dirty="0"/>
              <a:t>Създаваме собствен exception (наследя </a:t>
            </a:r>
            <a:r>
              <a:rPr lang="en-US" sz="2950" b="1" dirty="0">
                <a:solidFill>
                  <a:schemeClr val="bg1"/>
                </a:solidFill>
                <a:latin typeface="Consolas"/>
              </a:rPr>
              <a:t>Exception</a:t>
            </a:r>
            <a:r>
              <a:rPr lang="en-US" sz="2950" dirty="0"/>
              <a:t>)</a:t>
            </a:r>
            <a:endParaRPr lang="en-US" sz="295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Избиране на 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A4D4F8-087A-4CCD-B531-84C5CD38F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450" dirty="0">
                <a:cs typeface="Calibri"/>
              </a:rPr>
              <a:t>Когато един </a:t>
            </a:r>
            <a:r>
              <a:rPr lang="en-US" sz="3450" dirty="0">
                <a:ea typeface="+mn-lt"/>
                <a:cs typeface="+mn-lt"/>
              </a:rPr>
              <a:t>exception се покачва, винаги трябва да минава </a:t>
            </a:r>
            <a:r>
              <a:rPr lang="en-US" sz="3450" b="1" dirty="0">
                <a:solidFill>
                  <a:schemeClr val="bg1"/>
                </a:solidFill>
                <a:ea typeface="+mn-lt"/>
                <a:cs typeface="+mn-lt"/>
              </a:rPr>
              <a:t>добро съобщение през конструкторите</a:t>
            </a:r>
          </a:p>
          <a:p>
            <a:pPr marL="360045" indent="-360045">
              <a:lnSpc>
                <a:spcPct val="100000"/>
              </a:lnSpc>
            </a:pPr>
            <a:r>
              <a:rPr lang="en-US" sz="3450" dirty="0">
                <a:cs typeface="Calibri"/>
              </a:rPr>
              <a:t>Когато трябва да хвърляме </a:t>
            </a:r>
            <a:r>
              <a:rPr lang="en-US" sz="3450" dirty="0">
                <a:ea typeface="+mn-lt"/>
                <a:cs typeface="+mn-lt"/>
              </a:rPr>
              <a:t>exception, трябва да имаме добро описание за грешките</a:t>
            </a:r>
          </a:p>
          <a:p>
            <a:pPr lvl="1" indent="-360045">
              <a:lnSpc>
                <a:spcPct val="100000"/>
              </a:lnSpc>
            </a:pPr>
            <a:r>
              <a:rPr lang="en-US" sz="3150" dirty="0">
                <a:cs typeface="Calibri"/>
              </a:rPr>
              <a:t>Съобщението трябва да обяснява какъв е проблема и как може да се реши</a:t>
            </a:r>
            <a:endParaRPr lang="en-US" sz="3150" dirty="0"/>
          </a:p>
          <a:p>
            <a:pPr marL="1255395" lvl="2" indent="-360045">
              <a:lnSpc>
                <a:spcPct val="100000"/>
              </a:lnSpc>
            </a:pPr>
            <a:r>
              <a:rPr lang="en-US" sz="2950" dirty="0"/>
              <a:t>Добър: "</a:t>
            </a:r>
            <a:r>
              <a:rPr lang="en-US" sz="2950" i="1" dirty="0"/>
              <a:t>Size should be integer in range [1…15]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en-US" sz="2950" dirty="0">
                <a:ea typeface="+mn-lt"/>
                <a:cs typeface="+mn-lt"/>
              </a:rPr>
              <a:t>Добър</a:t>
            </a:r>
            <a:r>
              <a:rPr lang="en-US" sz="2950" dirty="0"/>
              <a:t>: "</a:t>
            </a:r>
            <a:r>
              <a:rPr lang="en-US" sz="2950" i="1" dirty="0"/>
              <a:t>Invalid state. First call Initialize()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en-US" sz="2950" dirty="0"/>
              <a:t>Лош: "</a:t>
            </a:r>
            <a:r>
              <a:rPr lang="en-US" sz="2950" i="1" dirty="0"/>
              <a:t>Unexpected error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en-US" sz="2950" dirty="0"/>
              <a:t>Лош: "</a:t>
            </a:r>
            <a:r>
              <a:rPr lang="en-US" sz="2950" i="1" dirty="0"/>
              <a:t>Invalid argument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Exception – Добра практика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E7C96-3626-4988-9C62-A7023CF30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7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350" dirty="0">
                <a:ea typeface="+mn-lt"/>
                <a:cs typeface="+mn-lt"/>
              </a:rPr>
              <a:t>Exception-ите могат да намалят произведителността на програмата</a:t>
            </a:r>
            <a:endParaRPr lang="en-US" sz="3350" dirty="0"/>
          </a:p>
          <a:p>
            <a:pPr lvl="1" indent="-360045">
              <a:lnSpc>
                <a:spcPct val="110000"/>
              </a:lnSpc>
            </a:pPr>
            <a:r>
              <a:rPr lang="en-US" sz="3150" dirty="0">
                <a:cs typeface="Calibri"/>
              </a:rPr>
              <a:t>Хвърляме </a:t>
            </a:r>
            <a:r>
              <a:rPr lang="en-US" sz="3150" dirty="0">
                <a:ea typeface="+mn-lt"/>
                <a:cs typeface="+mn-lt"/>
              </a:rPr>
              <a:t>exception-и в много важни случаи</a:t>
            </a:r>
            <a:endParaRPr lang="en-US" sz="3150" dirty="0"/>
          </a:p>
          <a:p>
            <a:pPr lvl="1" indent="-360045">
              <a:lnSpc>
                <a:spcPct val="110000"/>
              </a:lnSpc>
            </a:pPr>
            <a:r>
              <a:rPr lang="en-US" sz="3150" dirty="0">
                <a:cs typeface="Calibri"/>
              </a:rPr>
              <a:t>Не хвърляме </a:t>
            </a:r>
            <a:r>
              <a:rPr lang="en-US" sz="3150" dirty="0">
                <a:ea typeface="+mn-lt"/>
                <a:cs typeface="+mn-lt"/>
              </a:rPr>
              <a:t>exception в нормалния поток на програмата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10000"/>
              </a:lnSpc>
            </a:pPr>
            <a:r>
              <a:rPr lang="en-US" sz="3150" dirty="0">
                <a:ea typeface="+mn-lt"/>
                <a:cs typeface="+mn-lt"/>
              </a:rPr>
              <a:t>.NET runtime може да хвърли exception-и по всяко време</a:t>
            </a:r>
          </a:p>
          <a:p>
            <a:pPr marL="1255395" lvl="2" indent="-360045">
              <a:lnSpc>
                <a:spcPct val="110000"/>
              </a:lnSpc>
            </a:pPr>
            <a:r>
              <a:rPr lang="en-US" sz="2950" dirty="0"/>
              <a:t>Примерно </a:t>
            </a:r>
            <a:r>
              <a:rPr lang="bg-BG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System.OutOfMemoryException</a:t>
            </a:r>
            <a:endParaRPr lang="bg-BG" sz="2950" b="1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Exceptions – </a:t>
            </a:r>
            <a:r>
              <a:rPr lang="en-US" sz="3950" dirty="0">
                <a:ea typeface="+mj-lt"/>
                <a:cs typeface="+mj-lt"/>
              </a:rPr>
              <a:t>Добра практика</a:t>
            </a:r>
            <a:r>
              <a:rPr lang="en-US" sz="3950" dirty="0"/>
              <a:t> (2)</a:t>
            </a:r>
            <a:endParaRPr lang="bg-BG" sz="395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CE7EC8-9CC3-4099-808A-CCCB203DB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Персонализирания exception  наследява класа exception class (Примерно 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System.Exception</a:t>
            </a:r>
            <a:r>
              <a:rPr lang="en-US" sz="3350" dirty="0"/>
              <a:t>)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60045" indent="-360045">
              <a:lnSpc>
                <a:spcPct val="150000"/>
              </a:lnSpc>
              <a:spcBef>
                <a:spcPts val="2399"/>
              </a:spcBef>
            </a:pPr>
            <a:r>
              <a:rPr lang="en-US" sz="3350" dirty="0"/>
              <a:t>Хвърляме </a:t>
            </a:r>
            <a:r>
              <a:rPr lang="en-US" sz="3350" dirty="0">
                <a:ea typeface="+mn-lt"/>
                <a:cs typeface="+mn-lt"/>
              </a:rPr>
              <a:t>exception както другите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Съзадаване на персонален exception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C5BCD1-520A-4613-81B4-591F6AB3D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6" y="1657149"/>
            <a:ext cx="10917132" cy="490903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Exception осигурява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гъвкав</a:t>
            </a:r>
            <a:r>
              <a:rPr lang="en-US" sz="3400" dirty="0">
                <a:solidFill>
                  <a:schemeClr val="bg2"/>
                </a:solidFill>
              </a:rPr>
              <a:t> механизъм за хващане на грешки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Блокът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позволява да хващаме exception-и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Нехванати 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exception-и приченяват съобщение с грешка</a:t>
            </a: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Блокът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се изпълнява винаги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2808942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4343197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26741E3-1090-49BE-8521-19463814D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4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Какво е еxception?</a:t>
            </a:r>
          </a:p>
        </p:txBody>
      </p:sp>
    </p:spTree>
    <p:extLst>
      <p:ext uri="{BB962C8B-B14F-4D97-AF65-F5344CB8AC3E}">
        <p14:creationId xmlns:p14="http://schemas.microsoft.com/office/powerpoint/2010/main" val="2750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Exceptions</a:t>
            </a:r>
            <a:r>
              <a:rPr lang="en-US" sz="3350" b="1" dirty="0"/>
              <a:t> </a:t>
            </a:r>
            <a:r>
              <a:rPr lang="en-US" sz="3350" dirty="0"/>
              <a:t>хвърля грешка и проблем, </a:t>
            </a:r>
            <a:r>
              <a:rPr lang="en-US" sz="3350" dirty="0" err="1"/>
              <a:t>когато</a:t>
            </a:r>
            <a:r>
              <a:rPr lang="en-US" sz="3350" dirty="0"/>
              <a:t> програмата работи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Използваме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throw</a:t>
            </a:r>
            <a:r>
              <a:rPr lang="en-US" sz="3350" b="1" dirty="0"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 за</a:t>
            </a:r>
            <a:r>
              <a:rPr lang="en-US" sz="3350" dirty="0"/>
              <a:t> да хвърлем 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exceptions</a:t>
            </a:r>
            <a:r>
              <a:rPr lang="en-US" sz="3350" b="1" dirty="0">
                <a:ea typeface="+mn-lt"/>
                <a:cs typeface="+mn-lt"/>
              </a:rPr>
              <a:t> </a:t>
            </a:r>
            <a:endParaRPr lang="bg-BG" sz="3350" dirty="0">
              <a:ea typeface="+mn-lt"/>
              <a:cs typeface="+mn-lt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Catch</a:t>
            </a:r>
            <a:r>
              <a:rPr lang="en-US" sz="3350" dirty="0">
                <a:solidFill>
                  <a:srgbClr val="234465"/>
                </a:solidFill>
              </a:rPr>
              <a:t> хваща проблем, за да го оправи</a:t>
            </a:r>
            <a:endParaRPr lang="en-US" sz="335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еxception?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697" y="2831442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697" y="450928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A0CEE4-6DA1-4DF7-A046-C83821FDA0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7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 работят Exception-ите?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2124340"/>
            <a:ext cx="4258831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  <a:cs typeface="Calibri"/>
              </a:rPr>
              <a:t>Изпълнява код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258831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Изпънява определен код, </a:t>
            </a:r>
            <a:r>
              <a:rPr lang="en-US" sz="2750" b="1" dirty="0" err="1">
                <a:solidFill>
                  <a:srgbClr val="FFFFFF"/>
                </a:solidFill>
              </a:rPr>
              <a:t>ако</a:t>
            </a:r>
            <a:r>
              <a:rPr lang="en-US" sz="2750" b="1" dirty="0">
                <a:solidFill>
                  <a:srgbClr val="FFFFFF"/>
                </a:solidFill>
              </a:rPr>
              <a:t> има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Винаги изпълнява код</a:t>
            </a:r>
            <a:endParaRPr lang="bg-BG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1DF367-F0CF-492C-9185-6B90ADC1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41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/>
              <a:t>Exceptions са </a:t>
            </a:r>
            <a:r>
              <a:rPr lang="en-US" sz="3350" b="1" dirty="0">
                <a:solidFill>
                  <a:schemeClr val="bg1"/>
                </a:solidFill>
              </a:rPr>
              <a:t>класове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в C#</a:t>
            </a:r>
            <a:endParaRPr lang="ru-RU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Класа </a:t>
            </a:r>
            <a:r>
              <a:rPr lang="ru-RU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r>
              <a:rPr lang="ru-RU" sz="3350" dirty="0">
                <a:solidFill>
                  <a:schemeClr val="bg1"/>
                </a:solidFill>
              </a:rPr>
              <a:t> </a:t>
            </a:r>
            <a:r>
              <a:rPr lang="en-US" sz="3350" dirty="0"/>
              <a:t>е базиран за всички exception-и в CLR</a:t>
            </a:r>
            <a:endParaRPr lang="ru-RU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/>
              <a:t>Съдържа информация за </a:t>
            </a:r>
            <a:r>
              <a:rPr lang="en-US" sz="3150" b="1" dirty="0">
                <a:solidFill>
                  <a:schemeClr val="bg1"/>
                </a:solidFill>
              </a:rPr>
              <a:t>грешки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ru-RU" sz="31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Message</a:t>
            </a:r>
            <a:r>
              <a:rPr lang="ru-RU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150" dirty="0"/>
              <a:t>–</a:t>
            </a:r>
            <a:r>
              <a:rPr lang="en-US" sz="3150" dirty="0"/>
              <a:t> дава описание на грешката</a:t>
            </a:r>
            <a:endParaRPr lang="ru-RU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29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StackTrace</a:t>
            </a:r>
            <a:r>
              <a:rPr lang="ru-RU" sz="29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950" dirty="0"/>
              <a:t>– </a:t>
            </a:r>
            <a:r>
              <a:rPr lang="en-US" sz="2950" dirty="0"/>
              <a:t>дава информация на стека по-време на хвърляне на </a:t>
            </a:r>
            <a:r>
              <a:rPr lang="en-US" sz="2950" dirty="0">
                <a:ea typeface="+mn-lt"/>
                <a:cs typeface="+mn-lt"/>
              </a:rPr>
              <a:t>exception </a:t>
            </a: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29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InnerException</a:t>
            </a:r>
            <a:r>
              <a:rPr lang="ru-RU" sz="29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950" dirty="0"/>
              <a:t>–</a:t>
            </a:r>
            <a:r>
              <a:rPr lang="en-US" sz="2950" dirty="0"/>
              <a:t> exception</a:t>
            </a:r>
            <a:r>
              <a:rPr lang="en-US" sz="2950" dirty="0">
                <a:ea typeface="+mn-lt"/>
                <a:cs typeface="+mn-lt"/>
              </a:rPr>
              <a:t>, който е приченил сегашния exception (</a:t>
            </a:r>
            <a:r>
              <a:rPr lang="en-US" sz="2950" dirty="0" err="1">
                <a:ea typeface="+mn-lt"/>
                <a:cs typeface="+mn-lt"/>
              </a:rPr>
              <a:t>ако</a:t>
            </a:r>
            <a:r>
              <a:rPr lang="en-US" sz="2950" dirty="0">
                <a:ea typeface="+mn-lt"/>
                <a:cs typeface="+mn-lt"/>
              </a:rPr>
              <a:t> има)</a:t>
            </a:r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Клас </a:t>
            </a:r>
            <a:r>
              <a:rPr lang="en-US" sz="3950" noProof="1">
                <a:latin typeface="Consolas"/>
                <a:cs typeface="Consolas" pitchFamily="49" charset="0"/>
              </a:rPr>
              <a:t>System.Exception</a:t>
            </a:r>
            <a:endParaRPr lang="en-US" sz="3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D1861D8-F726-4DCF-A11B-813C503C10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cs typeface="Calibri"/>
              </a:rPr>
              <a:t>В C# </a:t>
            </a:r>
            <a:r>
              <a:rPr lang="en-US" sz="3600" dirty="0">
                <a:ea typeface="+mn-lt"/>
                <a:cs typeface="+mn-lt"/>
              </a:rPr>
              <a:t>exception-ите могат да бъдат хванати с конструктура </a:t>
            </a:r>
            <a:r>
              <a:rPr lang="en-US" sz="36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try-catch</a:t>
            </a:r>
            <a:endParaRPr lang="en-US" sz="3600" dirty="0">
              <a:solidFill>
                <a:schemeClr val="bg1"/>
              </a:solidFill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2399"/>
              </a:spcBef>
              <a:buClr>
                <a:srgbClr val="234465"/>
              </a:buClr>
            </a:pPr>
            <a:r>
              <a:rPr lang="en-US" sz="3600" dirty="0">
                <a:solidFill>
                  <a:srgbClr val="234465"/>
                </a:solidFill>
                <a:latin typeface="Calibri"/>
                <a:cs typeface="Calibri"/>
              </a:rPr>
              <a:t>Блокът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ru-RU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catch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  може да се използва много пъти за различни типове </a:t>
            </a:r>
            <a:r>
              <a:rPr lang="en-US" sz="3600" dirty="0">
                <a:ea typeface="+mn-lt"/>
                <a:cs typeface="+mn-lt"/>
              </a:rPr>
              <a:t>exception</a:t>
            </a:r>
            <a:endParaRPr lang="en-US" sz="36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00" y="2304000"/>
            <a:ext cx="10710000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Използвайте код, който може да предизвика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Хващане на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135733D-7AC7-4282-B8B9-22A4DA4049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Йерархия на </a:t>
            </a:r>
            <a:r>
              <a:rPr lang="en-US" sz="3950" dirty="0"/>
              <a:t>exception в .NET</a:t>
            </a:r>
            <a:endParaRPr lang="bg-BG" sz="395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EC9BDCF-8028-4CA8-AAD4-9B55D44063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3" y="1606541"/>
            <a:ext cx="2056559" cy="20565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Хващане на 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1671</Words>
  <Application>Microsoft Office PowerPoint</Application>
  <PresentationFormat>Широк екран</PresentationFormat>
  <Paragraphs>327</Paragraphs>
  <Slides>29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Хващане на exception </vt:lpstr>
      <vt:lpstr>Съдържание</vt:lpstr>
      <vt:lpstr>Какво е еxception?</vt:lpstr>
      <vt:lpstr>Какво е еxception?</vt:lpstr>
      <vt:lpstr>Как работят Exception-ите?</vt:lpstr>
      <vt:lpstr>Клас System.Exception</vt:lpstr>
      <vt:lpstr>Хващане на exception</vt:lpstr>
      <vt:lpstr>Йерархия на exception в .NET</vt:lpstr>
      <vt:lpstr>Хващане на exception</vt:lpstr>
      <vt:lpstr>Хващане на exceptions</vt:lpstr>
      <vt:lpstr>Използване на много пъти блока catch  – примери</vt:lpstr>
      <vt:lpstr>Намерете грешките!</vt:lpstr>
      <vt:lpstr>Хващане на всички exception-и</vt:lpstr>
      <vt:lpstr>Изразът Try-finally </vt:lpstr>
      <vt:lpstr>Try-finally – Пример</vt:lpstr>
      <vt:lpstr>Използване на ключовата дума "Throw"</vt:lpstr>
      <vt:lpstr>Използване на ключовата дума Throw</vt:lpstr>
      <vt:lpstr>Хвърляне на exceptions</vt:lpstr>
      <vt:lpstr>Преизползване на хвърляне на exception</vt:lpstr>
      <vt:lpstr>Хвърляне на exception-и – Примери</vt:lpstr>
      <vt:lpstr>Най-добра практика за хващане на Exception </vt:lpstr>
      <vt:lpstr>Използване на блока Catch</vt:lpstr>
      <vt:lpstr>Избиране на exception</vt:lpstr>
      <vt:lpstr>Exception – Добра практика (1)</vt:lpstr>
      <vt:lpstr>Exceptions – Добра практика (2)</vt:lpstr>
      <vt:lpstr>Съзадаване на персонален exception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Emilia Kuiumdjieva</cp:lastModifiedBy>
  <cp:revision>562</cp:revision>
  <dcterms:created xsi:type="dcterms:W3CDTF">2018-05-23T13:08:44Z</dcterms:created>
  <dcterms:modified xsi:type="dcterms:W3CDTF">2023-02-24T15:18:21Z</dcterms:modified>
  <cp:category>programming;education;software engineering;software development</cp:category>
</cp:coreProperties>
</file>