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394" r:id="rId2"/>
    <p:sldId id="395" r:id="rId3"/>
    <p:sldId id="425" r:id="rId4"/>
    <p:sldId id="426" r:id="rId5"/>
    <p:sldId id="427" r:id="rId6"/>
    <p:sldId id="428" r:id="rId7"/>
    <p:sldId id="429" r:id="rId8"/>
    <p:sldId id="528" r:id="rId9"/>
    <p:sldId id="432" r:id="rId10"/>
    <p:sldId id="433" r:id="rId11"/>
    <p:sldId id="434" r:id="rId12"/>
    <p:sldId id="435" r:id="rId13"/>
    <p:sldId id="439" r:id="rId14"/>
    <p:sldId id="478" r:id="rId15"/>
    <p:sldId id="440" r:id="rId16"/>
    <p:sldId id="441" r:id="rId17"/>
    <p:sldId id="442" r:id="rId18"/>
    <p:sldId id="443" r:id="rId19"/>
    <p:sldId id="444" r:id="rId20"/>
    <p:sldId id="445" r:id="rId21"/>
    <p:sldId id="456" r:id="rId22"/>
    <p:sldId id="457" r:id="rId23"/>
    <p:sldId id="458" r:id="rId24"/>
    <p:sldId id="459" r:id="rId25"/>
    <p:sldId id="494" r:id="rId26"/>
    <p:sldId id="526" r:id="rId27"/>
    <p:sldId id="504" r:id="rId28"/>
    <p:sldId id="5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972D4AD-167A-4666-BE1C-BFF8BB87E7FF}">
          <p14:sldIdLst>
            <p14:sldId id="394"/>
            <p14:sldId id="395"/>
          </p14:sldIdLst>
        </p14:section>
        <p14:section name="Алгоритми" id="{573CC809-6562-4BAE-ABF7-BB574D0BF4FF}">
          <p14:sldIdLst>
            <p14:sldId id="425"/>
            <p14:sldId id="426"/>
            <p14:sldId id="427"/>
            <p14:sldId id="428"/>
            <p14:sldId id="429"/>
          </p14:sldIdLst>
        </p14:section>
        <p14:section name="Сложност на алгоритми" id="{5F6443D5-F412-40A6-AA01-D8DBDFCF6126}">
          <p14:sldIdLst>
            <p14:sldId id="528"/>
            <p14:sldId id="432"/>
            <p14:sldId id="433"/>
            <p14:sldId id="434"/>
            <p14:sldId id="435"/>
            <p14:sldId id="439"/>
            <p14:sldId id="478"/>
            <p14:sldId id="440"/>
            <p14:sldId id="441"/>
            <p14:sldId id="442"/>
            <p14:sldId id="443"/>
            <p14:sldId id="444"/>
            <p14:sldId id="445"/>
          </p14:sldIdLst>
        </p14:section>
        <p14:section name="Анализиране на сложност" id="{8F70975F-2655-44AD-9919-2DC11BC1EF9E}">
          <p14:sldIdLst>
            <p14:sldId id="456"/>
            <p14:sldId id="457"/>
            <p14:sldId id="458"/>
            <p14:sldId id="459"/>
            <p14:sldId id="494"/>
          </p14:sldIdLst>
        </p14:section>
        <p14:section name="Обобщение" id="{F4AEF04E-CD45-4728-95B8-BA3B6BB242C1}">
          <p14:sldIdLst>
            <p14:sldId id="52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01" autoAdjust="0"/>
    <p:restoredTop sz="95241" autoAdjust="0"/>
  </p:normalViewPr>
  <p:slideViewPr>
    <p:cSldViewPr showGuides="1">
      <p:cViewPr varScale="1">
        <p:scale>
          <a:sx n="72" d="100"/>
          <a:sy n="72" d="100"/>
        </p:scale>
        <p:origin x="232" y="18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938B563-61B7-99EB-7C5E-3145617748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7859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943CF-1512-4E5E-9867-C26AF6DC7F81}" type="slidenum">
              <a:rPr lang="en-US"/>
              <a:pPr/>
              <a:t>22</a:t>
            </a:fld>
            <a:r>
              <a:rPr lang="en-US"/>
              <a:t>##</a:t>
            </a: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884AE814-D1F6-72E7-0FA5-026351174A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93858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FBBB9-A1C9-4DBC-9682-34C93C989556}" type="slidenum">
              <a:rPr lang="en-US"/>
              <a:pPr/>
              <a:t>23</a:t>
            </a:fld>
            <a:r>
              <a:rPr lang="en-US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ED037AA2-4690-554F-3E14-3A4357CA07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1307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24</a:t>
            </a:fld>
            <a:r>
              <a:rPr lang="en-US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A0FFC5D5-FB0C-9F74-C37F-5E304C0E65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6549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25</a:t>
            </a:fld>
            <a:r>
              <a:rPr lang="en-US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0B4EC09-2B8D-C35E-8616-8842476DEF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865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5873F47-44F1-44F6-A4D6-9BE006CD9D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21669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54488DC-ADDD-F7BA-BD80-1995476736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97793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AE3FAC6-144B-E792-1337-0B70224CF3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7386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8F96A6D-2933-4133-3BFA-09B34E0B9A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420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FC5578-6E75-355F-16C4-AA20201AF8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579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74333D2-371F-A3B5-123D-D818339020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412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10</a:t>
            </a:fld>
            <a:r>
              <a:rPr lang="en-US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3D3517E-B354-DAD9-5671-F25442CB37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3519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11</a:t>
            </a:fld>
            <a:r>
              <a:rPr lang="en-US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5125398-DBB8-3A01-6444-4937559122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1811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71ADB-B992-423C-98B6-42E93035A652}" type="slidenum">
              <a:rPr lang="en-US"/>
              <a:pPr/>
              <a:t>12</a:t>
            </a:fld>
            <a:r>
              <a:rPr lang="en-US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C307100-F238-B3A1-2939-65498AB16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279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7EBC5-F09A-48C8-879F-7697B83713A1}" type="slidenum">
              <a:rPr lang="en-US"/>
              <a:pPr/>
              <a:t>13</a:t>
            </a:fld>
            <a:r>
              <a:rPr lang="en-US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9C97A70-DDB6-4D32-DDF6-5334EB5E4F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31013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21</a:t>
            </a:fld>
            <a:r>
              <a:rPr lang="en-US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FED36DB6-E2A3-A85D-4849-8C96A740EE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947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160E7E30-62BF-4287-9C50-A67EF3D7BB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2" y="6023618"/>
            <a:ext cx="5248260" cy="341313"/>
          </a:xfrm>
        </p:spPr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850D494-7513-487F-9BA7-2C8CA9B0D49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544000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3990" y="6023618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4045" y="5438618"/>
            <a:ext cx="4751954" cy="585000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>
                <a:ea typeface="+mn-lt"/>
                <a:cs typeface="+mn-lt"/>
              </a:rPr>
              <a:t>Анализиране на сложност на алгоритъм</a:t>
            </a:r>
            <a:r>
              <a:rPr lang="en-US" sz="3550" dirty="0"/>
              <a:t>. Aсимптотичнa нотация</a:t>
            </a:r>
            <a:endParaRPr lang="bg-BG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>
                <a:cs typeface="Calibri"/>
              </a:rPr>
              <a:t>Алгоритми и сложност</a:t>
            </a:r>
          </a:p>
        </p:txBody>
      </p:sp>
      <p:pic>
        <p:nvPicPr>
          <p:cNvPr id="1026" name="Picture 2" descr="Big-O Notation | Algorithms | DroidTechKnow">
            <a:extLst>
              <a:ext uri="{FF2B5EF4-FFF2-40B4-BE49-F238E27FC236}">
                <a16:creationId xmlns:a16="http://schemas.microsoft.com/office/drawing/2014/main" id="{360FBCFE-1E66-BDCC-01BB-ECB727D50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08" y="2685614"/>
            <a:ext cx="3840963" cy="26333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17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62524" y="1217641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altLang="ko-KR" sz="3350" b="1" dirty="0">
                <a:ea typeface="굴림"/>
              </a:rPr>
              <a:t>Време</a:t>
            </a:r>
            <a:r>
              <a:rPr lang="bg-BG" altLang="ko-KR" sz="3350" dirty="0">
                <a:ea typeface="굴림"/>
              </a:rPr>
              <a:t> на процесора</a:t>
            </a:r>
            <a:endParaRPr lang="bg-BG" dirty="0"/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altLang="ko-KR" sz="3350" dirty="0">
                <a:ea typeface="굴림"/>
                <a:cs typeface="Calibri"/>
              </a:rPr>
              <a:t>Използване на </a:t>
            </a:r>
            <a:r>
              <a:rPr lang="bg-BG" altLang="ko-KR" sz="3350" b="1" dirty="0">
                <a:ea typeface="굴림"/>
                <a:cs typeface="Calibri"/>
              </a:rPr>
              <a:t>памет</a:t>
            </a:r>
            <a:endParaRPr lang="bg-BG" altLang="ko-KR" sz="3350" b="1" dirty="0">
              <a:ea typeface="굴림" pitchFamily="50" charset="-127"/>
              <a:cs typeface="Calibri"/>
            </a:endParaRPr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altLang="ko-KR" sz="3350" dirty="0">
                <a:ea typeface="굴림"/>
              </a:rPr>
              <a:t>Брой </a:t>
            </a:r>
            <a:r>
              <a:rPr lang="bg-BG" altLang="ko-KR" sz="3350" b="1" dirty="0">
                <a:ea typeface="굴림"/>
              </a:rPr>
              <a:t>стъпки</a:t>
            </a:r>
            <a:endParaRPr lang="bg-BG" altLang="ko-KR" sz="3350" b="1" dirty="0">
              <a:ea typeface="굴림" pitchFamily="50" charset="-127"/>
              <a:cs typeface="Calibri"/>
            </a:endParaRPr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sz="3350" dirty="0">
                <a:ea typeface="+mn-lt"/>
                <a:cs typeface="+mn-lt"/>
              </a:rPr>
              <a:t>Брой </a:t>
            </a:r>
            <a:r>
              <a:rPr lang="bg-BG" sz="3350" b="1" dirty="0">
                <a:ea typeface="+mn-lt"/>
                <a:cs typeface="+mn-lt"/>
              </a:rPr>
              <a:t>конкретни операции</a:t>
            </a:r>
            <a:endParaRPr lang="bg-BG" altLang="ko-KR" sz="3350" b="1" dirty="0">
              <a:ea typeface="굴림"/>
              <a:cs typeface="Calibri"/>
            </a:endParaRPr>
          </a:p>
          <a:p>
            <a:pPr marL="802957" lvl="1" indent="-360045">
              <a:lnSpc>
                <a:spcPct val="100000"/>
              </a:lnSpc>
              <a:spcBef>
                <a:spcPts val="900"/>
              </a:spcBef>
            </a:pPr>
            <a:r>
              <a:rPr lang="bg-BG" sz="3150" dirty="0">
                <a:ea typeface="+mn-lt"/>
                <a:cs typeface="+mn-lt"/>
              </a:rPr>
              <a:t>Брой </a:t>
            </a:r>
            <a:r>
              <a:rPr lang="bg-BG" sz="3150" b="1" dirty="0">
                <a:ea typeface="+mn-lt"/>
                <a:cs typeface="+mn-lt"/>
              </a:rPr>
              <a:t>дискови</a:t>
            </a:r>
            <a:r>
              <a:rPr lang="bg-BG" sz="3150" dirty="0">
                <a:ea typeface="+mn-lt"/>
                <a:cs typeface="+mn-lt"/>
              </a:rPr>
              <a:t> </a:t>
            </a:r>
            <a:r>
              <a:rPr lang="bg-BG" sz="3150" b="1" dirty="0">
                <a:ea typeface="+mn-lt"/>
                <a:cs typeface="+mn-lt"/>
              </a:rPr>
              <a:t>операции</a:t>
            </a:r>
            <a:endParaRPr lang="bg-BG" altLang="ko-KR" sz="3150" b="1" dirty="0">
              <a:ea typeface="굴림" pitchFamily="50" charset="-127"/>
              <a:cs typeface="Calibri"/>
            </a:endParaRPr>
          </a:p>
          <a:p>
            <a:pPr marL="802957" lvl="1" indent="-360045">
              <a:lnSpc>
                <a:spcPct val="100000"/>
              </a:lnSpc>
              <a:spcBef>
                <a:spcPts val="900"/>
              </a:spcBef>
            </a:pPr>
            <a:r>
              <a:rPr lang="bg-BG" sz="3150" dirty="0">
                <a:ea typeface="+mn-lt"/>
                <a:cs typeface="+mn-lt"/>
              </a:rPr>
              <a:t>Брой </a:t>
            </a:r>
            <a:r>
              <a:rPr lang="bg-BG" sz="3150" b="1" dirty="0">
                <a:ea typeface="+mn-lt"/>
                <a:cs typeface="+mn-lt"/>
              </a:rPr>
              <a:t>мрежови</a:t>
            </a:r>
            <a:r>
              <a:rPr lang="bg-BG" sz="3150" dirty="0">
                <a:ea typeface="+mn-lt"/>
                <a:cs typeface="+mn-lt"/>
              </a:rPr>
              <a:t> </a:t>
            </a:r>
            <a:r>
              <a:rPr lang="bg-BG" sz="3150" b="1" dirty="0">
                <a:ea typeface="+mn-lt"/>
                <a:cs typeface="+mn-lt"/>
              </a:rPr>
              <a:t>пакети</a:t>
            </a:r>
            <a:endParaRPr lang="bg-BG" altLang="ko-KR" sz="3150" b="1" dirty="0">
              <a:ea typeface="굴림" pitchFamily="50" charset="-127"/>
              <a:cs typeface="Calibri"/>
            </a:endParaRPr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sz="3350" b="1" dirty="0">
                <a:ea typeface="+mn-lt"/>
                <a:cs typeface="+mn-lt"/>
              </a:rPr>
              <a:t>Асимптотична сложност </a:t>
            </a:r>
            <a:endParaRPr lang="bg-BG" sz="3350" b="1" dirty="0">
              <a:cs typeface="Calibri"/>
            </a:endParaRP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Как измерваме алгоритмичната</a:t>
            </a:r>
            <a:r>
              <a:rPr lang="en-US" sz="3950" dirty="0"/>
              <a:t> сложност</a:t>
            </a:r>
            <a:r>
              <a:rPr lang="bg-BG" sz="3950" dirty="0"/>
              <a:t>?</a:t>
            </a:r>
            <a:endParaRPr lang="bg-BG" dirty="0"/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43" y="1224783"/>
            <a:ext cx="1969529" cy="1063545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290" y="4827291"/>
            <a:ext cx="2063564" cy="1545689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098" name="Picture 2" descr="http://pngimg.com/upload/clock_PNG66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417" y="2378984"/>
            <a:ext cx="1765663" cy="22913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E083C6-3E29-4118-BEAD-9388FB970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826" y="2676046"/>
            <a:ext cx="2432369" cy="1627290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A7F0EB7-B32C-2047-A75F-50D7752D20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49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5096" y="1129549"/>
            <a:ext cx="12001598" cy="564217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altLang="ko-KR" sz="3350" b="1" dirty="0">
                <a:solidFill>
                  <a:schemeClr val="bg1"/>
                </a:solidFill>
                <a:ea typeface="굴림"/>
              </a:rPr>
              <a:t>Най-лош случай</a:t>
            </a:r>
            <a:endParaRPr lang="bg-BG" dirty="0">
              <a:solidFill>
                <a:schemeClr val="bg1"/>
              </a:solidFill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altLang="ko-KR" sz="3150" b="1" dirty="0">
                <a:ea typeface="굴림"/>
              </a:rPr>
              <a:t>Горна граница </a:t>
            </a:r>
            <a:r>
              <a:rPr lang="bg-BG" altLang="ko-KR" sz="3150" dirty="0">
                <a:ea typeface="굴림"/>
              </a:rPr>
              <a:t>на </a:t>
            </a:r>
            <a:r>
              <a:rPr lang="bg-BG" altLang="ko-KR" sz="3150" b="1" dirty="0">
                <a:ea typeface="굴림"/>
              </a:rPr>
              <a:t>времето</a:t>
            </a:r>
            <a:r>
              <a:rPr lang="bg-BG" altLang="ko-KR" sz="3150" dirty="0">
                <a:ea typeface="굴림"/>
              </a:rPr>
              <a:t> на изпълнение на всеки вход</a:t>
            </a:r>
            <a:endParaRPr lang="bg-BG" altLang="ko-KR" sz="3150" dirty="0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b="1" dirty="0">
                <a:ea typeface="+mn-lt"/>
                <a:cs typeface="+mn-lt"/>
              </a:rPr>
              <a:t>Ефективността</a:t>
            </a:r>
            <a:r>
              <a:rPr lang="bg-BG" sz="3150" dirty="0">
                <a:ea typeface="+mn-lt"/>
                <a:cs typeface="+mn-lt"/>
              </a:rPr>
              <a:t> на алгоритъма се измерва спрямо </a:t>
            </a:r>
            <a:r>
              <a:rPr lang="bg-BG" sz="3150" b="1" dirty="0">
                <a:ea typeface="+mn-lt"/>
                <a:cs typeface="+mn-lt"/>
              </a:rPr>
              <a:t>най-лошия случай</a:t>
            </a:r>
            <a:endParaRPr lang="bg-BG" altLang="ko-KR" sz="3150" b="1" dirty="0">
              <a:ea typeface="굴림" pitchFamily="50" charset="-127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Средноаритметичен случай</a:t>
            </a:r>
            <a:endParaRPr lang="bg-BG" altLang="ko-KR" sz="3350" b="1" dirty="0">
              <a:solidFill>
                <a:schemeClr val="bg1"/>
              </a:solidFill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b="1" dirty="0"/>
              <a:t>Средноаритметичното</a:t>
            </a:r>
            <a:r>
              <a:rPr lang="bg-BG" sz="3150" dirty="0"/>
              <a:t> на времето на работа от всеки случай</a:t>
            </a:r>
            <a:endParaRPr lang="bg-BG" sz="315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dirty="0">
                <a:ea typeface="+mn-lt"/>
                <a:cs typeface="+mn-lt"/>
              </a:rPr>
              <a:t>Използва се при алгоритми, които се повтарят </a:t>
            </a:r>
            <a:r>
              <a:rPr lang="bg-BG" sz="3150" b="1" dirty="0">
                <a:ea typeface="+mn-lt"/>
                <a:cs typeface="+mn-lt"/>
              </a:rPr>
              <a:t>многократно</a:t>
            </a:r>
            <a:endParaRPr lang="bg-BG" sz="3150" b="1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altLang="ko-KR" sz="3350" b="1" dirty="0">
                <a:solidFill>
                  <a:schemeClr val="bg1"/>
                </a:solidFill>
                <a:ea typeface="굴림"/>
              </a:rPr>
              <a:t>Най-добър случай</a:t>
            </a:r>
            <a:endParaRPr lang="bg-BG" altLang="ko-KR" sz="3350" b="1" dirty="0">
              <a:solidFill>
                <a:schemeClr val="bg1"/>
              </a:solidFill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altLang="ko-KR" sz="3150" b="1" dirty="0">
                <a:ea typeface="굴림"/>
                <a:cs typeface="Calibri"/>
              </a:rPr>
              <a:t>Най-ниска</a:t>
            </a:r>
            <a:r>
              <a:rPr lang="bg-BG" altLang="ko-KR" sz="3150" dirty="0">
                <a:ea typeface="굴림"/>
                <a:cs typeface="Calibri"/>
              </a:rPr>
              <a:t> граница на </a:t>
            </a:r>
            <a:r>
              <a:rPr lang="bg-BG" altLang="ko-KR" sz="3150" b="1" dirty="0">
                <a:ea typeface="굴림"/>
                <a:cs typeface="Calibri"/>
              </a:rPr>
              <a:t>времето</a:t>
            </a:r>
            <a:r>
              <a:rPr lang="bg-BG" altLang="ko-KR" sz="3150" dirty="0">
                <a:ea typeface="굴림"/>
                <a:cs typeface="Calibri"/>
              </a:rPr>
              <a:t> на изпълнение</a:t>
            </a: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950" dirty="0">
                <a:ea typeface="굴림"/>
              </a:rPr>
              <a:t>Времева сложност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9CCE3CE-E9FA-F253-04B3-44A317851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366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58128" y="1228398"/>
            <a:ext cx="11818096" cy="5661875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600" b="1" dirty="0">
                <a:solidFill>
                  <a:schemeClr val="bg1"/>
                </a:solidFill>
                <a:ea typeface="굴림"/>
              </a:rPr>
              <a:t>Последователно търсене</a:t>
            </a:r>
            <a:r>
              <a:rPr lang="bg-BG" altLang="ko-KR" sz="3600" b="1" dirty="0">
                <a:ea typeface="굴림"/>
              </a:rPr>
              <a:t> </a:t>
            </a:r>
            <a:r>
              <a:rPr lang="bg-BG" altLang="ko-KR" sz="3600" dirty="0">
                <a:ea typeface="굴림"/>
              </a:rPr>
              <a:t>на елемент в списък с</a:t>
            </a:r>
            <a:r>
              <a:rPr lang="bg-BG" altLang="ko-KR" sz="3600" dirty="0">
                <a:solidFill>
                  <a:srgbClr val="234465"/>
                </a:solidFill>
                <a:ea typeface="굴림"/>
              </a:rPr>
              <a:t> размер </a:t>
            </a:r>
            <a:r>
              <a:rPr lang="bg-BG" altLang="ko-KR" sz="3600" b="1" dirty="0">
                <a:solidFill>
                  <a:schemeClr val="bg1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n</a:t>
            </a:r>
            <a:r>
              <a:rPr lang="bg-BG" altLang="ko-KR" sz="3600" dirty="0">
                <a:ea typeface="굴림"/>
              </a:rPr>
              <a:t>:</a:t>
            </a:r>
            <a:endParaRPr lang="bg-BG" dirty="0">
              <a:ea typeface="굴림"/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altLang="ko-KR" sz="3400" b="1" dirty="0">
                <a:ea typeface="굴림"/>
              </a:rPr>
              <a:t>Най-лош </a:t>
            </a:r>
            <a:r>
              <a:rPr lang="bg-BG" altLang="ko-KR" sz="3400" dirty="0">
                <a:ea typeface="굴림"/>
              </a:rPr>
              <a:t>случай:</a:t>
            </a:r>
            <a:endParaRPr lang="bg-BG" altLang="ko-KR" sz="3400" dirty="0">
              <a:ea typeface="굴림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n</a:t>
            </a:r>
            <a:r>
              <a:rPr lang="bg-BG" altLang="ko-KR" sz="3200" dirty="0">
                <a:ea typeface="굴림"/>
              </a:rPr>
              <a:t> сравнения</a:t>
            </a:r>
            <a:endParaRPr lang="bg-BG" altLang="ko-KR" sz="3200" dirty="0">
              <a:ea typeface="굴림" pitchFamily="50" charset="-127"/>
              <a:cs typeface="Calibri"/>
            </a:endParaRPr>
          </a:p>
          <a:p>
            <a:pPr marL="899795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altLang="ko-KR" sz="3400" b="1" dirty="0">
                <a:ea typeface="굴림"/>
              </a:rPr>
              <a:t>Най-добър</a:t>
            </a:r>
            <a:r>
              <a:rPr lang="bg-BG" altLang="ko-KR" sz="3400" dirty="0">
                <a:ea typeface="굴림"/>
              </a:rPr>
              <a:t> случай:</a:t>
            </a:r>
            <a:endParaRPr lang="bg-BG" altLang="ko-KR" sz="3400" dirty="0">
              <a:ea typeface="굴림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1</a:t>
            </a:r>
            <a:r>
              <a:rPr lang="bg-BG" altLang="ko-KR" sz="3200" dirty="0">
                <a:ea typeface="굴림"/>
              </a:rPr>
              <a:t> сравнение</a:t>
            </a:r>
            <a:endParaRPr lang="bg-BG" altLang="ko-KR" sz="3200" dirty="0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400" b="1" dirty="0">
                <a:ea typeface="+mn-lt"/>
                <a:cs typeface="+mn-lt"/>
              </a:rPr>
              <a:t>Средноаритметичен</a:t>
            </a:r>
            <a:r>
              <a:rPr lang="bg-BG" sz="3400" dirty="0">
                <a:ea typeface="+mn-lt"/>
                <a:cs typeface="+mn-lt"/>
              </a:rPr>
              <a:t> случай:</a:t>
            </a:r>
            <a:endParaRPr lang="bg-BG" dirty="0"/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n/2</a:t>
            </a:r>
            <a:r>
              <a:rPr lang="bg-BG" altLang="ko-KR" sz="3200" dirty="0">
                <a:solidFill>
                  <a:schemeClr val="bg1"/>
                </a:solidFill>
                <a:ea typeface="굴림"/>
              </a:rPr>
              <a:t> </a:t>
            </a:r>
            <a:r>
              <a:rPr lang="bg-BG" altLang="ko-KR" sz="3200" dirty="0">
                <a:ea typeface="굴림"/>
              </a:rPr>
              <a:t>сравнения</a:t>
            </a:r>
            <a:endParaRPr lang="bg-BG" sz="32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600" dirty="0"/>
              <a:t>Алгоритъмът има </a:t>
            </a:r>
            <a:r>
              <a:rPr lang="bg-BG" sz="3600" b="1" dirty="0">
                <a:solidFill>
                  <a:schemeClr val="bg1"/>
                </a:solidFill>
              </a:rPr>
              <a:t>линейно време</a:t>
            </a:r>
            <a:endParaRPr lang="bg-BG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950" dirty="0">
                <a:ea typeface="굴림"/>
              </a:rPr>
              <a:t>Времева сложност</a:t>
            </a:r>
            <a:r>
              <a:rPr lang="bg-BG" altLang="ko-KR" sz="3950" dirty="0">
                <a:ea typeface="굴림"/>
              </a:rPr>
              <a:t> –</a:t>
            </a:r>
            <a:r>
              <a:rPr lang="en-US" altLang="ko-KR" sz="3950" dirty="0">
                <a:ea typeface="굴림"/>
              </a:rPr>
              <a:t> </a:t>
            </a:r>
            <a:r>
              <a:rPr lang="bg-BG" altLang="ko-KR" sz="3950" dirty="0">
                <a:ea typeface="굴림"/>
              </a:rPr>
              <a:t>Примери</a:t>
            </a:r>
            <a:endParaRPr lang="en-US" altLang="ko-KR" sz="3950" dirty="0">
              <a:ea typeface="굴림"/>
              <a:cs typeface="Calibri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958369" y="2239762"/>
            <a:ext cx="5027889" cy="2209225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87711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54698" y="108253"/>
                  <a:pt x="3672564" y="111382"/>
                  <a:pt x="3689999" y="116137"/>
                </a:cubicBezTo>
                <a:cubicBezTo>
                  <a:pt x="3711625" y="122035"/>
                  <a:pt x="3753795" y="137402"/>
                  <a:pt x="3753795" y="137402"/>
                </a:cubicBezTo>
                <a:cubicBezTo>
                  <a:pt x="3790896" y="162136"/>
                  <a:pt x="3822584" y="177239"/>
                  <a:pt x="3849488" y="211830"/>
                </a:cubicBezTo>
                <a:cubicBezTo>
                  <a:pt x="3865179" y="232004"/>
                  <a:pt x="3877841" y="254361"/>
                  <a:pt x="3892018" y="275626"/>
                </a:cubicBezTo>
                <a:lnTo>
                  <a:pt x="3913283" y="307523"/>
                </a:lnTo>
                <a:cubicBezTo>
                  <a:pt x="3916827" y="318156"/>
                  <a:pt x="3916914" y="330669"/>
                  <a:pt x="3923915" y="339421"/>
                </a:cubicBezTo>
                <a:cubicBezTo>
                  <a:pt x="3931898" y="349400"/>
                  <a:pt x="3949040" y="349850"/>
                  <a:pt x="3955813" y="360686"/>
                </a:cubicBezTo>
                <a:cubicBezTo>
                  <a:pt x="3967693" y="379694"/>
                  <a:pt x="3969990" y="403216"/>
                  <a:pt x="3977078" y="424481"/>
                </a:cubicBezTo>
                <a:lnTo>
                  <a:pt x="3987711" y="456379"/>
                </a:lnTo>
                <a:cubicBezTo>
                  <a:pt x="3984167" y="661942"/>
                  <a:pt x="3983815" y="867584"/>
                  <a:pt x="3977078" y="1073067"/>
                </a:cubicBezTo>
                <a:cubicBezTo>
                  <a:pt x="3976711" y="1084269"/>
                  <a:pt x="3967124" y="1093778"/>
                  <a:pt x="3966446" y="1104965"/>
                </a:cubicBezTo>
                <a:cubicBezTo>
                  <a:pt x="3960010" y="1211155"/>
                  <a:pt x="3964648" y="1317925"/>
                  <a:pt x="3955813" y="1423942"/>
                </a:cubicBezTo>
                <a:cubicBezTo>
                  <a:pt x="3950327" y="1489774"/>
                  <a:pt x="3935682" y="1474836"/>
                  <a:pt x="3913283" y="1519635"/>
                </a:cubicBezTo>
                <a:cubicBezTo>
                  <a:pt x="3908271" y="1529660"/>
                  <a:pt x="3910575" y="1543608"/>
                  <a:pt x="3902650" y="1551533"/>
                </a:cubicBezTo>
                <a:cubicBezTo>
                  <a:pt x="3884578" y="1569605"/>
                  <a:pt x="3860120" y="1579886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60476"/>
              </p:ext>
            </p:extLst>
          </p:nvPr>
        </p:nvGraphicFramePr>
        <p:xfrm>
          <a:off x="7442735" y="2849203"/>
          <a:ext cx="4025204" cy="53222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7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AutoShape 25"/>
          <p:cNvSpPr>
            <a:spLocks/>
          </p:cNvSpPr>
          <p:nvPr/>
        </p:nvSpPr>
        <p:spPr bwMode="auto">
          <a:xfrm rot="16200000">
            <a:off x="9284982" y="1640658"/>
            <a:ext cx="348428" cy="4012828"/>
          </a:xfrm>
          <a:prstGeom prst="leftBrace">
            <a:avLst>
              <a:gd name="adj1" fmla="val 91897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21137" y="3773541"/>
            <a:ext cx="45516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pic>
        <p:nvPicPr>
          <p:cNvPr id="5122" name="Picture 2" descr="http://phptest15.firsttech.net/wp-content/uploads/2015/04/icon-spe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918" y="4785628"/>
            <a:ext cx="3021761" cy="17964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CB26D5A-B705-8554-070E-B5D079EA0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5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Autofit/>
          </a:bodyPr>
          <a:lstStyle/>
          <a:p>
            <a:pPr marL="360045" indent="-360045"/>
            <a:r>
              <a:rPr lang="bg-BG" sz="3400" dirty="0">
                <a:ea typeface="굴림"/>
              </a:rPr>
              <a:t>Асимптотична </a:t>
            </a:r>
            <a:r>
              <a:rPr lang="bg-BG" altLang="ko-KR" sz="3400" dirty="0">
                <a:ea typeface="굴림"/>
              </a:rPr>
              <a:t>горна граница – голяма </a:t>
            </a:r>
            <a:r>
              <a:rPr lang="bg-BG" altLang="ko-KR" sz="3400" dirty="0">
                <a:ea typeface="굴림"/>
                <a:sym typeface="Symbol" pitchFamily="18" charset="2"/>
              </a:rPr>
              <a:t>O-нотация</a:t>
            </a: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 </a:t>
            </a:r>
            <a:r>
              <a:rPr lang="bg-BG" altLang="ko-KR" sz="3400" dirty="0">
                <a:ea typeface="굴림"/>
              </a:rPr>
              <a:t>(</a:t>
            </a:r>
            <a:r>
              <a:rPr lang="en-US" altLang="ko-KR" sz="3400" b="1" dirty="0">
                <a:solidFill>
                  <a:schemeClr val="bg1"/>
                </a:solidFill>
                <a:ea typeface="굴림"/>
              </a:rPr>
              <a:t>big 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O </a:t>
            </a:r>
            <a:r>
              <a:rPr lang="en-US" altLang="ko-KR" sz="3400" b="1" dirty="0">
                <a:solidFill>
                  <a:schemeClr val="bg1"/>
                </a:solidFill>
                <a:ea typeface="굴림"/>
              </a:rPr>
              <a:t>notation</a:t>
            </a:r>
            <a:r>
              <a:rPr lang="bg-BG" altLang="ko-KR" sz="3400" dirty="0">
                <a:ea typeface="굴림"/>
              </a:rPr>
              <a:t>)</a:t>
            </a:r>
            <a:endParaRPr lang="bg-BG" altLang="ko-KR" sz="3400" dirty="0">
              <a:ea typeface="굴림"/>
              <a:cs typeface="Calibri"/>
            </a:endParaRPr>
          </a:p>
          <a:p>
            <a:pPr marL="360045" indent="-360045"/>
            <a:r>
              <a:rPr lang="bg-BG" altLang="ko-KR" sz="3400" dirty="0">
                <a:ea typeface="굴림"/>
                <a:cs typeface="Calibri"/>
              </a:rPr>
              <a:t>Показва как се променя 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  <a:cs typeface="Calibri"/>
              </a:rPr>
              <a:t>броят на операциите </a:t>
            </a:r>
            <a:r>
              <a:rPr lang="bg-BG" altLang="ko-KR" sz="3400" dirty="0">
                <a:ea typeface="굴림"/>
                <a:cs typeface="Calibri"/>
              </a:rPr>
              <a:t>на алгоритъма, когато </a:t>
            </a:r>
            <a:r>
              <a:rPr lang="bg-BG" altLang="ko-KR" sz="3400" b="1" dirty="0">
                <a:ea typeface="굴림"/>
                <a:cs typeface="Calibri"/>
              </a:rPr>
              <a:t>броят</a:t>
            </a:r>
            <a:r>
              <a:rPr lang="bg-BG" altLang="ko-KR" sz="3400" dirty="0">
                <a:ea typeface="굴림"/>
                <a:cs typeface="Calibri"/>
              </a:rPr>
              <a:t> на </a:t>
            </a:r>
            <a:r>
              <a:rPr lang="bg-BG" altLang="ko-KR" sz="3400" b="1" dirty="0">
                <a:ea typeface="굴림"/>
                <a:cs typeface="Calibri"/>
              </a:rPr>
              <a:t>входните елементи </a:t>
            </a:r>
            <a:r>
              <a:rPr lang="en-US" altLang="ko-KR" sz="3400" dirty="0">
                <a:ea typeface="굴림"/>
                <a:cs typeface="Calibri"/>
              </a:rPr>
              <a:t>n 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  <a:cs typeface="Calibri"/>
              </a:rPr>
              <a:t>нараства</a:t>
            </a:r>
            <a:endParaRPr lang="bg-BG" altLang="ko-KR" sz="3200" b="1" dirty="0">
              <a:solidFill>
                <a:schemeClr val="bg1"/>
              </a:solidFill>
              <a:ea typeface="굴림" pitchFamily="50" charset="-127"/>
              <a:cs typeface="Calibri"/>
            </a:endParaRPr>
          </a:p>
          <a:p>
            <a:pPr marL="360045" indent="-360045"/>
            <a:r>
              <a:rPr lang="bg-BG" altLang="ko-KR" sz="3400" dirty="0">
                <a:ea typeface="굴림"/>
              </a:rPr>
              <a:t>Интересуваме се от 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големи стойности на </a:t>
            </a:r>
            <a:r>
              <a:rPr lang="en-US" altLang="ko-KR" sz="3400" b="1" dirty="0">
                <a:solidFill>
                  <a:schemeClr val="bg1"/>
                </a:solidFill>
                <a:ea typeface="굴림"/>
              </a:rPr>
              <a:t>n</a:t>
            </a:r>
            <a:r>
              <a:rPr lang="en-US" altLang="ko-KR" sz="3400" dirty="0">
                <a:ea typeface="굴림"/>
              </a:rPr>
              <a:t>, </a:t>
            </a:r>
            <a:r>
              <a:rPr lang="bg-BG" altLang="ko-KR" sz="3400" dirty="0">
                <a:ea typeface="굴림"/>
              </a:rPr>
              <a:t>т.е. когато </a:t>
            </a:r>
            <a:r>
              <a:rPr lang="en-US" altLang="ko-KR" sz="3400" dirty="0">
                <a:ea typeface="굴림"/>
              </a:rPr>
              <a:t>n </a:t>
            </a:r>
            <a:r>
              <a:rPr lang="bg-BG" altLang="ko-KR" sz="3400" dirty="0">
                <a:ea typeface="굴림"/>
              </a:rPr>
              <a:t>отива към 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безкрайност</a:t>
            </a:r>
          </a:p>
          <a:p>
            <a:pPr marL="360045" indent="-360045"/>
            <a:endParaRPr lang="bg-BG" sz="3200" b="1" dirty="0">
              <a:solidFill>
                <a:schemeClr val="accent5">
                  <a:lumMod val="20000"/>
                  <a:lumOff val="80000"/>
                </a:schemeClr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굴림"/>
              </a:rPr>
              <a:t>Асимптотична нотация</a:t>
            </a:r>
            <a:endParaRPr lang="bg-BG" sz="3950" dirty="0">
              <a:ea typeface="굴림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D04B6D0-404D-93CB-9AF2-B73DA1CD8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4" name="Graphic 3" descr="Infinity with solid fill">
            <a:extLst>
              <a:ext uri="{FF2B5EF4-FFF2-40B4-BE49-F238E27FC236}">
                <a16:creationId xmlns:a16="http://schemas.microsoft.com/office/drawing/2014/main" id="{05118888-5CF1-4ABD-D109-711623759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9900" y="4060775"/>
            <a:ext cx="2876837" cy="28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0475" y="1310895"/>
            <a:ext cx="6678244" cy="5528766"/>
          </a:xfrm>
        </p:spPr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</a:rPr>
              <a:t>О(n)</a:t>
            </a:r>
            <a:r>
              <a:rPr lang="bg-BG" sz="3350" dirty="0"/>
              <a:t> означава, че функцията расте </a:t>
            </a:r>
            <a:br>
              <a:rPr lang="bg-BG" sz="3350" dirty="0"/>
            </a:br>
            <a:r>
              <a:rPr lang="bg-BG" sz="3350" b="1" dirty="0"/>
              <a:t>линейно</a:t>
            </a:r>
            <a:r>
              <a:rPr lang="bg-BG" sz="3350" dirty="0"/>
              <a:t>, когато </a:t>
            </a:r>
            <a:r>
              <a:rPr lang="bg-BG" sz="335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sz="3350" dirty="0"/>
              <a:t> нараства</a:t>
            </a:r>
          </a:p>
          <a:p>
            <a:pPr lvl="1" indent="-360045">
              <a:buClr>
                <a:schemeClr val="tx1"/>
              </a:buClr>
            </a:pPr>
            <a:r>
              <a:rPr lang="bg-BG" sz="3150" dirty="0"/>
              <a:t>Пример: </a:t>
            </a:r>
            <a:endParaRPr lang="bg-BG" sz="31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</a:rPr>
              <a:t>O(n</a:t>
            </a:r>
            <a:r>
              <a:rPr lang="bg-BG" sz="3350" b="1" baseline="30000" dirty="0">
                <a:solidFill>
                  <a:schemeClr val="bg1"/>
                </a:solidFill>
              </a:rPr>
              <a:t>2</a:t>
            </a:r>
            <a:r>
              <a:rPr lang="bg-BG" sz="3350" b="1" dirty="0">
                <a:solidFill>
                  <a:schemeClr val="bg1"/>
                </a:solidFill>
              </a:rPr>
              <a:t>) </a:t>
            </a:r>
            <a:r>
              <a:rPr lang="bg-BG" sz="3350" dirty="0">
                <a:ea typeface="+mn-lt"/>
                <a:cs typeface="+mn-lt"/>
              </a:rPr>
              <a:t>означава, че функцията расте </a:t>
            </a:r>
            <a:r>
              <a:rPr lang="bg-BG" sz="3350" b="1" dirty="0">
                <a:ea typeface="+mn-lt"/>
                <a:cs typeface="+mn-lt"/>
              </a:rPr>
              <a:t>квадратно</a:t>
            </a:r>
            <a:r>
              <a:rPr lang="bg-BG" sz="3350" dirty="0">
                <a:ea typeface="+mn-lt"/>
                <a:cs typeface="+mn-lt"/>
              </a:rPr>
              <a:t>, когато </a:t>
            </a:r>
            <a:r>
              <a:rPr lang="bg-BG" sz="3350" b="1" dirty="0"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n</a:t>
            </a:r>
            <a:r>
              <a:rPr lang="bg-BG" sz="3350" dirty="0">
                <a:ea typeface="+mn-lt"/>
                <a:cs typeface="+mn-lt"/>
              </a:rPr>
              <a:t> нараства </a:t>
            </a:r>
            <a:endParaRPr lang="bg-BG" sz="3350" dirty="0">
              <a:solidFill>
                <a:srgbClr val="1A334C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bg-BG" sz="3150" dirty="0"/>
              <a:t>Пример:  </a:t>
            </a:r>
            <a:endParaRPr lang="bg-BG" sz="3150" dirty="0">
              <a:solidFill>
                <a:srgbClr val="1A334C"/>
              </a:solidFill>
              <a:cs typeface="Calibri"/>
            </a:endParaRPr>
          </a:p>
          <a:p>
            <a:pPr indent="-360045">
              <a:buClr>
                <a:schemeClr val="tx1"/>
              </a:buClr>
            </a:pPr>
            <a:r>
              <a:rPr lang="bg-BG" sz="3550" b="1" dirty="0">
                <a:solidFill>
                  <a:schemeClr val="bg1"/>
                </a:solidFill>
              </a:rPr>
              <a:t>O(1)</a:t>
            </a:r>
            <a:r>
              <a:rPr lang="bg-BG" sz="35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550" dirty="0"/>
              <a:t>означава, че функцията </a:t>
            </a:r>
            <a:br>
              <a:rPr lang="bg-BG" sz="3550" dirty="0"/>
            </a:br>
            <a:r>
              <a:rPr lang="bg-BG" sz="3550" b="1" dirty="0"/>
              <a:t>не се променя</a:t>
            </a:r>
            <a:r>
              <a:rPr lang="bg-BG" sz="3550" dirty="0"/>
              <a:t>, когато </a:t>
            </a:r>
            <a:r>
              <a:rPr lang="bg-BG" sz="355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sz="3550" dirty="0"/>
              <a:t> нараства</a:t>
            </a:r>
            <a:endParaRPr lang="bg-BG" sz="3550" dirty="0">
              <a:cs typeface="Calibri"/>
            </a:endParaRPr>
          </a:p>
          <a:p>
            <a:pPr lvl="1" indent="-360045"/>
            <a:r>
              <a:rPr lang="bg-BG" sz="3150" dirty="0"/>
              <a:t>Пример: </a:t>
            </a:r>
            <a:endParaRPr lang="bg-BG" dirty="0">
              <a:solidFill>
                <a:srgbClr val="92D050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Темп на растеж на функциите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87628"/>
              </p:ext>
            </p:extLst>
          </p:nvPr>
        </p:nvGraphicFramePr>
        <p:xfrm>
          <a:off x="7182003" y="1419589"/>
          <a:ext cx="4387989" cy="521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0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06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8399653" y="4891688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" name="Oval 10"/>
          <p:cNvSpPr/>
          <p:nvPr/>
        </p:nvSpPr>
        <p:spPr>
          <a:xfrm>
            <a:off x="9424097" y="3822522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Oval 11"/>
          <p:cNvSpPr/>
          <p:nvPr/>
        </p:nvSpPr>
        <p:spPr>
          <a:xfrm>
            <a:off x="9941970" y="3258147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Oval 12"/>
          <p:cNvSpPr/>
          <p:nvPr/>
        </p:nvSpPr>
        <p:spPr>
          <a:xfrm>
            <a:off x="10466715" y="2701345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03505" y="6392691"/>
            <a:ext cx="4646990" cy="4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336066" y="5999239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61" name="TextBox 60"/>
          <p:cNvSpPr txBox="1"/>
          <p:nvPr/>
        </p:nvSpPr>
        <p:spPr>
          <a:xfrm>
            <a:off x="11656610" y="5927867"/>
            <a:ext cx="46383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/>
              <a:t>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49463" y="1074165"/>
            <a:ext cx="79229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ƒ(n)</a:t>
            </a:r>
          </a:p>
        </p:txBody>
      </p:sp>
      <p:sp>
        <p:nvSpPr>
          <p:cNvPr id="84" name="Oval 83"/>
          <p:cNvSpPr/>
          <p:nvPr/>
        </p:nvSpPr>
        <p:spPr>
          <a:xfrm>
            <a:off x="7608993" y="5172633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9" name="Oval 88"/>
          <p:cNvSpPr/>
          <p:nvPr/>
        </p:nvSpPr>
        <p:spPr>
          <a:xfrm>
            <a:off x="7876899" y="5173817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03" name="Straight Connector 102"/>
          <p:cNvCxnSpPr>
            <a:cxnSpLocks/>
            <a:endCxn id="138" idx="6"/>
          </p:cNvCxnSpPr>
          <p:nvPr/>
        </p:nvCxnSpPr>
        <p:spPr>
          <a:xfrm>
            <a:off x="7412248" y="5252222"/>
            <a:ext cx="4238309" cy="109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617416" y="4903785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9" name="Oval 108"/>
          <p:cNvSpPr/>
          <p:nvPr/>
        </p:nvSpPr>
        <p:spPr>
          <a:xfrm>
            <a:off x="7881318" y="3529982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0" name="Oval 109"/>
          <p:cNvSpPr/>
          <p:nvPr/>
        </p:nvSpPr>
        <p:spPr>
          <a:xfrm>
            <a:off x="8141938" y="1887108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5" name="Text Placeholder 6"/>
          <p:cNvSpPr>
            <a:spLocks noGrp="1"/>
          </p:cNvSpPr>
          <p:nvPr/>
        </p:nvSpPr>
        <p:spPr>
          <a:xfrm>
            <a:off x="2751102" y="2406010"/>
            <a:ext cx="2413452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sz="3199" dirty="0">
                <a:solidFill>
                  <a:schemeClr val="bg1"/>
                </a:solidFill>
                <a:effectLst/>
              </a:rPr>
              <a:t>ƒ(n)=n+1</a:t>
            </a:r>
            <a:endParaRPr lang="en-US" altLang="ko-KR" sz="3199" noProof="1">
              <a:solidFill>
                <a:schemeClr val="bg1"/>
              </a:solidFill>
              <a:effectLst/>
              <a:sym typeface="Symbol" pitchFamily="18" charset="2"/>
            </a:endParaRPr>
          </a:p>
        </p:txBody>
      </p:sp>
      <p:sp>
        <p:nvSpPr>
          <p:cNvPr id="116" name="Text Placeholder 6"/>
          <p:cNvSpPr>
            <a:spLocks noGrp="1"/>
          </p:cNvSpPr>
          <p:nvPr/>
        </p:nvSpPr>
        <p:spPr>
          <a:xfrm>
            <a:off x="2758918" y="4191675"/>
            <a:ext cx="3016680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sz="3199" dirty="0">
                <a:solidFill>
                  <a:srgbClr val="0070C0"/>
                </a:solidFill>
                <a:effectLst/>
              </a:rPr>
              <a:t>ƒ(n)=n</a:t>
            </a:r>
            <a:r>
              <a:rPr lang="en-US" sz="3199" baseline="30000" dirty="0">
                <a:solidFill>
                  <a:srgbClr val="0070C0"/>
                </a:solidFill>
                <a:effectLst/>
              </a:rPr>
              <a:t>2</a:t>
            </a:r>
            <a:r>
              <a:rPr lang="en-US" sz="3199" dirty="0">
                <a:solidFill>
                  <a:srgbClr val="0070C0"/>
                </a:solidFill>
                <a:effectLst/>
              </a:rPr>
              <a:t>+2n+2</a:t>
            </a:r>
            <a:endParaRPr lang="en-US" altLang="ko-KR" sz="3199" noProof="1">
              <a:solidFill>
                <a:srgbClr val="0070C0"/>
              </a:solidFill>
              <a:effectLst/>
              <a:sym typeface="Symbol" pitchFamily="18" charset="2"/>
            </a:endParaRPr>
          </a:p>
        </p:txBody>
      </p:sp>
      <p:sp>
        <p:nvSpPr>
          <p:cNvPr id="117" name="Text Placeholder 6"/>
          <p:cNvSpPr>
            <a:spLocks noGrp="1"/>
          </p:cNvSpPr>
          <p:nvPr/>
        </p:nvSpPr>
        <p:spPr>
          <a:xfrm>
            <a:off x="2758918" y="6075419"/>
            <a:ext cx="1766479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fontAlgn="base" latinLnBrk="1" hangingPunct="0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199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ƒ(n)=4</a:t>
            </a:r>
            <a:endParaRPr lang="en-US" altLang="ko-KR" sz="3199" b="1" noProof="1">
              <a:solidFill>
                <a:srgbClr val="00B05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971704" y="2146071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6" name="Oval 125"/>
          <p:cNvSpPr/>
          <p:nvPr/>
        </p:nvSpPr>
        <p:spPr>
          <a:xfrm>
            <a:off x="8133273" y="5168688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7" name="Oval 126"/>
          <p:cNvSpPr/>
          <p:nvPr/>
        </p:nvSpPr>
        <p:spPr>
          <a:xfrm>
            <a:off x="8401179" y="5169872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8" name="Oval 127"/>
          <p:cNvSpPr/>
          <p:nvPr/>
        </p:nvSpPr>
        <p:spPr>
          <a:xfrm>
            <a:off x="8645116" y="5168656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9" name="Oval 128"/>
          <p:cNvSpPr/>
          <p:nvPr/>
        </p:nvSpPr>
        <p:spPr>
          <a:xfrm>
            <a:off x="8913022" y="5169840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0" name="Oval 129"/>
          <p:cNvSpPr/>
          <p:nvPr/>
        </p:nvSpPr>
        <p:spPr>
          <a:xfrm>
            <a:off x="9424097" y="5179901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1" name="Oval 130"/>
          <p:cNvSpPr/>
          <p:nvPr/>
        </p:nvSpPr>
        <p:spPr>
          <a:xfrm>
            <a:off x="9692003" y="5181085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2" name="Oval 131"/>
          <p:cNvSpPr/>
          <p:nvPr/>
        </p:nvSpPr>
        <p:spPr>
          <a:xfrm>
            <a:off x="9942209" y="5178716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3" name="Oval 132"/>
          <p:cNvSpPr/>
          <p:nvPr/>
        </p:nvSpPr>
        <p:spPr>
          <a:xfrm>
            <a:off x="10210115" y="5179901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4" name="Oval 133"/>
          <p:cNvSpPr/>
          <p:nvPr/>
        </p:nvSpPr>
        <p:spPr>
          <a:xfrm>
            <a:off x="10460321" y="5180275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5" name="Oval 134"/>
          <p:cNvSpPr/>
          <p:nvPr/>
        </p:nvSpPr>
        <p:spPr>
          <a:xfrm>
            <a:off x="10728227" y="5181459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6" name="Oval 135"/>
          <p:cNvSpPr/>
          <p:nvPr/>
        </p:nvSpPr>
        <p:spPr>
          <a:xfrm>
            <a:off x="10971704" y="5189802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7" name="Oval 136"/>
          <p:cNvSpPr/>
          <p:nvPr/>
        </p:nvSpPr>
        <p:spPr>
          <a:xfrm>
            <a:off x="11239610" y="5190987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8" name="Oval 137"/>
          <p:cNvSpPr/>
          <p:nvPr/>
        </p:nvSpPr>
        <p:spPr>
          <a:xfrm>
            <a:off x="11496671" y="5187032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" name="Oval 9"/>
          <p:cNvSpPr/>
          <p:nvPr/>
        </p:nvSpPr>
        <p:spPr>
          <a:xfrm>
            <a:off x="8913022" y="4351802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>
          <a:xfrm flipV="1">
            <a:off x="7364749" y="1836774"/>
            <a:ext cx="4045300" cy="43235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327325" y="5734317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40" name="TextBox 139"/>
          <p:cNvSpPr txBox="1"/>
          <p:nvPr/>
        </p:nvSpPr>
        <p:spPr>
          <a:xfrm>
            <a:off x="7327344" y="6418784"/>
            <a:ext cx="4298603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0   1    2    3   4   5   6    7   8   9   10  11 12 13 14 15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900773" y="1553239"/>
            <a:ext cx="412030" cy="5000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00"/>
              </a:spcAft>
            </a:pPr>
            <a:r>
              <a:rPr lang="en-US" sz="1600"/>
              <a:t>18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17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16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15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14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13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12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11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10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9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8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7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6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5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4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3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2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</a:t>
            </a:r>
          </a:p>
          <a:p>
            <a:pPr algn="r"/>
            <a:r>
              <a:rPr lang="en-US" sz="160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877661" y="5451468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432144" y="1160360"/>
            <a:ext cx="17559" cy="524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160908" y="5167484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4" name="Freeform 13"/>
          <p:cNvSpPr/>
          <p:nvPr/>
        </p:nvSpPr>
        <p:spPr>
          <a:xfrm>
            <a:off x="7408557" y="1393681"/>
            <a:ext cx="879628" cy="4409038"/>
          </a:xfrm>
          <a:custGeom>
            <a:avLst/>
            <a:gdLst>
              <a:gd name="connsiteX0" fmla="*/ 0 w 966354"/>
              <a:gd name="connsiteY0" fmla="*/ 4410186 h 4410186"/>
              <a:gd name="connsiteX1" fmla="*/ 290945 w 966354"/>
              <a:gd name="connsiteY1" fmla="*/ 3589304 h 4410186"/>
              <a:gd name="connsiteX2" fmla="*/ 550718 w 966354"/>
              <a:gd name="connsiteY2" fmla="*/ 2217704 h 4410186"/>
              <a:gd name="connsiteX3" fmla="*/ 820881 w 966354"/>
              <a:gd name="connsiteY3" fmla="*/ 575940 h 4410186"/>
              <a:gd name="connsiteX4" fmla="*/ 966354 w 966354"/>
              <a:gd name="connsiteY4" fmla="*/ 14831 h 4410186"/>
              <a:gd name="connsiteX0" fmla="*/ 0 w 879857"/>
              <a:gd name="connsiteY0" fmla="*/ 4410186 h 4410186"/>
              <a:gd name="connsiteX1" fmla="*/ 290945 w 879857"/>
              <a:gd name="connsiteY1" fmla="*/ 3589304 h 4410186"/>
              <a:gd name="connsiteX2" fmla="*/ 550718 w 879857"/>
              <a:gd name="connsiteY2" fmla="*/ 2217704 h 4410186"/>
              <a:gd name="connsiteX3" fmla="*/ 820881 w 879857"/>
              <a:gd name="connsiteY3" fmla="*/ 575940 h 4410186"/>
              <a:gd name="connsiteX4" fmla="*/ 879857 w 879857"/>
              <a:gd name="connsiteY4" fmla="*/ 14831 h 441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857" h="4410186">
                <a:moveTo>
                  <a:pt x="0" y="4410186"/>
                </a:moveTo>
                <a:cubicBezTo>
                  <a:pt x="99579" y="4182452"/>
                  <a:pt x="199159" y="3954718"/>
                  <a:pt x="290945" y="3589304"/>
                </a:cubicBezTo>
                <a:cubicBezTo>
                  <a:pt x="382731" y="3223890"/>
                  <a:pt x="462395" y="2719931"/>
                  <a:pt x="550718" y="2217704"/>
                </a:cubicBezTo>
                <a:cubicBezTo>
                  <a:pt x="639041" y="1715477"/>
                  <a:pt x="766025" y="943085"/>
                  <a:pt x="820881" y="575940"/>
                </a:cubicBezTo>
                <a:cubicBezTo>
                  <a:pt x="875737" y="208795"/>
                  <a:pt x="878125" y="-68296"/>
                  <a:pt x="879857" y="1483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rgbClr val="0070C0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2D34091-7E32-17E8-9F1D-E6B1FDB1F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82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946672" y="1196125"/>
            <a:ext cx="11061825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0" indent="0">
              <a:buNone/>
            </a:pPr>
            <a:r>
              <a:rPr lang="bg-BG" sz="3400" b="1" dirty="0"/>
              <a:t>Положителни</a:t>
            </a:r>
            <a:r>
              <a:rPr lang="bg-BG" sz="3400" dirty="0"/>
              <a:t> примери: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Асимптотична нотация</a:t>
            </a:r>
            <a:r>
              <a:rPr lang="bg-BG" sz="3950" dirty="0">
                <a:ea typeface="굴림"/>
                <a:cs typeface="+mj-lt"/>
              </a:rPr>
              <a:t> –</a:t>
            </a:r>
            <a:r>
              <a:rPr lang="en-US" altLang="ko-KR" sz="3950" dirty="0">
                <a:ea typeface="굴림"/>
              </a:rPr>
              <a:t> </a:t>
            </a:r>
            <a:r>
              <a:rPr lang="bg-BG" altLang="ko-KR" sz="3950" dirty="0">
                <a:ea typeface="굴림"/>
              </a:rPr>
              <a:t>Примери</a:t>
            </a:r>
            <a:endParaRPr lang="en-US" sz="3950" b="0" dirty="0">
              <a:cs typeface="Calibri"/>
            </a:endParaRPr>
          </a:p>
        </p:txBody>
      </p:sp>
      <p:pic>
        <p:nvPicPr>
          <p:cNvPr id="7" name="Picture 6" descr="Screen Shot 2015-06-25 at 3.27.17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420"/>
          <a:stretch/>
        </p:blipFill>
        <p:spPr>
          <a:xfrm>
            <a:off x="1096015" y="1873174"/>
            <a:ext cx="4081333" cy="47105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Screen Shot 2015-06-25 at 3.27.26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942" y="2971921"/>
            <a:ext cx="3732828" cy="25130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974996" y="2360715"/>
            <a:ext cx="4600232" cy="525142"/>
          </a:xfrm>
          <a:prstGeom prst="rect">
            <a:avLst/>
          </a:prstGeom>
        </p:spPr>
        <p:txBody>
          <a:bodyPr vert="horz" lIns="107972" tIns="35991" rIns="107972" bIns="35991" rtlCol="0" anchor="t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>
                <a:ea typeface="+mn-lt"/>
                <a:cs typeface="+mn-lt"/>
              </a:rPr>
              <a:t>Негативни</a:t>
            </a:r>
            <a:r>
              <a:rPr lang="bg-BG" dirty="0">
                <a:ea typeface="+mn-lt"/>
                <a:cs typeface="+mn-lt"/>
              </a:rPr>
              <a:t> примери: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CE9C6AD-BDEA-9AE7-70E5-2F77F8623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47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Асимптотична функция</a:t>
            </a:r>
            <a:endParaRPr lang="bg-BG" sz="3950" dirty="0"/>
          </a:p>
        </p:txBody>
      </p:sp>
      <p:pic>
        <p:nvPicPr>
          <p:cNvPr id="2" name="Picture 2" descr="Big-O Notation | Algorithms | DroidTechKnow">
            <a:extLst>
              <a:ext uri="{FF2B5EF4-FFF2-40B4-BE49-F238E27FC236}">
                <a16:creationId xmlns:a16="http://schemas.microsoft.com/office/drawing/2014/main" id="{918D309A-A0B3-E450-6488-FA55B8D8E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58" y="1255326"/>
            <a:ext cx="7907884" cy="542169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6F11388F-7FB0-E641-50F7-3DBEC4615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169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Често срещани</a:t>
            </a:r>
            <a:r>
              <a:rPr lang="en-US" sz="3950" dirty="0">
                <a:ea typeface="+mj-lt"/>
                <a:cs typeface="+mj-lt"/>
              </a:rPr>
              <a:t> сложности (1)</a:t>
            </a:r>
            <a:endParaRPr lang="bg-BG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86990385"/>
              </p:ext>
            </p:extLst>
          </p:nvPr>
        </p:nvGraphicFramePr>
        <p:xfrm>
          <a:off x="657048" y="1372860"/>
          <a:ext cx="11178877" cy="5259534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2854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00" b="1" kern="1200" noProof="0">
                          <a:solidFill>
                            <a:schemeClr val="tx2"/>
                          </a:solidFill>
                          <a:effectLst/>
                        </a:rPr>
                        <a:t>Сложност</a:t>
                      </a:r>
                      <a:endParaRPr lang="bg-BG" sz="2300" b="1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00" b="1" kern="1200" noProof="0">
                          <a:solidFill>
                            <a:schemeClr val="tx2"/>
                          </a:solidFill>
                          <a:effectLst/>
                        </a:rPr>
                        <a:t>Нотация</a:t>
                      </a:r>
                      <a:endParaRPr lang="bg-BG" sz="2300" b="1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00" b="1" kern="1200" noProof="0">
                          <a:solidFill>
                            <a:schemeClr val="tx2"/>
                          </a:solidFill>
                          <a:effectLst/>
                        </a:rPr>
                        <a:t>Описание</a:t>
                      </a:r>
                      <a:endParaRPr lang="bg-BG" sz="2300" b="1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58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Константна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bg-BG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Константен брой операции, независимо от входа. </a:t>
                      </a:r>
                      <a:b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n = 1 000 000 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1-2 </a:t>
                      </a: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0668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Логаритмична</a:t>
                      </a:r>
                      <a:endParaRPr kumimoji="0" lang="bg-BG" sz="2300" b="1" noProof="0" dirty="0"/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O(log n)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Бро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ят операции е 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пропорционален на 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log2(n), където n </a:t>
                      </a:r>
                      <a:r>
                        <a:rPr lang="bg-BG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e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размерът на входа.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= 1 000 000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20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5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Линейна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O(n)</a:t>
                      </a:r>
                      <a:endParaRPr kumimoji="0" lang="bg-BG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Броят на операциите е пропорционален на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размера на входните данни. 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1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00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0 000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 00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0 000 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47E24101-3264-BD57-E490-83BB1599F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Често срещани</a:t>
            </a:r>
            <a:r>
              <a:rPr lang="en-US" sz="3950" dirty="0"/>
              <a:t> сложности (2)</a:t>
            </a:r>
            <a:endParaRPr lang="en-US" sz="3950" b="0" dirty="0">
              <a:cs typeface="Calibri"/>
            </a:endParaRPr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98118548"/>
              </p:ext>
            </p:extLst>
          </p:nvPr>
        </p:nvGraphicFramePr>
        <p:xfrm>
          <a:off x="356524" y="1394725"/>
          <a:ext cx="11581950" cy="5148183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3408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911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bg-BG" sz="2300" b="1" i="0" u="none" strike="noStrike" kern="1200" noProof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Сложност</a:t>
                      </a:r>
                      <a:endParaRPr lang="bg-BG" sz="2300" dirty="0"/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bg-BG" sz="2300" b="1" i="0" u="none" strike="noStrike" kern="1200" noProof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Нотация</a:t>
                      </a:r>
                      <a:endParaRPr lang="bg-BG" sz="2300" b="1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bg-BG" sz="2300" b="1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Описание</a:t>
                      </a:r>
                      <a:endParaRPr lang="bg-BG" sz="2300" dirty="0"/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4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Квадратна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</a:t>
                      </a:r>
                      <a:r>
                        <a:rPr kumimoji="0" lang="bg-BG" sz="2300" b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Броят на операциите е пропорционален на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квадрата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на размера на входните данни. </a:t>
                      </a:r>
                      <a:b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500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250 000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1383"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Кубична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</a:t>
                      </a:r>
                      <a:r>
                        <a:rPr kumimoji="0" lang="bg-BG" sz="2300" b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Броят на операциите е пропорционален 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на 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куба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на размера на входните данни.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Пример: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 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200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125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 000 000 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7453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Експоненциална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O(2</a:t>
                      </a:r>
                      <a:r>
                        <a:rPr kumimoji="0" lang="bg-BG" sz="2300" b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),O(</a:t>
                      </a:r>
                      <a:r>
                        <a:rPr kumimoji="0" lang="bg-BG" sz="2300" b="1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k</a:t>
                      </a:r>
                      <a:r>
                        <a:rPr kumimoji="0" lang="bg-BG" sz="2300" b="1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),</a:t>
                      </a:r>
                      <a:endParaRPr kumimoji="0" lang="bg-BG" sz="2300" dirty="0"/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O(n!)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Експоненциален брой операции</a:t>
                      </a:r>
                      <a:r>
                        <a:rPr kumimoji="0"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, 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бързо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нарастващи.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Пример</a:t>
                      </a:r>
                      <a:r>
                        <a:rPr kumimoji="0"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20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1 048 576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F15410C6-9367-B61C-61BC-5F3910562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713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Функционални стойности</a:t>
            </a:r>
            <a:endParaRPr lang="bg-BG" dirty="0"/>
          </a:p>
        </p:txBody>
      </p:sp>
      <p:pic>
        <p:nvPicPr>
          <p:cNvPr id="6" name="Picture 5" descr="Screen Shot 2015-06-25 at 3.3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97" y="1311775"/>
            <a:ext cx="10666809" cy="5323227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400A8FDB-04F0-B27A-2777-931D2C1A0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586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9272268" cy="5354910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Алгоритми</a:t>
            </a:r>
          </a:p>
          <a:p>
            <a:pPr marL="723265" lvl="1" indent="-375920"/>
            <a:r>
              <a:rPr lang="bg-BG" dirty="0">
                <a:solidFill>
                  <a:srgbClr val="234465"/>
                </a:solidFill>
                <a:cs typeface="Calibri"/>
              </a:rPr>
              <a:t>Сортиране, търсене, комбинаторика, динамично програмиране, графи и други</a:t>
            </a:r>
          </a:p>
          <a:p>
            <a:pPr marL="434032" indent="-375920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Сложност </a:t>
            </a:r>
            <a:r>
              <a:rPr lang="bg-BG" dirty="0"/>
              <a:t>на алгоритми</a:t>
            </a:r>
            <a:endParaRPr lang="bg-BG" dirty="0">
              <a:cs typeface="Calibri"/>
            </a:endParaRPr>
          </a:p>
          <a:p>
            <a:pPr marL="723265" lvl="1" indent="-375920"/>
            <a:r>
              <a:rPr lang="bg-BG" dirty="0"/>
              <a:t>Време, памет и сложност</a:t>
            </a:r>
            <a:endParaRPr lang="bg-BG" dirty="0">
              <a:cs typeface="Calibri"/>
            </a:endParaRPr>
          </a:p>
          <a:p>
            <a:pPr marL="723265" lvl="1" indent="-375920"/>
            <a:r>
              <a:rPr lang="bg-BG" dirty="0"/>
              <a:t>Най-добър случай, средноаритметичен и най-лош случай</a:t>
            </a:r>
            <a:endParaRPr lang="bg-BG" dirty="0">
              <a:cs typeface="Calibri"/>
            </a:endParaRPr>
          </a:p>
          <a:p>
            <a:pPr marL="723265" lvl="1" indent="-375920"/>
            <a:r>
              <a:rPr lang="bg-BG" dirty="0">
                <a:latin typeface="Calibri"/>
                <a:cs typeface="Calibri"/>
              </a:rPr>
              <a:t>Асимптотична нотация</a:t>
            </a:r>
            <a:r>
              <a:rPr lang="bg-BG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bg-BG" b="1" dirty="0">
                <a:solidFill>
                  <a:schemeClr val="bg1"/>
                </a:solidFill>
                <a:latin typeface="Consolas"/>
              </a:rPr>
              <a:t>О</a:t>
            </a:r>
            <a:r>
              <a:rPr lang="bg-BG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(g)</a:t>
            </a:r>
          </a:p>
          <a:p>
            <a:pPr marL="434032" indent="-375920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͏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Анализ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 сложност на алгоритми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D3E85E6-7DAB-F5F3-26AE-BB3B8B0CA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9993"/>
            <a:ext cx="10026127" cy="882654"/>
          </a:xfrm>
        </p:spPr>
        <p:txBody>
          <a:bodyPr>
            <a:normAutofit/>
          </a:bodyPr>
          <a:lstStyle/>
          <a:p>
            <a:r>
              <a:rPr lang="en-US" sz="3950" dirty="0"/>
              <a:t> Времева сложност и </a:t>
            </a:r>
            <a:r>
              <a:rPr lang="bg-BG" sz="3950" dirty="0"/>
              <a:t>скорост</a:t>
            </a:r>
            <a:r>
              <a:rPr lang="en-US" sz="3950" dirty="0"/>
              <a:t> на програмата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14831"/>
              </p:ext>
            </p:extLst>
          </p:nvPr>
        </p:nvGraphicFramePr>
        <p:xfrm>
          <a:off x="625428" y="1429122"/>
          <a:ext cx="10941147" cy="5104075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2048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92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0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/>
                        </a:rPr>
                        <a:t>Сложност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20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50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1 000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10 000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100 000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O(1)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O(log(n))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O(n*log(n))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3-4 min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20 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5 hours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231 days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O(2</a:t>
                      </a:r>
                      <a:r>
                        <a:rPr lang="en-US" sz="2400" b="1" baseline="3000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260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days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O(n!)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 noProof="1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3-4 min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E83A34CD-8E4F-22C7-58B6-2D682CF88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32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21144991">
            <a:off x="748659" y="1686517"/>
            <a:ext cx="2834226" cy="911701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O(n+m)</a:t>
            </a:r>
          </a:p>
        </p:txBody>
      </p:sp>
      <p:sp>
        <p:nvSpPr>
          <p:cNvPr id="7" name="TextBox 6"/>
          <p:cNvSpPr txBox="1"/>
          <p:nvPr/>
        </p:nvSpPr>
        <p:spPr>
          <a:xfrm rot="20623615">
            <a:off x="8867156" y="1861638"/>
            <a:ext cx="2157690" cy="1015399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</a:t>
            </a:r>
            <a:r>
              <a:rPr lang="en-US" sz="4799" baseline="30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 rot="348258">
            <a:off x="8779452" y="3529383"/>
            <a:ext cx="2302643" cy="67807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O(n*m)</a:t>
            </a:r>
          </a:p>
        </p:txBody>
      </p:sp>
      <p:sp>
        <p:nvSpPr>
          <p:cNvPr id="10" name="TextBox 9"/>
          <p:cNvSpPr txBox="1"/>
          <p:nvPr/>
        </p:nvSpPr>
        <p:spPr>
          <a:xfrm rot="611563">
            <a:off x="1069553" y="3223290"/>
            <a:ext cx="2298176" cy="90530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O(n!)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3740" y="435049"/>
            <a:ext cx="1580260" cy="665988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6DA69B5-F469-4A86-9BF8-9C3A6570ED02}"/>
              </a:ext>
            </a:extLst>
          </p:cNvPr>
          <p:cNvSpPr txBox="1">
            <a:spLocks noChangeArrowheads="1"/>
          </p:cNvSpPr>
          <p:nvPr/>
        </p:nvSpPr>
        <p:spPr>
          <a:xfrm>
            <a:off x="382489" y="4691988"/>
            <a:ext cx="11606977" cy="765617"/>
          </a:xfrm>
          <a:prstGeom prst="rect">
            <a:avLst/>
          </a:prstGeom>
        </p:spPr>
        <p:txBody>
          <a:bodyPr/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5398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D381A-91C4-44C5-B431-68A11AEF8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318" y="1774634"/>
            <a:ext cx="2663489" cy="1718773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E33DFE73-4191-05B0-0674-1960592A19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Анализ на сложността на алгоритми</a:t>
            </a:r>
            <a:endParaRPr lang="bg-BG"/>
          </a:p>
        </p:txBody>
      </p:sp>
      <p:sp>
        <p:nvSpPr>
          <p:cNvPr id="13" name="Заглавие 12">
            <a:extLst>
              <a:ext uri="{FF2B5EF4-FFF2-40B4-BE49-F238E27FC236}">
                <a16:creationId xmlns:a16="http://schemas.microsoft.com/office/drawing/2014/main" id="{B8AD946E-DBBF-D441-C481-827F8B6A05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Примери</a:t>
            </a:r>
          </a:p>
        </p:txBody>
      </p:sp>
    </p:spTree>
    <p:extLst>
      <p:ext uri="{BB962C8B-B14F-4D97-AF65-F5344CB8AC3E}">
        <p14:creationId xmlns:p14="http://schemas.microsoft.com/office/powerpoint/2010/main" val="202533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5339952"/>
            <a:ext cx="11815018" cy="131554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O(n)</a:t>
            </a:r>
            <a:r>
              <a:rPr lang="bg-BG" altLang="ko-KR" sz="3350" dirty="0">
                <a:latin typeface="Consolas"/>
                <a:ea typeface="굴림"/>
                <a:cs typeface="Consolas" pitchFamily="49" charset="0"/>
                <a:sym typeface="Symbol" pitchFamily="18" charset="2"/>
              </a:rPr>
              <a:t>,</a:t>
            </a:r>
            <a:r>
              <a:rPr lang="bg-BG" altLang="ko-KR" sz="3350" dirty="0">
                <a:ea typeface="굴림"/>
                <a:sym typeface="Symbol" pitchFamily="18" charset="2"/>
              </a:rPr>
              <a:t> където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sym typeface="Symbol" pitchFamily="18" charset="2"/>
              </a:rPr>
              <a:t>n</a:t>
            </a:r>
            <a:r>
              <a:rPr lang="bg-BG" altLang="ko-KR" sz="3350" dirty="0">
                <a:solidFill>
                  <a:srgbClr val="234465"/>
                </a:solidFill>
                <a:ea typeface="굴림"/>
                <a:cs typeface="Calibri"/>
                <a:sym typeface="Symbol" pitchFamily="18" charset="2"/>
              </a:rPr>
              <a:t> е </a:t>
            </a:r>
            <a:r>
              <a:rPr lang="bg-BG" altLang="ko-KR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размерът на масива</a:t>
            </a:r>
            <a:endParaRPr lang="bg-BG" sz="3350" dirty="0">
              <a:solidFill>
                <a:srgbClr val="234465"/>
              </a:solidFill>
              <a:ea typeface="굴림"/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Брой на елементарните стъпки: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b="1" dirty="0">
                <a:solidFill>
                  <a:schemeClr val="bg1"/>
                </a:solidFill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n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(1)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808174" y="1340768"/>
            <a:ext cx="10575653" cy="38923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FindMaxElement(int[] array)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int max = array[0];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for (int i = 1; i &lt; array.length; i++)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if (array[i] &gt; max)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max = array[i];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return max;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044B814-08EF-A9BA-C75B-2FF14A945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48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5229767"/>
            <a:ext cx="11815018" cy="131554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r>
              <a:rPr lang="bg-BG" altLang="ko-KR" sz="3350" dirty="0">
                <a:latin typeface="Calibri" panose="020F0502020204030204" pitchFamily="34" charset="0"/>
                <a:ea typeface="굴림"/>
                <a:cs typeface="Calibri" panose="020F0502020204030204" pitchFamily="34" charset="0"/>
                <a:sym typeface="Symbol" pitchFamily="18" charset="2"/>
              </a:rPr>
              <a:t>,</a:t>
            </a:r>
            <a:r>
              <a:rPr lang="bg-BG" altLang="ko-KR" sz="3350" dirty="0">
                <a:solidFill>
                  <a:schemeClr val="bg1"/>
                </a:solidFill>
                <a:ea typeface="굴림"/>
                <a:sym typeface="Symbol" pitchFamily="18" charset="2"/>
              </a:rPr>
              <a:t> </a:t>
            </a:r>
            <a:r>
              <a:rPr lang="bg-BG" altLang="ko-KR" sz="3350" dirty="0">
                <a:ea typeface="굴림"/>
                <a:sym typeface="Symbol" pitchFamily="18" charset="2"/>
              </a:rPr>
              <a:t>където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sym typeface="Symbol" pitchFamily="18" charset="2"/>
              </a:rPr>
              <a:t>n</a:t>
            </a:r>
            <a:r>
              <a:rPr lang="bg-BG" altLang="ko-KR" sz="3350" dirty="0">
                <a:ea typeface="굴림"/>
                <a:sym typeface="Symbol" pitchFamily="18" charset="2"/>
              </a:rPr>
              <a:t> е размерът на масива</a:t>
            </a:r>
            <a:endParaRPr lang="bg-BG" sz="3350" dirty="0">
              <a:ea typeface="굴림"/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Брой на стъпките:</a:t>
            </a:r>
            <a:r>
              <a:rPr lang="bg-BG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n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*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(n+1)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/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2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(2)</a:t>
            </a:r>
            <a:endParaRPr lang="bg-BG" sz="3950" dirty="0">
              <a:cs typeface="Calibri"/>
            </a:endParaRP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39569" y="1413185"/>
            <a:ext cx="10512862" cy="3725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long FindInversions(int[] array)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long inversions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j = i + 1; j &lt; 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if (array[i] &gt; array[j])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inversions++;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inversions;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77E5BED-E8A0-111E-3337-67E6EB518A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90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5294964"/>
            <a:ext cx="11815018" cy="136053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кубично</a:t>
            </a:r>
            <a:r>
              <a:rPr lang="bg-BG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 време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3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endParaRPr lang="bg-BG" sz="3350" b="1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Брой на стъпките: 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b="1" dirty="0">
                <a:solidFill>
                  <a:schemeClr val="bg1"/>
                </a:solidFill>
              </a:rPr>
              <a:t>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3</a:t>
            </a:r>
            <a:endParaRPr lang="bg-BG" sz="3350" b="1" baseline="30000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(3)</a:t>
            </a:r>
            <a:endParaRPr lang="bg-BG" sz="3950" dirty="0">
              <a:cs typeface="Calibri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839569" y="1413185"/>
            <a:ext cx="10512862" cy="3725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decimal Sum3(int 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a = 0; a &lt; n; a++)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for (int b = 0; b &lt; n; b++)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for (int c = 0; c &lt; n;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  sum += a * b * 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2E4CC69-C057-F330-637C-A43F8315B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109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5294964"/>
            <a:ext cx="11815018" cy="136053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квадратно </a:t>
            </a:r>
            <a:r>
              <a:rPr lang="bg-BG" sz="3350" dirty="0">
                <a:ea typeface="굴림"/>
              </a:rPr>
              <a:t>време</a:t>
            </a:r>
            <a:r>
              <a:rPr lang="bg-BG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r>
              <a:rPr lang="bg-BG" sz="3350" dirty="0"/>
              <a:t> – помислете защо!</a:t>
            </a:r>
            <a:endParaRPr lang="bg-BG" sz="335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Броя на стъпките е  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endParaRPr lang="bg-BG" sz="3350" b="1" baseline="30000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(4)</a:t>
            </a:r>
            <a:endParaRPr lang="bg-BG" sz="3950" dirty="0">
              <a:cs typeface="Calibri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839569" y="1413184"/>
            <a:ext cx="10512862" cy="37846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decimal SpecialCalculation(int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a = 0; a &lt; n; a++)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for (int b = 0; b &lt; n; b++)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if (a == b)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for (int c = 0; c &lt; n; c++)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  sum += a * b * 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AAA7A9-FF1F-28BC-4878-5F67714D6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0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ea typeface="+mj-lt"/>
                <a:cs typeface="+mj-lt"/>
              </a:rPr>
              <a:t>Какво научихме днес?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36039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8742" y="1633556"/>
              <a:ext cx="83629" cy="4621179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8581" y="1885295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691" y="1643647"/>
            <a:ext cx="7807716" cy="473532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599" b="1">
              <a:solidFill>
                <a:schemeClr val="bg1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2A211C5A-E956-4FBC-BAC8-DCB3E55DCED3}"/>
              </a:ext>
            </a:extLst>
          </p:cNvPr>
          <p:cNvSpPr txBox="1">
            <a:spLocks/>
          </p:cNvSpPr>
          <p:nvPr/>
        </p:nvSpPr>
        <p:spPr>
          <a:xfrm>
            <a:off x="676308" y="1542171"/>
            <a:ext cx="10911026" cy="5032808"/>
          </a:xfrm>
          <a:prstGeom prst="rect">
            <a:avLst/>
          </a:prstGeom>
        </p:spPr>
        <p:txBody>
          <a:bodyPr vert="horz" lIns="107972" tIns="35991" rIns="107972" bIns="35991" rtlCol="0" anchor="t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Алгоритъм</a:t>
            </a:r>
            <a:r>
              <a:rPr lang="bg-BG" sz="3200" dirty="0">
                <a:solidFill>
                  <a:schemeClr val="bg2"/>
                </a:solidFill>
              </a:rPr>
              <a:t> == редица от стъпки за решаване на даден проблем</a:t>
            </a:r>
            <a:endParaRPr lang="bg-BG" sz="3200" dirty="0">
              <a:solidFill>
                <a:schemeClr val="bg2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Алгоритмична сложност</a:t>
            </a:r>
            <a:r>
              <a:rPr lang="bg-BG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bg-BG" sz="3200" dirty="0">
                <a:solidFill>
                  <a:schemeClr val="bg2"/>
                </a:solidFill>
                <a:ea typeface="+mn-lt"/>
                <a:cs typeface="+mn-lt"/>
              </a:rPr>
              <a:t>== приблизителна оценка на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броя на стъпките</a:t>
            </a:r>
            <a:r>
              <a:rPr lang="bg-BG" sz="3200" dirty="0">
                <a:solidFill>
                  <a:schemeClr val="bg2"/>
                </a:solidFill>
                <a:ea typeface="+mn-lt"/>
                <a:cs typeface="+mn-lt"/>
              </a:rPr>
              <a:t>, извършени при дадено изчисление</a:t>
            </a:r>
            <a:endParaRPr lang="bg-BG" sz="3200" dirty="0">
              <a:solidFill>
                <a:schemeClr val="bg2"/>
              </a:solidFill>
              <a:cs typeface="Calibri"/>
            </a:endParaRPr>
          </a:p>
          <a:p>
            <a:pPr lvl="1" indent="-360045"/>
            <a:r>
              <a:rPr lang="bg-BG" sz="3000" dirty="0">
                <a:solidFill>
                  <a:schemeClr val="bg2"/>
                </a:solidFill>
              </a:rPr>
              <a:t>Може да бъде 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логаритмична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линейна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квадратна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bg-BG" sz="3000" b="1" baseline="30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</a:t>
            </a:r>
            <a:r>
              <a:rPr lang="bg-BG" sz="3000" dirty="0">
                <a:solidFill>
                  <a:schemeClr val="bg2"/>
                </a:solidFill>
              </a:rPr>
              <a:t>),</a:t>
            </a:r>
            <a:br>
              <a:rPr lang="bg-BG" sz="3000" dirty="0">
                <a:solidFill>
                  <a:schemeClr val="bg2"/>
                </a:solidFill>
              </a:rPr>
            </a:b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кубична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bg-BG" sz="3000" b="1" baseline="30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</a:t>
            </a:r>
            <a:r>
              <a:rPr lang="bg-BG" sz="3000" dirty="0">
                <a:solidFill>
                  <a:schemeClr val="bg2"/>
                </a:solidFill>
              </a:rPr>
              <a:t>),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експоненциална</a:t>
            </a:r>
            <a:r>
              <a:rPr lang="bg-BG" sz="3000" dirty="0">
                <a:solidFill>
                  <a:schemeClr val="bg2"/>
                </a:solidFill>
              </a:rPr>
              <a:t>, и т.н.</a:t>
            </a:r>
            <a:endParaRPr lang="bg-BG" sz="3000" dirty="0">
              <a:solidFill>
                <a:schemeClr val="bg2"/>
              </a:solidFill>
              <a:cs typeface="Calibri"/>
            </a:endParaRPr>
          </a:p>
          <a:p>
            <a:pPr lvl="1" indent="-360045"/>
            <a:r>
              <a:rPr lang="bg-BG" sz="3000" dirty="0">
                <a:solidFill>
                  <a:schemeClr val="bg2"/>
                </a:solidFill>
              </a:rPr>
              <a:t>Сложността предсказва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бързината</a:t>
            </a:r>
            <a:r>
              <a:rPr lang="bg-BG" sz="3000" dirty="0">
                <a:solidFill>
                  <a:schemeClr val="bg2"/>
                </a:solidFill>
              </a:rPr>
              <a:t> на даден код преди да бъде изпълнен</a:t>
            </a:r>
            <a:endParaRPr lang="bg-BG" sz="30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D5FFB3-48A1-377C-5253-E35E59EEA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BF6B1F2-919C-BC9D-6151-CD999C3788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659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87" y="1385091"/>
            <a:ext cx="2179825" cy="2584861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10D7AB58-FD88-4714-A3C2-83221399DB9A}"/>
              </a:ext>
            </a:extLst>
          </p:cNvPr>
          <p:cNvSpPr txBox="1">
            <a:spLocks/>
          </p:cNvSpPr>
          <p:nvPr/>
        </p:nvSpPr>
        <p:spPr>
          <a:xfrm>
            <a:off x="616536" y="5447634"/>
            <a:ext cx="10958928" cy="767884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en-US" sz="3999" b="0"/>
          </a:p>
        </p:txBody>
      </p:sp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13E3352A-920F-5B62-048D-5DF3E656652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видове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09E14836-E925-F9AB-FA41-C352C5D08A2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Алгоритми</a:t>
            </a:r>
          </a:p>
        </p:txBody>
      </p:sp>
    </p:spTree>
    <p:extLst>
      <p:ext uri="{BB962C8B-B14F-4D97-AF65-F5344CB8AC3E}">
        <p14:creationId xmlns:p14="http://schemas.microsoft.com/office/powerpoint/2010/main" val="65345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2826" y="1301675"/>
            <a:ext cx="11994586" cy="54555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2"/>
              </a:buClr>
            </a:pPr>
            <a:r>
              <a:rPr lang="bg-BG" sz="3350" b="1" dirty="0">
                <a:solidFill>
                  <a:schemeClr val="bg1"/>
                </a:solidFill>
              </a:rPr>
              <a:t>Алгоритъм </a:t>
            </a:r>
            <a:r>
              <a:rPr lang="bg-BG" sz="3350" dirty="0"/>
              <a:t>== </a:t>
            </a:r>
            <a:r>
              <a:rPr lang="bg-BG" sz="3350" b="1" dirty="0"/>
              <a:t>поредица от стъпки</a:t>
            </a:r>
            <a:r>
              <a:rPr lang="bg-BG" sz="3350" dirty="0"/>
              <a:t> за решаване на </a:t>
            </a:r>
            <a:r>
              <a:rPr lang="bg-BG" sz="3350" b="1" dirty="0"/>
              <a:t>проблем</a:t>
            </a:r>
            <a:endParaRPr lang="bg-BG" sz="3350" dirty="0"/>
          </a:p>
          <a:p>
            <a:pPr indent="-360045">
              <a:buClr>
                <a:schemeClr val="tx2"/>
              </a:buClr>
            </a:pPr>
            <a:r>
              <a:rPr lang="bg-BG" sz="3350" dirty="0">
                <a:cs typeface="Calibri"/>
              </a:rPr>
              <a:t>Понятието е дефинирано за пръв път от 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Мохамед </a:t>
            </a:r>
            <a:r>
              <a:rPr lang="bg-BG" sz="3350" b="1" noProof="1">
                <a:solidFill>
                  <a:schemeClr val="bg1"/>
                </a:solidFill>
                <a:ea typeface="+mn-lt"/>
                <a:cs typeface="+mn-lt"/>
              </a:rPr>
              <a:t>ал-Хорезми</a:t>
            </a:r>
            <a:r>
              <a:rPr lang="bg-BG" sz="3350" dirty="0">
                <a:ea typeface="+mn-lt"/>
                <a:cs typeface="+mn-lt"/>
              </a:rPr>
              <a:t>, който създава </a:t>
            </a:r>
            <a:r>
              <a:rPr lang="bg-BG" sz="3150" dirty="0">
                <a:cs typeface="Calibri"/>
              </a:rPr>
              <a:t>алгоритъм за </a:t>
            </a:r>
            <a:r>
              <a:rPr lang="bg-BG" sz="3150" b="1" dirty="0">
                <a:cs typeface="Calibri"/>
              </a:rPr>
              <a:t>решаване на квадратно уравнение </a:t>
            </a:r>
            <a:r>
              <a:rPr lang="bg-BG" sz="3150" dirty="0">
                <a:cs typeface="Calibri"/>
              </a:rPr>
              <a:t>през 825 г.</a:t>
            </a:r>
          </a:p>
          <a:p>
            <a:pPr marL="443230" lvl="1" indent="0">
              <a:buClr>
                <a:schemeClr val="tx2"/>
              </a:buClr>
              <a:buNone/>
            </a:pPr>
            <a:endParaRPr lang="bg-BG" sz="2950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Какво е алгоритъм?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49B77-AA02-9D9E-5C1A-628EE5B1737C}"/>
              </a:ext>
            </a:extLst>
          </p:cNvPr>
          <p:cNvSpPr txBox="1"/>
          <p:nvPr/>
        </p:nvSpPr>
        <p:spPr>
          <a:xfrm>
            <a:off x="512780" y="3749734"/>
            <a:ext cx="11166439" cy="27572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“</a:t>
            </a:r>
            <a:r>
              <a:rPr lang="bg-BG" sz="3200" b="1" i="1" dirty="0"/>
              <a:t>В математиката и компютърните науки </a:t>
            </a:r>
            <a:r>
              <a:rPr lang="bg-BG" sz="3200" b="1" i="1" dirty="0">
                <a:solidFill>
                  <a:schemeClr val="bg1"/>
                </a:solidFill>
              </a:rPr>
              <a:t>алгоритъм</a:t>
            </a:r>
            <a:r>
              <a:rPr lang="bg-BG" sz="3200" b="1" i="1" dirty="0"/>
              <a:t> е постъпкова процедура за изчисления. Алгоритъмът е ефективен метод, изразен като краен списък от добре дефинирани инструкции за изчисление на функция</a:t>
            </a:r>
            <a:r>
              <a:rPr lang="bg-BG" sz="3200" b="1" dirty="0"/>
              <a:t>.</a:t>
            </a:r>
            <a:r>
              <a:rPr lang="en-US" sz="3200" b="1" dirty="0"/>
              <a:t> ”</a:t>
            </a:r>
          </a:p>
          <a:p>
            <a:pPr algn="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dirty="0"/>
              <a:t>-- </a:t>
            </a:r>
            <a:r>
              <a:rPr lang="bg-BG" sz="3200" b="1" i="1" dirty="0"/>
              <a:t>Уикипедия</a:t>
            </a:r>
            <a:endParaRPr lang="en-US" sz="3200" b="1" i="1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DC64852-0B7E-493A-4F20-CFCDEB26F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55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bg-BG" sz="3400" dirty="0"/>
              <a:t>Алгоритмите са </a:t>
            </a:r>
            <a:r>
              <a:rPr lang="bg-BG" sz="3400" b="1" dirty="0"/>
              <a:t>основата на програмирането</a:t>
            </a:r>
            <a:r>
              <a:rPr lang="bg-BG" sz="3400" dirty="0"/>
              <a:t>:</a:t>
            </a:r>
            <a:endParaRPr lang="bg-BG" sz="3400" b="1" dirty="0"/>
          </a:p>
          <a:p>
            <a:pPr lvl="1" indent="-360045">
              <a:lnSpc>
                <a:spcPct val="11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Императивно </a:t>
            </a:r>
            <a:r>
              <a:rPr lang="bg-BG" sz="3200" dirty="0"/>
              <a:t>(традиционно, алгоритмично) програмиране -  </a:t>
            </a:r>
            <a:r>
              <a:rPr lang="bg-BG" sz="3200" b="1" dirty="0"/>
              <a:t>описване в последователни стъпки </a:t>
            </a:r>
            <a:r>
              <a:rPr lang="bg-BG" sz="3200" dirty="0"/>
              <a:t>как се прави нещо</a:t>
            </a:r>
            <a:endParaRPr lang="bg-BG" sz="3200" dirty="0">
              <a:cs typeface="Calibri"/>
            </a:endParaRPr>
          </a:p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Алгоритмично мислене </a:t>
            </a:r>
            <a:r>
              <a:rPr lang="bg-BG" sz="3400" dirty="0"/>
              <a:t>(математическо мислене, логическо мислене, </a:t>
            </a:r>
            <a:r>
              <a:rPr lang="bg-BG" sz="3400" dirty="0">
                <a:ea typeface="+mn-lt"/>
                <a:cs typeface="+mn-lt"/>
              </a:rPr>
              <a:t>инженерно мислене</a:t>
            </a:r>
            <a:r>
              <a:rPr lang="bg-BG" sz="3400" dirty="0"/>
              <a:t>)</a:t>
            </a:r>
            <a:endParaRPr lang="bg-BG" sz="3400" dirty="0">
              <a:cs typeface="Calibri"/>
            </a:endParaRPr>
          </a:p>
          <a:p>
            <a:pPr lvl="1" indent="-360045">
              <a:lnSpc>
                <a:spcPct val="110000"/>
              </a:lnSpc>
              <a:buClr>
                <a:schemeClr val="tx1"/>
              </a:buClr>
            </a:pPr>
            <a:r>
              <a:rPr lang="bg-BG" sz="3200" dirty="0">
                <a:cs typeface="Calibri"/>
              </a:rPr>
              <a:t>Способност да решиш </a:t>
            </a:r>
            <a:r>
              <a:rPr lang="bg-BG" sz="3200" b="1" dirty="0">
                <a:cs typeface="Calibri"/>
              </a:rPr>
              <a:t>проблем</a:t>
            </a:r>
            <a:r>
              <a:rPr lang="bg-BG" sz="3200" dirty="0">
                <a:cs typeface="Calibri"/>
              </a:rPr>
              <a:t> чрез </a:t>
            </a:r>
            <a:r>
              <a:rPr lang="bg-BG" sz="3200" b="1" dirty="0">
                <a:cs typeface="Calibri"/>
              </a:rPr>
              <a:t>редица от стъпки </a:t>
            </a:r>
            <a:r>
              <a:rPr lang="bg-BG" sz="3200" dirty="0">
                <a:cs typeface="Calibri"/>
              </a:rPr>
              <a:t>(алгоритъм)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Алгоритми в компютърните науки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96FCAB2-A2B4-E3B1-EF1D-1E6198BB1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113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Алгоритмите </a:t>
            </a:r>
            <a:r>
              <a:rPr lang="bg-BG" sz="3200" dirty="0"/>
              <a:t>могат да бъдат изразени</a:t>
            </a:r>
            <a:r>
              <a:rPr lang="bg-BG" sz="3200" dirty="0">
                <a:solidFill>
                  <a:srgbClr val="234465"/>
                </a:solidFill>
              </a:rPr>
              <a:t> чрез </a:t>
            </a: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псевдокод</a:t>
            </a:r>
            <a:r>
              <a:rPr lang="bg-BG" sz="3200" dirty="0"/>
              <a:t>, </a:t>
            </a:r>
            <a:r>
              <a:rPr lang="bg-BG" sz="3200" b="1" dirty="0">
                <a:solidFill>
                  <a:schemeClr val="bg1"/>
                </a:solidFill>
              </a:rPr>
              <a:t>блокови схеми </a:t>
            </a:r>
            <a:r>
              <a:rPr lang="bg-BG" sz="3200" dirty="0"/>
              <a:t>или </a:t>
            </a:r>
            <a:r>
              <a:rPr lang="bg-BG" sz="3200" b="1" dirty="0">
                <a:solidFill>
                  <a:schemeClr val="bg1"/>
                </a:solidFill>
              </a:rPr>
              <a:t>код </a:t>
            </a:r>
            <a:r>
              <a:rPr lang="bg-BG" sz="3200" dirty="0"/>
              <a:t>(на конкретен програмен език)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Псевдокод и блокови схеми </a:t>
            </a:r>
            <a:endParaRPr lang="bg-BG" dirty="0"/>
          </a:p>
        </p:txBody>
      </p:sp>
      <p:pic>
        <p:nvPicPr>
          <p:cNvPr id="8194" name="Picture 2" descr="http://www.flowcharttools.com/images/examples/Flowchart%20for%20computing%20factorial%20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3" r="8699" b="-1699"/>
          <a:stretch/>
        </p:blipFill>
        <p:spPr bwMode="auto">
          <a:xfrm>
            <a:off x="4569280" y="2416701"/>
            <a:ext cx="2672971" cy="3540995"/>
          </a:xfrm>
          <a:prstGeom prst="roundRect">
            <a:avLst>
              <a:gd name="adj" fmla="val 1504"/>
            </a:avLst>
          </a:prstGeom>
          <a:solidFill>
            <a:srgbClr val="FFFFFF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36840" y="2407885"/>
            <a:ext cx="3654659" cy="3553893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18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1899" b="1" i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744" y="6040877"/>
            <a:ext cx="3656648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2600" b="1" dirty="0"/>
              <a:t>Псевдокод</a:t>
            </a:r>
            <a:endParaRPr lang="bg-BG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4722139" y="6040877"/>
            <a:ext cx="2325573" cy="4924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bg-BG" sz="2600" b="1" dirty="0"/>
              <a:t>Блокова схема</a:t>
            </a:r>
            <a:endParaRPr lang="en-US" sz="2600" b="1" dirty="0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7619606" y="2409016"/>
            <a:ext cx="4015519" cy="3548678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DFS(Node node)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Print(node.Name);</a:t>
            </a:r>
          </a:p>
          <a:p>
            <a:pPr eaLnBrk="0" hangingPunct="0">
              <a:lnSpc>
                <a:spcPct val="10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node.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Children.Count;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(!visited[node.Id])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DFS(node.Children[i]);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visited[node.Id] = true;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5608" y="6040877"/>
            <a:ext cx="4015519" cy="492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2500" b="1" dirty="0"/>
              <a:t>Код</a:t>
            </a:r>
            <a:endParaRPr lang="bg-BG" sz="2500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86933D-26C4-4EEE-1929-11321CDEB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285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2334"/>
            <a:ext cx="11818096" cy="580710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/>
            <a:r>
              <a:rPr lang="bg-BG" sz="3350" b="1" dirty="0"/>
              <a:t>Сортиране</a:t>
            </a:r>
            <a:r>
              <a:rPr lang="bg-BG" sz="3350" dirty="0"/>
              <a:t> и </a:t>
            </a:r>
            <a:r>
              <a:rPr lang="bg-BG" sz="3350" b="1" dirty="0"/>
              <a:t>търсене</a:t>
            </a:r>
            <a:endParaRPr lang="bg-BG" b="1" dirty="0"/>
          </a:p>
          <a:p>
            <a:pPr marL="360045" indent="-360045"/>
            <a:r>
              <a:rPr lang="bg-BG" sz="3350" b="1" dirty="0"/>
              <a:t>Комбинаторни</a:t>
            </a:r>
            <a:r>
              <a:rPr lang="bg-BG" sz="3350" dirty="0"/>
              <a:t> алгоритми</a:t>
            </a:r>
            <a:endParaRPr lang="bg-BG" dirty="0"/>
          </a:p>
          <a:p>
            <a:pPr lvl="1" indent="-360045"/>
            <a:r>
              <a:rPr lang="bg-BG" sz="3150" dirty="0"/>
              <a:t>Рекурсивни алгоритми</a:t>
            </a:r>
            <a:endParaRPr lang="bg-BG" sz="3150" dirty="0">
              <a:cs typeface="Calibri"/>
            </a:endParaRPr>
          </a:p>
          <a:p>
            <a:pPr marL="360045" indent="-360045"/>
            <a:r>
              <a:rPr lang="bg-BG" sz="3350" b="1" dirty="0"/>
              <a:t>Динамично</a:t>
            </a:r>
            <a:r>
              <a:rPr lang="bg-BG" sz="3350" dirty="0"/>
              <a:t> програмиране</a:t>
            </a:r>
            <a:endParaRPr lang="bg-BG" dirty="0"/>
          </a:p>
          <a:p>
            <a:pPr marL="360045" indent="-360045"/>
            <a:r>
              <a:rPr lang="bg-BG" sz="3350" dirty="0"/>
              <a:t>Алгоритми за </a:t>
            </a:r>
            <a:r>
              <a:rPr lang="bg-BG" sz="3350" b="1" dirty="0"/>
              <a:t>графи</a:t>
            </a:r>
            <a:endParaRPr lang="bg-BG" b="1" dirty="0"/>
          </a:p>
          <a:p>
            <a:pPr lvl="1" indent="-360045"/>
            <a:r>
              <a:rPr lang="bg-BG" sz="3150" dirty="0"/>
              <a:t>DFS</a:t>
            </a:r>
            <a:r>
              <a:rPr lang="en-US" sz="3150" dirty="0"/>
              <a:t> (Depth First Search)</a:t>
            </a:r>
            <a:endParaRPr lang="bg-BG" sz="3150" dirty="0"/>
          </a:p>
          <a:p>
            <a:pPr lvl="1" indent="-360045"/>
            <a:r>
              <a:rPr lang="bg-BG" sz="3150" dirty="0"/>
              <a:t>BFS</a:t>
            </a:r>
            <a:r>
              <a:rPr lang="en-US" sz="3150" dirty="0"/>
              <a:t> (Breadth First Search)</a:t>
            </a:r>
            <a:endParaRPr lang="bg-BG" sz="3150" dirty="0">
              <a:cs typeface="Calibri"/>
            </a:endParaRPr>
          </a:p>
          <a:p>
            <a:pPr marL="360045" indent="-360045"/>
            <a:r>
              <a:rPr lang="bg-BG" sz="3350" dirty="0"/>
              <a:t>Други алгоритми</a:t>
            </a:r>
            <a:endParaRPr lang="bg-BG" dirty="0"/>
          </a:p>
          <a:p>
            <a:pPr lvl="1" indent="-360045"/>
            <a:r>
              <a:rPr lang="bg-BG" sz="3150" b="1" dirty="0"/>
              <a:t>Greedy</a:t>
            </a:r>
            <a:r>
              <a:rPr lang="bg-BG" sz="3150" dirty="0"/>
              <a:t> алгоритъм, </a:t>
            </a:r>
            <a:r>
              <a:rPr lang="bg-BG" sz="3150" b="1" dirty="0">
                <a:ea typeface="+mn-lt"/>
                <a:cs typeface="+mn-lt"/>
              </a:rPr>
              <a:t>рандомизиран</a:t>
            </a:r>
            <a:r>
              <a:rPr lang="bg-BG" sz="3150" dirty="0">
                <a:ea typeface="+mn-lt"/>
                <a:cs typeface="+mn-lt"/>
              </a:rPr>
              <a:t> алгоритъм</a:t>
            </a:r>
            <a:r>
              <a:rPr lang="bg-BG" sz="3150" dirty="0"/>
              <a:t>, </a:t>
            </a:r>
            <a:r>
              <a:rPr lang="bg-BG" sz="3150" b="1" dirty="0">
                <a:ea typeface="+mn-lt"/>
                <a:cs typeface="+mn-lt"/>
              </a:rPr>
              <a:t>паралелен</a:t>
            </a:r>
            <a:r>
              <a:rPr lang="bg-BG" sz="3150" dirty="0">
                <a:ea typeface="+mn-lt"/>
                <a:cs typeface="+mn-lt"/>
              </a:rPr>
              <a:t> алгоритъм</a:t>
            </a:r>
            <a:r>
              <a:rPr lang="bg-BG" sz="3150" dirty="0"/>
              <a:t>, </a:t>
            </a:r>
            <a:r>
              <a:rPr lang="bg-BG" sz="3150" b="1" dirty="0"/>
              <a:t>генетичен</a:t>
            </a:r>
            <a:r>
              <a:rPr lang="bg-BG" sz="3150" dirty="0"/>
              <a:t> алгоритъм</a:t>
            </a:r>
            <a:endParaRPr lang="bg-BG" sz="3150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Някои алгоритми в програмирането</a:t>
            </a:r>
            <a:endParaRPr lang="bg-BG" sz="4000" dirty="0">
              <a:cs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65636" y="1667225"/>
            <a:ext cx="5685651" cy="3741260"/>
            <a:chOff x="5256212" y="990600"/>
            <a:chExt cx="6255845" cy="4528105"/>
          </a:xfrm>
        </p:grpSpPr>
        <p:pic>
          <p:nvPicPr>
            <p:cNvPr id="2050" name="Picture 2" descr="http://lukeblower.com/wp-content/uploads/2013/07/algorithm_1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212" y="1252813"/>
              <a:ext cx="6255845" cy="4265892"/>
            </a:xfrm>
            <a:prstGeom prst="rect">
              <a:avLst/>
            </a:prstGeom>
            <a:noFill/>
            <a:effectLst>
              <a:softEdge rad="31750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 descr="chart, flow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7812" y="990600"/>
              <a:ext cx="31860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">
            <a:extLst>
              <a:ext uri="{FF2B5EF4-FFF2-40B4-BE49-F238E27FC236}">
                <a16:creationId xmlns:a16="http://schemas.microsoft.com/office/drawing/2014/main" id="{79A80582-6ABA-3F30-EB71-C3830EC9A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900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caddtutorialsonline.com/images/16-Abstract-world-with-rising-sun.jpg">
            <a:extLst>
              <a:ext uri="{FF2B5EF4-FFF2-40B4-BE49-F238E27FC236}">
                <a16:creationId xmlns:a16="http://schemas.microsoft.com/office/drawing/2014/main" id="{D549EFFE-F85E-9FAC-64DB-5025ADEB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460" y="2016837"/>
            <a:ext cx="2689080" cy="1349274"/>
          </a:xfrm>
          <a:prstGeom prst="roundRect">
            <a:avLst>
              <a:gd name="adj" fmla="val 42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DA8A40CB-3BF5-1258-941E-E1767C64A2F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Алгоритмична и времева сложност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7CE411B-516F-56F8-CEF4-2A29F46B47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Сложност на алгоритмите</a:t>
            </a:r>
          </a:p>
        </p:txBody>
      </p:sp>
    </p:spTree>
    <p:extLst>
      <p:ext uri="{BB962C8B-B14F-4D97-AF65-F5344CB8AC3E}">
        <p14:creationId xmlns:p14="http://schemas.microsoft.com/office/powerpoint/2010/main" val="5396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1" y="1196124"/>
            <a:ext cx="10642549" cy="56618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indent="-360045">
              <a:lnSpc>
                <a:spcPct val="110000"/>
              </a:lnSpc>
            </a:pPr>
            <a:r>
              <a:rPr lang="bg-BG" altLang="ko-KR" sz="3400" dirty="0">
                <a:ea typeface="굴림"/>
              </a:rPr>
              <a:t>Предсказваме 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ресурсите</a:t>
            </a: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, необходими за 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изпълнение</a:t>
            </a: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 </a:t>
            </a:r>
            <a:br>
              <a:rPr lang="bg-BG" altLang="ko-KR" sz="3400" dirty="0">
                <a:solidFill>
                  <a:srgbClr val="234465"/>
                </a:solidFill>
                <a:ea typeface="굴림"/>
              </a:rPr>
            </a:b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на алгоритъма:</a:t>
            </a:r>
            <a:endParaRPr lang="bg-BG" altLang="ko-KR" sz="340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</a:pPr>
            <a:r>
              <a:rPr lang="bg-BG" altLang="ko-KR" sz="3150" dirty="0">
                <a:ea typeface="굴림"/>
              </a:rPr>
              <a:t>Изчислително </a:t>
            </a:r>
            <a:r>
              <a:rPr lang="bg-BG" altLang="ko-KR" sz="3150" b="1" dirty="0">
                <a:solidFill>
                  <a:schemeClr val="bg1"/>
                </a:solidFill>
                <a:ea typeface="굴림"/>
              </a:rPr>
              <a:t>време </a:t>
            </a:r>
            <a:r>
              <a:rPr lang="bg-BG" altLang="ko-KR" sz="3150" dirty="0">
                <a:ea typeface="굴림"/>
              </a:rPr>
              <a:t>(консумация на процесора)</a:t>
            </a:r>
            <a:endParaRPr lang="bg-BG" altLang="ko-KR" sz="315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  <a:buClr>
                <a:schemeClr val="tx1"/>
              </a:buClr>
            </a:pPr>
            <a:r>
              <a:rPr lang="bg-BG" altLang="ko-KR" sz="3150" dirty="0">
                <a:ea typeface="굴림"/>
              </a:rPr>
              <a:t>Свободна </a:t>
            </a:r>
            <a:r>
              <a:rPr lang="bg-BG" sz="3150" b="1" dirty="0">
                <a:solidFill>
                  <a:schemeClr val="bg1"/>
                </a:solidFill>
                <a:ea typeface="굴림"/>
              </a:rPr>
              <a:t>памет </a:t>
            </a:r>
            <a:r>
              <a:rPr lang="bg-BG" altLang="ko-KR" sz="3150" dirty="0">
                <a:ea typeface="굴림"/>
              </a:rPr>
              <a:t>(консумация на RAM)</a:t>
            </a:r>
            <a:endParaRPr lang="bg-BG" altLang="ko-KR" sz="3150" dirty="0">
              <a:ea typeface="굴림"/>
              <a:cs typeface="Calibri"/>
            </a:endParaRPr>
          </a:p>
          <a:p>
            <a:pPr indent="-360045">
              <a:lnSpc>
                <a:spcPct val="110000"/>
              </a:lnSpc>
            </a:pPr>
            <a:r>
              <a:rPr lang="bg-BG" altLang="ko-KR" sz="3400" dirty="0">
                <a:ea typeface="굴림"/>
              </a:rPr>
              <a:t>Очакваното 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време </a:t>
            </a:r>
            <a:r>
              <a:rPr lang="bg-BG" altLang="ko-KR" sz="3400" dirty="0">
                <a:ea typeface="굴림"/>
              </a:rPr>
              <a:t>на алгоритъма (алгоритмична сложност) е:</a:t>
            </a:r>
            <a:endParaRPr lang="bg-BG" altLang="ko-KR" sz="340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</a:pPr>
            <a:r>
              <a:rPr lang="bg-BG" altLang="ko-KR" sz="3150" dirty="0">
                <a:ea typeface="굴림"/>
              </a:rPr>
              <a:t>Общият брой изпълнени </a:t>
            </a:r>
            <a:r>
              <a:rPr lang="bg-BG" altLang="ko-KR" sz="3150" b="1" dirty="0">
                <a:solidFill>
                  <a:schemeClr val="bg1"/>
                </a:solidFill>
                <a:ea typeface="굴림"/>
              </a:rPr>
              <a:t>примитивни задачи</a:t>
            </a:r>
            <a:endParaRPr lang="bg-BG" altLang="ko-KR" sz="3150" b="1" dirty="0">
              <a:ea typeface="굴림"/>
            </a:endParaRPr>
          </a:p>
          <a:p>
            <a:pPr marL="1255395" lvl="2" indent="-360045">
              <a:lnSpc>
                <a:spcPct val="110000"/>
              </a:lnSpc>
            </a:pPr>
            <a:r>
              <a:rPr lang="bg-BG" altLang="ko-KR" sz="2950" dirty="0">
                <a:ea typeface="굴림"/>
                <a:cs typeface="Calibri"/>
              </a:rPr>
              <a:t>Аритметични операции, сравнения, премествания, …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648" y="100750"/>
            <a:ext cx="9715594" cy="882654"/>
          </a:xfrm>
        </p:spPr>
        <p:txBody>
          <a:bodyPr/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bg-BG" altLang="ko-KR" sz="4000" b="1" dirty="0">
                <a:ea typeface="굴림"/>
              </a:rPr>
              <a:t>Защо трябва да анализираме алгоритми?</a:t>
            </a:r>
            <a:endParaRPr lang="bg-BG" sz="4000" b="1" dirty="0">
              <a:ea typeface="굴림"/>
            </a:endParaRPr>
          </a:p>
        </p:txBody>
      </p:sp>
      <p:pic>
        <p:nvPicPr>
          <p:cNvPr id="3074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20" y="3115581"/>
            <a:ext cx="1098030" cy="1098030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356" y="1434544"/>
            <a:ext cx="1098031" cy="1098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10961290" y="4862653"/>
            <a:ext cx="1089178" cy="1279964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094E0F50-F540-2E9D-0C74-8791D3EBC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013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3954</TotalTime>
  <Words>1932</Words>
  <Application>Microsoft Macintosh PowerPoint</Application>
  <PresentationFormat>Widescreen</PresentationFormat>
  <Paragraphs>379</Paragraphs>
  <Slides>28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굴림</vt:lpstr>
      <vt:lpstr>Arial</vt:lpstr>
      <vt:lpstr>Calibri</vt:lpstr>
      <vt:lpstr>Consolas</vt:lpstr>
      <vt:lpstr>Symbol</vt:lpstr>
      <vt:lpstr>Wingdings</vt:lpstr>
      <vt:lpstr>Wingdings 2</vt:lpstr>
      <vt:lpstr>SoftUni</vt:lpstr>
      <vt:lpstr>Алгоритми и сложност</vt:lpstr>
      <vt:lpstr>Съдържание</vt:lpstr>
      <vt:lpstr>Алгоритми</vt:lpstr>
      <vt:lpstr>Какво е алгоритъм?</vt:lpstr>
      <vt:lpstr>Алгоритми в компютърните науки</vt:lpstr>
      <vt:lpstr>Псевдокод и блокови схеми </vt:lpstr>
      <vt:lpstr>Някои алгоритми в програмирането</vt:lpstr>
      <vt:lpstr>Сложност на алгоритмите</vt:lpstr>
      <vt:lpstr>Защо трябва да анализираме алгоритми?</vt:lpstr>
      <vt:lpstr>Как измерваме алгоритмичната сложност?</vt:lpstr>
      <vt:lpstr>Времева сложност</vt:lpstr>
      <vt:lpstr>Времева сложност – Примери</vt:lpstr>
      <vt:lpstr>Асимптотична нотация</vt:lpstr>
      <vt:lpstr>Темп на растеж на функциите</vt:lpstr>
      <vt:lpstr>Асимптотична нотация – Примери</vt:lpstr>
      <vt:lpstr>Асимптотична функция</vt:lpstr>
      <vt:lpstr>Често срещани сложности (1)</vt:lpstr>
      <vt:lpstr>Често срещани сложности (2)</vt:lpstr>
      <vt:lpstr>Функционални стойности</vt:lpstr>
      <vt:lpstr> Времева сложност и скорост на програмата</vt:lpstr>
      <vt:lpstr>Примери</vt:lpstr>
      <vt:lpstr>Сложност – Примери (1)</vt:lpstr>
      <vt:lpstr>Сложност – Примери (2)</vt:lpstr>
      <vt:lpstr>Сложност – Примери (3)</vt:lpstr>
      <vt:lpstr>Сложност – Примери (4)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 и сложност</dc:title>
  <dc:subject>Модул 2 - Структури от данни и алгоритми</dc:subject>
  <dc:creator>BG-IT-Edu</dc:creator>
  <cp:keywords>data structures; algorithms; complexity; asymptotic notation; trees; lists; graphs; programming; SoftUni; Software University; programming; software development; software engineering;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118</cp:revision>
  <dcterms:created xsi:type="dcterms:W3CDTF">2018-05-23T13:08:44Z</dcterms:created>
  <dcterms:modified xsi:type="dcterms:W3CDTF">2024-07-09T06:30:11Z</dcterms:modified>
  <cp:category>© SoftUni – https://softuni.org</cp:category>
</cp:coreProperties>
</file>