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536" r:id="rId15"/>
    <p:sldId id="399" r:id="rId16"/>
    <p:sldId id="576" r:id="rId17"/>
    <p:sldId id="260" r:id="rId18"/>
    <p:sldId id="276" r:id="rId19"/>
    <p:sldId id="571" r:id="rId20"/>
    <p:sldId id="558" r:id="rId21"/>
    <p:sldId id="574" r:id="rId22"/>
    <p:sldId id="567" r:id="rId23"/>
    <p:sldId id="592" r:id="rId24"/>
    <p:sldId id="492" r:id="rId25"/>
    <p:sldId id="29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Данни" id="{DF2A1A09-D2D1-4E5A-B992-C3977A43D5F6}">
          <p14:sldIdLst>
            <p14:sldId id="537"/>
            <p14:sldId id="267"/>
            <p14:sldId id="268"/>
          </p14:sldIdLst>
        </p14:section>
        <p14:section name="Структури от данни" id="{2E7DDF20-E45C-45E4-9287-F1D55FC0E805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F4C7AD00-4693-4ADC-9E46-0A5C31277A88}">
          <p14:sldIdLst>
            <p14:sldId id="568"/>
            <p14:sldId id="290"/>
            <p14:sldId id="596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D124DF14-2ACE-4EFA-90C5-27B67BE0EA6A}">
          <p14:sldIdLst>
            <p14:sldId id="571"/>
            <p14:sldId id="558"/>
            <p14:sldId id="574"/>
            <p14:sldId id="567"/>
            <p14:sldId id="592"/>
            <p14:sldId id="492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 autoAdjust="0"/>
    <p:restoredTop sz="95241" autoAdjust="0"/>
  </p:normalViewPr>
  <p:slideViewPr>
    <p:cSldViewPr showGuides="1">
      <p:cViewPr varScale="1">
        <p:scale>
          <a:sx n="43" d="100"/>
          <a:sy n="43" d="100"/>
        </p:scale>
        <p:origin x="216" y="2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AB6BAF-FE0E-F78F-655E-5889FB79DD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23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9442CD6-ADAF-2C56-3566-37CB6D1D8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80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20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ED265-EEA9-7D15-327A-94A8C2C5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76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7FDADA-9E62-CDD8-557A-EC052B6FD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98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DF0016-E97D-9C29-503C-E9F7CC647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950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27AFFE-A62C-BCC9-474E-D7C379839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003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3A54DF9-51B2-E30C-E149-1E554615F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273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0103-CC2D-EC27-ABB5-821FA54869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193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409000"/>
            <a:ext cx="4751954" cy="586863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</a:t>
            </a:r>
            <a:r>
              <a:rPr lang="bg-BG" sz="3399" dirty="0"/>
              <a:t>за</a:t>
            </a:r>
            <a:r>
              <a:rPr lang="bg-BG" sz="3399" b="1" dirty="0">
                <a:solidFill>
                  <a:schemeClr val="bg1"/>
                </a:solidFill>
              </a:rPr>
              <a:t> структури </a:t>
            </a:r>
            <a:r>
              <a:rPr lang="bg-BG" sz="3399" dirty="0"/>
              <a:t>от</a:t>
            </a:r>
            <a:r>
              <a:rPr lang="bg-BG" sz="3399" b="1" dirty="0">
                <a:solidFill>
                  <a:schemeClr val="bg1"/>
                </a:solidFill>
              </a:rPr>
              <a:t> данни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какво</a:t>
            </a:r>
            <a:r>
              <a:rPr lang="bg-BG" sz="3400" dirty="0"/>
              <a:t>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3762D3-5862-1EC7-4684-320F60CD9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0947DEF-D28B-4BA0-A9BE-A850153739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0338" y="5544000"/>
            <a:ext cx="10961783" cy="768084"/>
          </a:xfrm>
        </p:spPr>
        <p:txBody>
          <a:bodyPr/>
          <a:lstStyle/>
          <a:p>
            <a:r>
              <a:rPr lang="ru-RU" sz="4000" dirty="0"/>
              <a:t>Масив, списък, свързан списък, стек, опашка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6B2A882-9208-5170-FFE4-F1EBDAC5746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8109" y="4644000"/>
            <a:ext cx="10961783" cy="768084"/>
          </a:xfrm>
        </p:spPr>
        <p:txBody>
          <a:bodyPr/>
          <a:lstStyle/>
          <a:p>
            <a:r>
              <a:rPr lang="bg-BG" sz="5000" dirty="0"/>
              <a:t>Линейни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61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altLang="ko-KR" sz="339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E9923F-14CC-1F10-350C-9A43B88DD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spcBef>
                <a:spcPts val="2000"/>
              </a:spcBef>
            </a:pPr>
            <a:r>
              <a:rPr lang="bg-BG" altLang="ko-KR" sz="3600" dirty="0">
                <a:ea typeface="굴림" pitchFamily="50" charset="-127"/>
              </a:rPr>
              <a:t>Масивите имат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за да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600" dirty="0">
                <a:ea typeface="굴림" pitchFamily="50" charset="-127"/>
              </a:rPr>
              <a:t> масива,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трябва да го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4236"/>
              </p:ext>
            </p:extLst>
          </p:nvPr>
        </p:nvGraphicFramePr>
        <p:xfrm>
          <a:off x="2478670" y="3024000"/>
          <a:ext cx="7234660" cy="1796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346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06000" y="3636008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90403" y="3397725"/>
            <a:ext cx="3091612" cy="1055298"/>
          </a:xfrm>
          <a:prstGeom prst="wedgeRoundRectCallout">
            <a:avLst>
              <a:gd name="adj1" fmla="val 77031"/>
              <a:gd name="adj2" fmla="val 3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039367-2FC1-E5D7-48CA-AE5E9991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6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906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200" dirty="0">
                <a:ea typeface="굴림" pitchFamily="50" charset="-127"/>
              </a:rPr>
              <a:t>Списъкът първоначално заделя определен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капацитет</a:t>
            </a:r>
            <a:r>
              <a:rPr lang="bg-BG" altLang="ko-KR" sz="3200" dirty="0">
                <a:ea typeface="굴림" pitchFamily="50" charset="-127"/>
              </a:rPr>
              <a:t> за елементите</a:t>
            </a:r>
            <a:r>
              <a:rPr lang="en-US" altLang="ko-KR" sz="3200" dirty="0">
                <a:ea typeface="굴림" pitchFamily="50" charset="-127"/>
              </a:rPr>
              <a:t> (</a:t>
            </a:r>
            <a:r>
              <a:rPr lang="bg-BG" altLang="ko-KR" sz="3200" dirty="0">
                <a:ea typeface="굴림" pitchFamily="50" charset="-127"/>
              </a:rPr>
              <a:t>обикновено започва от 4)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200" dirty="0">
                <a:ea typeface="굴림" pitchFamily="50" charset="-127"/>
              </a:rPr>
              <a:t>При разширяване, ако няма място,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200" dirty="0">
                <a:ea typeface="굴림" pitchFamily="50" charset="-127"/>
              </a:rPr>
              <a:t> </a:t>
            </a:r>
            <a:r>
              <a:rPr lang="bg-BG" altLang="ko-KR" sz="3200" dirty="0">
                <a:ea typeface="굴림" pitchFamily="50" charset="-127"/>
              </a:rPr>
              <a:t>капацитета по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altLang="ko-KR" sz="32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184079" y="536306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471743" y="5373239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6" name="Oval 45"/>
          <p:cNvSpPr/>
          <p:nvPr/>
        </p:nvSpPr>
        <p:spPr>
          <a:xfrm>
            <a:off x="8257074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7485"/>
              </p:ext>
            </p:extLst>
          </p:nvPr>
        </p:nvGraphicFramePr>
        <p:xfrm>
          <a:off x="8848669" y="3802728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90335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90335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71887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66323"/>
              </p:ext>
            </p:extLst>
          </p:nvPr>
        </p:nvGraphicFramePr>
        <p:xfrm>
          <a:off x="4963482" y="3802728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05149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5148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471000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7978"/>
              </p:ext>
            </p:extLst>
          </p:nvPr>
        </p:nvGraphicFramePr>
        <p:xfrm>
          <a:off x="1062595" y="3802728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04262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4261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225125" y="536306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429676" y="5373239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580817" y="587591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1651" y="587591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F56EDF-67C7-12E3-31C2-0FC049E87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0A20662-C53C-EF41-6078-01804879B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14098-58DC-F061-3426-EEFDDC11F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347" y="1449000"/>
            <a:ext cx="11093305" cy="4949999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LinkedList&lt;string&gt;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	  // </a:t>
            </a:r>
            <a:r>
              <a:rPr lang="bg-BG" dirty="0">
                <a:solidFill>
                  <a:schemeClr val="accent2"/>
                </a:solidFill>
                <a:cs typeface="Consolas" panose="020B0609020204030204" pitchFamily="49" charset="0"/>
              </a:rPr>
              <a:t>Резултат</a:t>
            </a: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6BED065-9C4D-6278-8684-D89AEA366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07289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32247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71217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1601DF3-0A52-40EB-FDD7-5F9BE106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FDB23D3-6F43-FBA2-5B5F-AFE8143D0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4000" dirty="0"/>
              <a:t>Речници, дървета и графи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4800" dirty="0"/>
              <a:t>Сложни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</a:t>
            </a:r>
            <a:r>
              <a:rPr lang="bg-BG" noProof="1"/>
              <a:t>, дърво, </a:t>
            </a:r>
            <a:r>
              <a:rPr lang="bg-BG" dirty="0"/>
              <a:t>граф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89CEF4CF-DBAF-6A1B-64ED-E6A27519B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3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371118" y="1449000"/>
            <a:ext cx="11449763" cy="5033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Dictionary&lt;string, int&gt;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CA7A13-F84D-A1F3-2D2D-E25CEA3173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86C3E0-897A-387B-43B9-2B8F370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73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999000"/>
            <a:ext cx="10251774" cy="6120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препратка към друг възел (</a:t>
            </a:r>
            <a:r>
              <a:rPr lang="en-US" sz="3400" dirty="0"/>
              <a:t>node)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възли, които са пряко под текущия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F2EAB2C-80F6-97C5-4736-05DF8F6D8C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>
                <a:solidFill>
                  <a:schemeClr val="bg1"/>
                </a:solidFill>
              </a:rPr>
              <a:t> </a:t>
            </a:r>
            <a:r>
              <a:rPr lang="bg-BG"/>
              <a:t>(ребро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215A6CBA-8AF5-6373-D1FB-0DA3142F8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речник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дърво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граф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EE649F6-519A-70A7-CD7C-BD0F19AEE6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779000"/>
            <a:ext cx="10961783" cy="768084"/>
          </a:xfrm>
        </p:spPr>
        <p:txBody>
          <a:bodyPr/>
          <a:lstStyle/>
          <a:p>
            <a:r>
              <a:rPr lang="bg-BG" dirty="0"/>
              <a:t>Данни в компютъра</a:t>
            </a:r>
          </a:p>
        </p:txBody>
      </p:sp>
    </p:spTree>
    <p:extLst>
      <p:ext uri="{BB962C8B-B14F-4D97-AF65-F5344CB8AC3E}">
        <p14:creationId xmlns:p14="http://schemas.microsoft.com/office/powerpoint/2010/main" val="2426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Компютърът чете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и ги съхранява като информация от определен </a:t>
            </a:r>
            <a:r>
              <a:rPr lang="bg-BG" sz="3600" b="1" dirty="0">
                <a:solidFill>
                  <a:schemeClr val="bg1"/>
                </a:solidFill>
              </a:rPr>
              <a:t>тип</a:t>
            </a:r>
            <a:r>
              <a:rPr lang="bg-BG" sz="3600" dirty="0"/>
              <a:t> в </a:t>
            </a:r>
            <a:r>
              <a:rPr lang="bg-BG" sz="3600" b="1" dirty="0">
                <a:solidFill>
                  <a:schemeClr val="bg1"/>
                </a:solidFill>
              </a:rPr>
              <a:t>паметта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87994"/>
              </p:ext>
            </p:extLst>
          </p:nvPr>
        </p:nvGraphicFramePr>
        <p:xfrm>
          <a:off x="1663500" y="3780935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FD975B7-EEB9-E1E0-196B-A8FDB462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16509"/>
              </p:ext>
            </p:extLst>
          </p:nvPr>
        </p:nvGraphicFramePr>
        <p:xfrm>
          <a:off x="3351000" y="3424740"/>
          <a:ext cx="7560000" cy="24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9027890" y="5458185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BFEBA9-01FC-0080-3CB8-EB021C53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лавие 9">
            <a:extLst>
              <a:ext uri="{FF2B5EF4-FFF2-40B4-BE49-F238E27FC236}">
                <a16:creationId xmlns:a16="http://schemas.microsoft.com/office/drawing/2014/main" id="{94911252-E3F5-82F5-41F3-9ADB0693D1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21E08575-2ED9-31AC-F5E1-DE44E5CEDF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090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34000"/>
              </p:ext>
            </p:extLst>
          </p:nvPr>
        </p:nvGraphicFramePr>
        <p:xfrm>
          <a:off x="2496000" y="3609000"/>
          <a:ext cx="8865000" cy="298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</a:t>
                      </a:r>
                      <a:r>
                        <a:rPr lang="bg-BG" sz="2200" dirty="0"/>
                        <a:t> </a:t>
                      </a:r>
                      <a:r>
                        <a:rPr lang="en-US" sz="2200" dirty="0"/>
                        <a:t>8</a:t>
                      </a:r>
                      <a:r>
                        <a:rPr lang="bg-BG" sz="2200" dirty="0"/>
                        <a:t> 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715789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6D99C50-7CC7-8247-8688-D1D1D54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Масив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структури от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D6AED-CCE4-9DD8-81C0-F635FB8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D3B9-5AD0-D3D7-7A5C-52583E7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1449000"/>
            <a:ext cx="4441800" cy="148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1E695-2870-EAF0-3089-61859FC7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050" y="3142321"/>
            <a:ext cx="2796950" cy="3081989"/>
          </a:xfrm>
          <a:prstGeom prst="rect">
            <a:avLst/>
          </a:prstGeom>
        </p:spPr>
      </p:pic>
      <p:pic>
        <p:nvPicPr>
          <p:cNvPr id="8" name="Picture 4" descr="Javascript Data Structures - Queues &amp; Priority Queues - Way2Net">
            <a:extLst>
              <a:ext uri="{FF2B5EF4-FFF2-40B4-BE49-F238E27FC236}">
                <a16:creationId xmlns:a16="http://schemas.microsoft.com/office/drawing/2014/main" id="{785EAD92-758D-25CA-B380-E2C31AB6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451" y="4059000"/>
            <a:ext cx="5488567" cy="18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Сложни</a:t>
            </a:r>
            <a:r>
              <a:rPr lang="bg-BG" sz="3600" dirty="0"/>
              <a:t> структури от данни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400" dirty="0"/>
              <a:t>Дърво</a:t>
            </a:r>
            <a:endParaRPr lang="en-US" sz="32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Сет</a:t>
            </a:r>
            <a:r>
              <a:rPr lang="en-US" sz="3299" dirty="0"/>
              <a:t>, </a:t>
            </a:r>
            <a:r>
              <a:rPr lang="bg-BG" sz="3299" dirty="0"/>
              <a:t>мулти сет</a:t>
            </a:r>
            <a:r>
              <a:rPr lang="en-US" sz="3299" dirty="0"/>
              <a:t> </a:t>
            </a:r>
            <a:r>
              <a:rPr lang="bg-BG" sz="3299" dirty="0"/>
              <a:t>и</a:t>
            </a:r>
            <a:r>
              <a:rPr lang="en-US" sz="3299" dirty="0"/>
              <a:t> bags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Сортиран сет и</a:t>
            </a:r>
            <a:r>
              <a:rPr lang="en-US" sz="3299" dirty="0"/>
              <a:t> </a:t>
            </a:r>
            <a:r>
              <a:rPr lang="bg-BG" sz="3299" dirty="0"/>
              <a:t>речници</a:t>
            </a:r>
            <a:endParaRPr lang="en-US" sz="3299" dirty="0"/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Приоритетна опашка </a:t>
            </a:r>
            <a:r>
              <a:rPr lang="en-US" sz="3299" dirty="0"/>
              <a:t>/</a:t>
            </a:r>
            <a:r>
              <a:rPr lang="bg-BG" sz="3299" dirty="0"/>
              <a:t> </a:t>
            </a:r>
            <a:r>
              <a:rPr lang="en-US" sz="3299" dirty="0"/>
              <a:t>heap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Графи</a:t>
            </a:r>
            <a:endParaRPr lang="en-US" sz="32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00" y="2539340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52" y="3509246"/>
            <a:ext cx="1035818" cy="103581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4711490"/>
            <a:ext cx="2258313" cy="14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E1A33B5-F406-94A3-3D38-ACBBE8BD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2" descr="binary, department, organization chart, tree icon">
            <a:extLst>
              <a:ext uri="{FF2B5EF4-FFF2-40B4-BE49-F238E27FC236}">
                <a16:creationId xmlns:a16="http://schemas.microsoft.com/office/drawing/2014/main" id="{ECD04A53-F9D3-6E31-7D11-6FC5165F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09" y="1117016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1459</Words>
  <Application>Microsoft Macintosh PowerPoint</Application>
  <PresentationFormat>Widescreen</PresentationFormat>
  <Paragraphs>333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굴림</vt:lpstr>
      <vt:lpstr>Arial</vt:lpstr>
      <vt:lpstr>Calibri</vt:lpstr>
      <vt:lpstr>Consolas</vt:lpstr>
      <vt:lpstr>Segoe UI Symbol</vt:lpstr>
      <vt:lpstr>Symbol</vt:lpstr>
      <vt:lpstr>Wingdings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Типове структури от данни (1)</vt:lpstr>
      <vt:lpstr>Типове структури от данни (2)</vt:lpstr>
      <vt:lpstr>Абстрактни типове данни (АТД)</vt:lpstr>
      <vt:lpstr>Линейни структури от данни</vt:lpstr>
      <vt:lpstr>Масив</vt:lpstr>
      <vt:lpstr>Защо масивите са толкова бързи? 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Сложни структури от данни</vt:lpstr>
      <vt:lpstr>Речник (Мап)</vt:lpstr>
      <vt:lpstr>Речник – Пример</vt:lpstr>
      <vt:lpstr>SortedDictionary&lt;TKey,TValue&gt;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182</cp:revision>
  <dcterms:created xsi:type="dcterms:W3CDTF">2018-05-23T13:08:44Z</dcterms:created>
  <dcterms:modified xsi:type="dcterms:W3CDTF">2024-07-09T05:47:09Z</dcterms:modified>
  <cp:category>computer programming;programming</cp:category>
</cp:coreProperties>
</file>