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9"/>
  </p:notesMasterIdLst>
  <p:handoutMasterIdLst>
    <p:handoutMasterId r:id="rId30"/>
  </p:handoutMasterIdLst>
  <p:sldIdLst>
    <p:sldId id="503" r:id="rId5"/>
    <p:sldId id="622" r:id="rId6"/>
    <p:sldId id="623" r:id="rId7"/>
    <p:sldId id="624" r:id="rId8"/>
    <p:sldId id="625" r:id="rId9"/>
    <p:sldId id="626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36" r:id="rId18"/>
    <p:sldId id="627" r:id="rId19"/>
    <p:sldId id="628" r:id="rId20"/>
    <p:sldId id="629" r:id="rId21"/>
    <p:sldId id="630" r:id="rId22"/>
    <p:sldId id="631" r:id="rId23"/>
    <p:sldId id="632" r:id="rId24"/>
    <p:sldId id="637" r:id="rId25"/>
    <p:sldId id="633" r:id="rId26"/>
    <p:sldId id="634" r:id="rId27"/>
    <p:sldId id="6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bases - Introduction" id="{66DCFE1F-60FD-44F2-BE82-706DDBC14898}">
          <p14:sldIdLst>
            <p14:sldId id="353"/>
            <p14:sldId id="893"/>
            <p14:sldId id="894"/>
            <p14:sldId id="895"/>
            <p14:sldId id="891"/>
            <p14:sldId id="892"/>
          </p14:sldIdLst>
        </p14:section>
        <p14:section name="Relational Database" id="{A6736052-AD29-4D47-A4E1-C67E7AF02C64}">
          <p14:sldIdLst>
            <p14:sldId id="827"/>
            <p14:sldId id="896"/>
            <p14:sldId id="1183"/>
            <p14:sldId id="897"/>
          </p14:sldIdLst>
        </p14:section>
        <p14:section name="Non-Relational Database" id="{02B565A7-4031-41C0-9FA0-7080CAFA7284}">
          <p14:sldIdLst>
            <p14:sldId id="828"/>
            <p14:sldId id="898"/>
            <p14:sldId id="907"/>
          </p14:sldIdLst>
        </p14:section>
        <p14:section name="DBMS" id="{1D288C6E-0343-470E-B07B-CA399C2E6EF5}">
          <p14:sldIdLst>
            <p14:sldId id="830"/>
            <p14:sldId id="1184"/>
            <p14:sldId id="900"/>
            <p14:sldId id="1185"/>
            <p14:sldId id="902"/>
          </p14:sldIdLst>
        </p14:section>
        <p14:section name="SQL" id="{E3338B0D-E55F-4FA0-870E-13EE25035989}">
          <p14:sldIdLst>
            <p14:sldId id="883"/>
            <p14:sldId id="916"/>
            <p14:sldId id="912"/>
            <p14:sldId id="913"/>
            <p14:sldId id="914"/>
            <p14:sldId id="906"/>
            <p14:sldId id="905"/>
            <p14:sldId id="888"/>
            <p14:sldId id="887"/>
            <p14:sldId id="889"/>
            <p14:sldId id="890"/>
          </p14:sldIdLst>
        </p14:section>
        <p14:section name="MySQL" id="{5526FFF4-A7D9-4FC4-8C0C-D1775ED0DC80}">
          <p14:sldIdLst>
            <p14:sldId id="831"/>
            <p14:sldId id="917"/>
            <p14:sldId id="918"/>
            <p14:sldId id="919"/>
            <p14:sldId id="920"/>
            <p14:sldId id="921"/>
            <p14:sldId id="922"/>
          </p14:sldIdLst>
        </p14:section>
        <p14:section name="JSON" id="{4B7301C6-5BB9-46F2-A376-05F910618DD5}">
          <p14:sldIdLst>
            <p14:sldId id="884"/>
            <p14:sldId id="909"/>
            <p14:sldId id="910"/>
          </p14:sldIdLst>
        </p14:section>
        <p14:section name="Mongo DB" id="{CA6B0BC0-1EFA-4DA9-B50A-F9AD0300596D}">
          <p14:sldIdLst>
            <p14:sldId id="832"/>
            <p14:sldId id="908"/>
            <p14:sldId id="923"/>
            <p14:sldId id="924"/>
            <p14:sldId id="927"/>
            <p14:sldId id="1186"/>
            <p14:sldId id="929"/>
            <p14:sldId id="930"/>
            <p14:sldId id="926"/>
          </p14:sldIdLst>
        </p14:section>
        <p14:section name="Conclusion" id="{E19D07F1-86E2-47E9-B2AB-7ADC4F89DC12}">
          <p14:sldIdLst>
            <p14:sldId id="349"/>
            <p14:sldId id="256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5F9ABF"/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2" y="-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4.8.2023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723695C8-404A-439D-AB5B-CFE5A08C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9806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261BFA0-B0BA-4FDF-AE00-DE640F8547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1629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A0F5137-53C7-4812-92AA-97D6AA7A0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98833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 dirty="0"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4.8.2023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50.sv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11083636" cy="1066800"/>
          </a:xfrm>
        </p:spPr>
        <p:txBody>
          <a:bodyPr>
            <a:noAutofit/>
          </a:bodyPr>
          <a:lstStyle/>
          <a:p>
            <a:r>
              <a:rPr lang="bg-BG" sz="3600" dirty="0" smtClean="0"/>
              <a:t>Реален срещу компютърен свят. Какво са информационните системи</a:t>
            </a:r>
            <a:endParaRPr lang="en-US" sz="3600" dirty="0"/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90600"/>
            <a:ext cx="11083636" cy="936770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Информационни системи</a:t>
            </a:r>
            <a:br>
              <a:rPr lang="ru-RU" sz="5400" dirty="0" smtClean="0"/>
            </a:br>
            <a:endParaRPr lang="en-US" sz="6000" dirty="0"/>
          </a:p>
        </p:txBody>
      </p:sp>
      <p:pic>
        <p:nvPicPr>
          <p:cNvPr id="32770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5338" y="2590800"/>
            <a:ext cx="2981325" cy="3110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="" xmlns:a16="http://schemas.microsoft.com/office/drawing/2014/main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049400" cy="5546589"/>
          </a:xfrm>
        </p:spPr>
        <p:txBody>
          <a:bodyPr>
            <a:normAutofit lnSpcReduction="10000"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0" dirty="0" smtClean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200" b="1" spc="-10" dirty="0" smtClean="0">
                <a:latin typeface="Calibri"/>
                <a:cs typeface="Calibri"/>
              </a:rPr>
              <a:t>е необходимост </a:t>
            </a:r>
            <a:r>
              <a:rPr lang="bg-BG" sz="3200" spc="-5" dirty="0" smtClean="0">
                <a:cs typeface="Calibri"/>
              </a:rPr>
              <a:t>в технологичната индустрия</a:t>
            </a:r>
            <a:endParaRPr lang="en-US" sz="32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200" spc="-10" dirty="0" smtClean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 smtClean="0">
                <a:cs typeface="Calibri"/>
              </a:rPr>
              <a:t>Точност и последователност</a:t>
            </a:r>
            <a:endParaRPr lang="en-US" sz="3200" dirty="0" smtClean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 smtClean="0">
                <a:solidFill>
                  <a:srgbClr val="224464"/>
                </a:solidFill>
                <a:cs typeface="Calibri"/>
              </a:rPr>
              <a:t>Сигурност и контрол на достъпа</a:t>
            </a:r>
            <a:endParaRPr lang="en-US" sz="3200" dirty="0" smtClean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 smtClean="0">
                <a:solidFill>
                  <a:srgbClr val="224464"/>
                </a:solidFill>
                <a:cs typeface="Calibri"/>
              </a:rPr>
              <a:t>Съкращаване</a:t>
            </a:r>
            <a:endParaRPr lang="en-US" sz="3200" dirty="0"/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="" xmlns:a16="http://schemas.microsoft.com/office/drawing/2014/main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10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3994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1005629"/>
            <a:ext cx="8518146" cy="5852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 smtClean="0">
                <a:solidFill>
                  <a:srgbClr val="FF9F00"/>
                </a:solidFill>
                <a:latin typeface="Calibri"/>
                <a:cs typeface="Calibri"/>
              </a:rPr>
              <a:t>База данни</a:t>
            </a:r>
            <a:r>
              <a:rPr sz="3200" b="1" dirty="0" smtClean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dirty="0" smtClean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5" dirty="0" smtClean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sz="3200" dirty="0" smtClean="0"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 smtClean="0">
                <a:solidFill>
                  <a:srgbClr val="FF9F00"/>
                </a:solidFill>
                <a:cs typeface="Calibri"/>
              </a:rPr>
              <a:t>Съвременните бази данни</a:t>
            </a:r>
            <a:r>
              <a:rPr lang="bg-BG" sz="3200" b="1" dirty="0" smtClean="0">
                <a:solidFill>
                  <a:srgbClr val="FF9F00"/>
                </a:solidFill>
                <a:cs typeface="Calibri"/>
              </a:rPr>
              <a:t> </a:t>
            </a:r>
            <a:r>
              <a:rPr lang="ru-RU" sz="3200" spc="-10" dirty="0" smtClean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</a:t>
            </a:r>
            <a:r>
              <a:rPr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СУБД</a:t>
            </a:r>
            <a:r>
              <a:rPr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 dirty="0" smtClean="0">
              <a:latin typeface="Calibri"/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Определят </a:t>
            </a:r>
            <a:r>
              <a:rPr lang="bg-BG" sz="3200" b="1" spc="-10" dirty="0" smtClean="0">
                <a:solidFill>
                  <a:srgbClr val="224464"/>
                </a:solidFill>
                <a:latin typeface="Calibri"/>
                <a:cs typeface="Calibri"/>
              </a:rPr>
              <a:t>структурата</a:t>
            </a:r>
            <a:r>
              <a:rPr lang="bg-BG"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 на базата данни</a:t>
            </a:r>
            <a:endParaRPr sz="3200" dirty="0">
              <a:latin typeface="Calibri"/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sz="3200" b="1" spc="-20" dirty="0">
                <a:solidFill>
                  <a:srgbClr val="224464"/>
                </a:solidFill>
                <a:latin typeface="Calibri"/>
                <a:cs typeface="Calibri"/>
              </a:rPr>
              <a:t>C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reate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224464"/>
                </a:solidFill>
                <a:latin typeface="Calibri"/>
                <a:cs typeface="Calibri"/>
              </a:rPr>
              <a:t>R</a:t>
            </a:r>
            <a:r>
              <a:rPr sz="3200" spc="-20" dirty="0">
                <a:solidFill>
                  <a:srgbClr val="224464"/>
                </a:solidFill>
                <a:latin typeface="Calibri"/>
                <a:cs typeface="Calibri"/>
              </a:rPr>
              <a:t>ead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/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224464"/>
                </a:solidFill>
                <a:latin typeface="Calibri"/>
                <a:cs typeface="Calibri"/>
              </a:rPr>
              <a:t>U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pdate</a:t>
            </a:r>
            <a:r>
              <a:rPr sz="32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b="1" spc="-15" dirty="0" smtClean="0">
                <a:solidFill>
                  <a:srgbClr val="224464"/>
                </a:solidFill>
                <a:latin typeface="Calibri"/>
                <a:cs typeface="Calibri"/>
              </a:rPr>
              <a:t>D</a:t>
            </a:r>
            <a:r>
              <a:rPr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elete</a:t>
            </a:r>
            <a:r>
              <a:rPr lang="bg-BG"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200" b="1" spc="-10" dirty="0" smtClean="0">
                <a:solidFill>
                  <a:srgbClr val="224464"/>
                </a:solidFill>
                <a:latin typeface="Calibri"/>
                <a:cs typeface="Calibri"/>
              </a:rPr>
              <a:t>CRUD</a:t>
            </a:r>
            <a:r>
              <a:rPr sz="3200" b="1" spc="2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0" dirty="0" smtClean="0">
                <a:solidFill>
                  <a:srgbClr val="224464"/>
                </a:solidFill>
                <a:latin typeface="Calibri"/>
                <a:cs typeface="Calibri"/>
              </a:rPr>
              <a:t>операции</a:t>
            </a:r>
            <a:r>
              <a:rPr sz="3200" spc="-20" dirty="0" smtClean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25" dirty="0" smtClean="0">
                <a:solidFill>
                  <a:srgbClr val="224464"/>
                </a:solidFill>
                <a:latin typeface="Calibri"/>
                <a:cs typeface="Calibri"/>
              </a:rPr>
              <a:t>Изпълняват заявки </a:t>
            </a:r>
            <a:r>
              <a:rPr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филтриране </a:t>
            </a:r>
            <a:r>
              <a:rPr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200" spc="-2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0" dirty="0" smtClean="0">
                <a:solidFill>
                  <a:srgbClr val="224464"/>
                </a:solidFill>
                <a:latin typeface="Calibri"/>
                <a:cs typeface="Calibri"/>
              </a:rPr>
              <a:t>търсене на данни</a:t>
            </a:r>
            <a:r>
              <a:rPr sz="3200" spc="-20" dirty="0" smtClean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 smtClean="0"/>
              <a:t>Какво е база данни</a:t>
            </a:r>
            <a:r>
              <a:rPr sz="4000" spc="-15" dirty="0" smtClean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0" y="10668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11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967936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 smtClean="0">
                <a:solidFill>
                  <a:srgbClr val="FF9F00"/>
                </a:solidFill>
                <a:cs typeface="Calibri"/>
              </a:rPr>
              <a:t>Индексите </a:t>
            </a:r>
            <a:r>
              <a:rPr lang="ru-RU" dirty="0" smtClean="0"/>
              <a:t>в базите данни са структури, които ускоряват търсенето и филтрирането на данни</a:t>
            </a:r>
          </a:p>
          <a:p>
            <a:r>
              <a:rPr lang="ru-RU" dirty="0" smtClean="0"/>
              <a:t>Подобряват </a:t>
            </a:r>
            <a:r>
              <a:rPr lang="bg-BG" sz="3200" b="1" spc="-15" dirty="0" smtClean="0">
                <a:solidFill>
                  <a:srgbClr val="FF9F00"/>
                </a:solidFill>
                <a:cs typeface="Calibri"/>
              </a:rPr>
              <a:t>ефективността </a:t>
            </a:r>
            <a:r>
              <a:rPr lang="ru-RU" dirty="0" smtClean="0"/>
              <a:t>на заявките, като намаляват времето за изпълнение</a:t>
            </a:r>
          </a:p>
          <a:p>
            <a:r>
              <a:rPr lang="ru-RU" dirty="0" smtClean="0"/>
              <a:t>Създават оптимизирани пътища за достъп до данните</a:t>
            </a:r>
          </a:p>
          <a:p>
            <a:pPr lvl="1"/>
            <a:r>
              <a:rPr lang="ru-RU" dirty="0" smtClean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Индексиране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 smtClean="0">
                <a:solidFill>
                  <a:srgbClr val="FF9F00"/>
                </a:solidFill>
                <a:cs typeface="Calibri"/>
              </a:rPr>
              <a:t>Бързо намиране </a:t>
            </a:r>
            <a:r>
              <a:rPr lang="ru-RU" dirty="0" smtClean="0"/>
              <a:t>на записи по конкретно поле, </a:t>
            </a:r>
            <a:r>
              <a:rPr lang="bg-BG" sz="3600" b="1" spc="-15" dirty="0" smtClean="0">
                <a:solidFill>
                  <a:srgbClr val="FF9F00"/>
                </a:solidFill>
                <a:cs typeface="Calibri"/>
              </a:rPr>
              <a:t>без да е необходимо </a:t>
            </a:r>
            <a:r>
              <a:rPr lang="ru-RU" dirty="0" smtClean="0"/>
              <a:t>преглеждането на цялата таблица</a:t>
            </a:r>
          </a:p>
          <a:p>
            <a:r>
              <a:rPr lang="ru-RU" dirty="0" smtClean="0"/>
              <a:t>Улесняват сливането и сортирането на данни</a:t>
            </a:r>
          </a:p>
          <a:p>
            <a:r>
              <a:rPr lang="ru-RU" dirty="0" smtClean="0"/>
              <a:t>Позволяват бързо филтриране на данни, което е от решаващо значение при работа с големи обеми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Индексиране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53200" y="1219200"/>
            <a:ext cx="5736000" cy="4957073"/>
          </a:xfrm>
        </p:spPr>
        <p:txBody>
          <a:bodyPr>
            <a:noAutofit/>
          </a:bodyPr>
          <a:lstStyle/>
          <a:p>
            <a:r>
              <a:rPr lang="ru-RU" sz="3000" dirty="0" smtClean="0"/>
              <a:t>Анализ и разбиране на данни за вземане на решения</a:t>
            </a:r>
            <a:endParaRPr lang="en-US" sz="3000" dirty="0" smtClean="0"/>
          </a:p>
          <a:p>
            <a:r>
              <a:rPr lang="ru-RU" sz="3000" dirty="0" smtClean="0"/>
              <a:t>Исторични данни, агрегирани и предварително обработени</a:t>
            </a:r>
            <a:endParaRPr lang="en-US" sz="3000" dirty="0" smtClean="0"/>
          </a:p>
          <a:p>
            <a:r>
              <a:rPr lang="ru-RU" sz="3000" dirty="0" smtClean="0"/>
              <a:t>По-ниска производителност при сложни анализи</a:t>
            </a:r>
          </a:p>
          <a:p>
            <a:r>
              <a:rPr lang="ru-RU" sz="3000" dirty="0" smtClean="0"/>
              <a:t>Примери: бизнес интелигентност, анализ на данни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53198" cy="4957073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Запазване на данни и тяхното актуализиране при транзакции</a:t>
            </a:r>
            <a:endParaRPr lang="en-US" sz="3000" dirty="0" smtClean="0"/>
          </a:p>
          <a:p>
            <a:r>
              <a:rPr lang="ru-RU" sz="3000" dirty="0" smtClean="0"/>
              <a:t>Транзакционни данни, които се променят често</a:t>
            </a:r>
            <a:endParaRPr lang="en-US" sz="3000" dirty="0" smtClean="0"/>
          </a:p>
          <a:p>
            <a:r>
              <a:rPr lang="ru-RU" sz="3000" dirty="0" smtClean="0"/>
              <a:t>Висока производителност, оптимизирана за транзакции</a:t>
            </a:r>
            <a:endParaRPr lang="en-US" sz="3000" dirty="0" smtClean="0"/>
          </a:p>
          <a:p>
            <a:r>
              <a:rPr lang="bg-BG" sz="3000" dirty="0" smtClean="0"/>
              <a:t>Примери: </a:t>
            </a:r>
            <a:r>
              <a:rPr lang="en-US" sz="3000" dirty="0" smtClean="0"/>
              <a:t>POS </a:t>
            </a:r>
            <a:r>
              <a:rPr lang="bg-BG" sz="3000" dirty="0" smtClean="0"/>
              <a:t>системи, онлайн банкиране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TPS </a:t>
            </a:r>
            <a:r>
              <a:rPr lang="bg-BG" dirty="0" smtClean="0"/>
              <a:t>срещу </a:t>
            </a:r>
            <a:r>
              <a:rPr lang="en-US" dirty="0" smtClean="0"/>
              <a:t>OLAP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09600" y="5791200"/>
            <a:ext cx="10961783" cy="768084"/>
          </a:xfrm>
        </p:spPr>
        <p:txBody>
          <a:bodyPr/>
          <a:lstStyle/>
          <a:p>
            <a:r>
              <a:rPr lang="bg-BG" dirty="0" smtClean="0"/>
              <a:t>Какво представляват? Защо са необходими? Видове ИТ системи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648200"/>
            <a:ext cx="10961783" cy="768084"/>
          </a:xfrm>
        </p:spPr>
        <p:txBody>
          <a:bodyPr/>
          <a:lstStyle/>
          <a:p>
            <a:r>
              <a:rPr lang="bg-BG" dirty="0" smtClean="0"/>
              <a:t>Информационни системи</a:t>
            </a:r>
            <a:endParaRPr lang="en-US" dirty="0"/>
          </a:p>
        </p:txBody>
      </p:sp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 smtClean="0"/>
              <a:t>MS Word, MS Excel и PDF документите не са достатъчни за управление на големи обеми данни и сложни структури</a:t>
            </a:r>
          </a:p>
          <a:p>
            <a:r>
              <a:rPr lang="ru-RU" sz="3400" dirty="0" smtClean="0"/>
              <a:t>Едновременен достъп на много потребители</a:t>
            </a:r>
          </a:p>
          <a:p>
            <a:pPr lvl="1"/>
            <a:r>
              <a:rPr lang="ru-RU" sz="3400" dirty="0" smtClean="0"/>
              <a:t>Система, която да може да поддържа </a:t>
            </a:r>
            <a:r>
              <a:rPr lang="bg-BG" sz="3400" b="1" dirty="0" smtClean="0">
                <a:solidFill>
                  <a:schemeClr val="bg1"/>
                </a:solidFill>
              </a:rPr>
              <a:t>паралелна табота върху данните </a:t>
            </a:r>
            <a:r>
              <a:rPr lang="ru-RU" sz="3400" dirty="0" smtClean="0"/>
              <a:t>(файлов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Проблемът с </a:t>
            </a:r>
            <a:r>
              <a:rPr lang="bg-BG" sz="3600" b="1" dirty="0" smtClean="0">
                <a:solidFill>
                  <a:schemeClr val="bg1"/>
                </a:solidFill>
              </a:rPr>
              <a:t>дублиране на данни </a:t>
            </a:r>
            <a:r>
              <a:rPr lang="ru-RU" dirty="0" smtClean="0"/>
              <a:t>води до неефективно използване на дисково пространство</a:t>
            </a:r>
          </a:p>
          <a:p>
            <a:pPr lvl="1"/>
            <a:r>
              <a:rPr lang="ru-RU" dirty="0" smtClean="0"/>
              <a:t>Затруднява актуализацията и поддръжката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Сигруността на достъпа </a:t>
            </a:r>
            <a:r>
              <a:rPr lang="ru-RU" sz="3600" dirty="0" smtClean="0"/>
              <a:t>е от първостепенно значение за защита на чувствителна информация и данни</a:t>
            </a:r>
          </a:p>
          <a:p>
            <a:pPr>
              <a:buClr>
                <a:schemeClr val="tx2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600" dirty="0" smtClean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600" dirty="0" smtClean="0"/>
              <a:t> Управление на потребителските и администраторските права</a:t>
            </a:r>
          </a:p>
          <a:p>
            <a:pPr lvl="1">
              <a:buClr>
                <a:schemeClr val="tx2"/>
              </a:buClr>
            </a:pPr>
            <a:r>
              <a:rPr lang="ru-RU" sz="3600" dirty="0" smtClean="0"/>
              <a:t>Функции за </a:t>
            </a:r>
            <a:r>
              <a:rPr lang="bg-BG" sz="3600" b="1" dirty="0" smtClean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600" dirty="0" smtClean="0"/>
              <a:t>, които осигуряват правата на потребителите и контрол върху техния достъп.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(3)</a:t>
            </a:r>
            <a:endParaRPr lang="en-US" dirty="0"/>
          </a:p>
        </p:txBody>
      </p:sp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1200" y="22098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Заявките</a:t>
            </a:r>
            <a:r>
              <a:rPr lang="ru-RU" sz="3600" dirty="0" smtClean="0"/>
              <a:t>:</a:t>
            </a:r>
          </a:p>
          <a:p>
            <a:pPr lvl="1"/>
            <a:r>
              <a:rPr lang="ru-RU" sz="3600" dirty="0" smtClean="0"/>
              <a:t>Позволяват изпълнение на структурирани заявки към базата данни</a:t>
            </a:r>
          </a:p>
          <a:p>
            <a:pPr lvl="1">
              <a:buClr>
                <a:schemeClr val="tx2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Търсят </a:t>
            </a:r>
            <a:r>
              <a:rPr lang="ru-RU" sz="3600" dirty="0" smtClean="0"/>
              <a:t>и </a:t>
            </a:r>
            <a:r>
              <a:rPr lang="bg-BG" sz="3600" b="1" dirty="0" smtClean="0">
                <a:solidFill>
                  <a:schemeClr val="bg1"/>
                </a:solidFill>
              </a:rPr>
              <a:t>филтрират </a:t>
            </a:r>
            <a:r>
              <a:rPr lang="ru-RU" sz="3600" dirty="0" smtClean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600" dirty="0" smtClean="0"/>
              <a:t>Са </a:t>
            </a:r>
            <a:r>
              <a:rPr lang="bg-BG" sz="3600" b="1" dirty="0" smtClean="0">
                <a:solidFill>
                  <a:schemeClr val="bg1"/>
                </a:solidFill>
              </a:rPr>
              <a:t>мощно средство </a:t>
            </a:r>
            <a:r>
              <a:rPr lang="ru-RU" sz="3600" dirty="0" smtClean="0"/>
              <a:t>за извличане на конкретни данни и информация от големи обеми информация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EFC68F-6FF8-4834-BE17-2ABAD8DDA5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Съхранение на данни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4E30F08F-1F88-4334-816E-DBC4840861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 smtClean="0"/>
              <a:t>Данни в реалния и в компютърния свят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937411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Отчетите</a:t>
            </a:r>
            <a:r>
              <a:rPr lang="ru-RU" sz="3600" dirty="0" smtClean="0"/>
              <a:t>:</a:t>
            </a:r>
          </a:p>
          <a:p>
            <a:pPr lvl="1"/>
            <a:r>
              <a:rPr lang="ru-RU" sz="3600" dirty="0" smtClean="0"/>
              <a:t>Предоставят </a:t>
            </a:r>
            <a:r>
              <a:rPr lang="bg-BG" sz="3600" b="1" dirty="0" smtClean="0">
                <a:solidFill>
                  <a:schemeClr val="bg1"/>
                </a:solidFill>
              </a:rPr>
              <a:t>визуално представление </a:t>
            </a:r>
            <a:r>
              <a:rPr lang="ru-RU" sz="3600" dirty="0" smtClean="0"/>
              <a:t>на данните, което </a:t>
            </a:r>
            <a:r>
              <a:rPr lang="bg-BG" sz="3600" b="1" dirty="0" smtClean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600" dirty="0" smtClean="0"/>
              <a:t> на информацията</a:t>
            </a:r>
          </a:p>
          <a:p>
            <a:r>
              <a:rPr lang="ru-RU" sz="3600" dirty="0" smtClean="0"/>
              <a:t>ИТ системите позволяват автоматизация на създаването на отчети, което улеснява вземането на решения и подобрява ефективността на бизнес процесите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(5)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MIS </a:t>
            </a:r>
            <a:r>
              <a:rPr lang="ru-RU" sz="3600" dirty="0" smtClean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ERP </a:t>
            </a:r>
            <a:r>
              <a:rPr lang="ru-RU" sz="3600" dirty="0" smtClean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CRM </a:t>
            </a:r>
            <a:r>
              <a:rPr lang="ru-RU" sz="3600" dirty="0" smtClean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PMS </a:t>
            </a:r>
            <a:r>
              <a:rPr lang="ru-RU" sz="3600" dirty="0" smtClean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LMS </a:t>
            </a:r>
            <a:r>
              <a:rPr lang="ru-RU" sz="3600" dirty="0" smtClean="0"/>
              <a:t>(Система за управление на обучението)</a:t>
            </a:r>
            <a:endParaRPr lang="en-US" sz="3600" dirty="0" smtClean="0"/>
          </a:p>
          <a:p>
            <a:pPr>
              <a:buClr>
                <a:schemeClr val="tx2"/>
              </a:buClr>
            </a:pPr>
            <a:r>
              <a:rPr lang="bg-BG" sz="3600" dirty="0" smtClean="0"/>
              <a:t>И други...</a:t>
            </a:r>
            <a:endParaRPr lang="ru-RU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ИТ системи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600" dirty="0" smtClean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600" dirty="0" smtClean="0"/>
              <a:t>Нужда от </a:t>
            </a: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600" dirty="0" smtClean="0"/>
          </a:p>
          <a:p>
            <a:pPr marL="360363" indent="-360363" fontAlgn="base">
              <a:buClr>
                <a:schemeClr val="bg2"/>
              </a:buClr>
            </a:pPr>
            <a:r>
              <a:rPr lang="bg-BG" sz="3600" dirty="0" smtClean="0"/>
              <a:t>Какво са </a:t>
            </a: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600" dirty="0" smtClean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 smtClean="0">
                <a:solidFill>
                  <a:schemeClr val="bg2"/>
                </a:solidFill>
              </a:rPr>
              <a:t>Защо са необходими?</a:t>
            </a:r>
            <a:endParaRPr lang="bg-BG" sz="3600" dirty="0" smtClean="0"/>
          </a:p>
          <a:p>
            <a:pPr marL="360363" indent="-360363" fontAlgn="base">
              <a:buClr>
                <a:schemeClr val="bg2"/>
              </a:buClr>
            </a:pPr>
            <a:r>
              <a:rPr lang="bg-BG" sz="3600" dirty="0" smtClean="0"/>
              <a:t>Употреба и примери за </a:t>
            </a:r>
            <a:r>
              <a:rPr lang="bg-BG" sz="3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600" dirty="0" smtClean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 smtClean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4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Нормално съхранение на данни</a:t>
            </a:r>
            <a:endParaRPr lang="en-US" dirty="0"/>
          </a:p>
          <a:p>
            <a:pPr lvl="1"/>
            <a:r>
              <a:rPr lang="bg-BG" dirty="0" smtClean="0"/>
              <a:t>Белешки</a:t>
            </a:r>
            <a:endParaRPr lang="en-US" dirty="0"/>
          </a:p>
          <a:p>
            <a:pPr lvl="1"/>
            <a:r>
              <a:rPr lang="bg-BG" dirty="0" smtClean="0"/>
              <a:t>Рецепти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Съхранение и управление 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1A140CB-706A-47C5-95D7-9FB67CD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63449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Можем да групираме свързани части от данни в отделни колони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Съхранение и управление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4C27AE7F-791E-4473-A9A8-F5AF9BF44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74997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18096" cy="5472875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Съхраняването на данни </a:t>
            </a:r>
            <a:r>
              <a:rPr lang="bg-BG" sz="3200" b="1" dirty="0" smtClean="0">
                <a:solidFill>
                  <a:schemeClr val="bg1"/>
                </a:solidFill>
              </a:rPr>
              <a:t>не е </a:t>
            </a:r>
            <a:r>
              <a:rPr lang="ru-RU" sz="3200" dirty="0" smtClean="0"/>
              <a:t>основната причина да използвате база данни</a:t>
            </a:r>
          </a:p>
          <a:p>
            <a:pPr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Плоското </a:t>
            </a:r>
            <a:r>
              <a:rPr lang="ru-RU" sz="3200" dirty="0" smtClean="0"/>
              <a:t>съхранение на данни се сблъсква с </a:t>
            </a:r>
            <a:r>
              <a:rPr lang="bg-BG" sz="3200" b="1" dirty="0" smtClean="0">
                <a:solidFill>
                  <a:schemeClr val="bg1"/>
                </a:solidFill>
              </a:rPr>
              <a:t>проблеми </a:t>
            </a:r>
            <a:r>
              <a:rPr lang="ru-RU" sz="3200" dirty="0" smtClean="0"/>
              <a:t>с</a:t>
            </a:r>
          </a:p>
          <a:p>
            <a:pPr lvl="1"/>
            <a:r>
              <a:rPr lang="bg-BG" sz="3200" dirty="0" smtClean="0"/>
              <a:t>Размера</a:t>
            </a:r>
            <a:endParaRPr lang="en-US" sz="3200" dirty="0"/>
          </a:p>
          <a:p>
            <a:pPr lvl="1"/>
            <a:r>
              <a:rPr lang="bg-BG" sz="3200" dirty="0" smtClean="0"/>
              <a:t>Променянето</a:t>
            </a:r>
            <a:endParaRPr lang="en-US" sz="3200" dirty="0"/>
          </a:p>
          <a:p>
            <a:pPr lvl="1"/>
            <a:r>
              <a:rPr lang="bg-BG" sz="3200" dirty="0" smtClean="0"/>
              <a:t>Търсенето</a:t>
            </a:r>
            <a:endParaRPr lang="en-US" sz="3200" dirty="0"/>
          </a:p>
          <a:p>
            <a:pPr lvl="1"/>
            <a:r>
              <a:rPr lang="bg-BG" sz="3200" dirty="0" smtClean="0"/>
              <a:t>Паралелност</a:t>
            </a:r>
            <a:endParaRPr lang="en-US" sz="3200" dirty="0"/>
          </a:p>
          <a:p>
            <a:pPr lvl="1"/>
            <a:r>
              <a:rPr lang="bg-BG" sz="3200" dirty="0" smtClean="0"/>
              <a:t>Сигурност</a:t>
            </a:r>
            <a:endParaRPr lang="en-US" sz="3200" dirty="0"/>
          </a:p>
          <a:p>
            <a:pPr lvl="1"/>
            <a:r>
              <a:rPr lang="bg-BG" sz="3200" dirty="0" smtClean="0"/>
              <a:t>Консистентност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Съхранение и управление </a:t>
            </a:r>
            <a:r>
              <a:rPr lang="en-US" dirty="0" smtClean="0"/>
              <a:t>(3</a:t>
            </a:r>
            <a:r>
              <a:rPr lang="en-US" dirty="0"/>
              <a:t>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=""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6A31703-39B5-4F2F-B0E1-D72AE73CA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1998946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990600"/>
            <a:ext cx="10129234" cy="5546589"/>
          </a:xfrm>
        </p:spPr>
        <p:txBody>
          <a:bodyPr>
            <a:noAutofit/>
          </a:bodyPr>
          <a:lstStyle/>
          <a:p>
            <a:r>
              <a:rPr lang="ru-RU" sz="3100" dirty="0" smtClean="0"/>
              <a:t>Базата данни е </a:t>
            </a:r>
            <a:r>
              <a:rPr lang="bg-BG" sz="3100" b="1" dirty="0" smtClean="0">
                <a:solidFill>
                  <a:schemeClr val="bg1"/>
                </a:solidFill>
              </a:rPr>
              <a:t>организирана </a:t>
            </a:r>
            <a:r>
              <a:rPr lang="ru-RU" sz="3100" dirty="0" smtClean="0"/>
              <a:t>колекция от информация</a:t>
            </a:r>
            <a:endParaRPr lang="en-US" sz="3100" dirty="0"/>
          </a:p>
          <a:p>
            <a:r>
              <a:rPr lang="ru-RU" sz="3100" dirty="0" smtClean="0"/>
              <a:t>Тя налага </a:t>
            </a:r>
            <a:r>
              <a:rPr lang="bg-BG" sz="3100" b="1" dirty="0" smtClean="0">
                <a:solidFill>
                  <a:schemeClr val="bg1"/>
                </a:solidFill>
              </a:rPr>
              <a:t>правила</a:t>
            </a:r>
            <a:r>
              <a:rPr lang="ru-RU" sz="3100" dirty="0" smtClean="0"/>
              <a:t>върху съдържащите се данни</a:t>
            </a:r>
          </a:p>
          <a:p>
            <a:r>
              <a:rPr lang="ru-RU" sz="3100" dirty="0" smtClean="0"/>
              <a:t>Релационното съхранение е предложено за първи път от </a:t>
            </a:r>
            <a:r>
              <a:rPr lang="bg-BG" sz="3100" b="1" dirty="0" smtClean="0">
                <a:solidFill>
                  <a:schemeClr val="bg1"/>
                </a:solidFill>
              </a:rPr>
              <a:t>Едгар Код </a:t>
            </a:r>
            <a:r>
              <a:rPr lang="ru-RU" sz="3100" dirty="0" smtClean="0"/>
              <a:t>през 1970 г</a:t>
            </a:r>
          </a:p>
          <a:p>
            <a:pPr>
              <a:buClr>
                <a:schemeClr val="tx2"/>
              </a:buClr>
            </a:pPr>
            <a:r>
              <a:rPr lang="bg-BG" sz="3100" b="1" dirty="0" smtClean="0">
                <a:solidFill>
                  <a:schemeClr val="bg1"/>
                </a:solidFill>
              </a:rPr>
              <a:t>С</a:t>
            </a:r>
            <a:r>
              <a:rPr lang="bg-BG" sz="3100" dirty="0" smtClean="0"/>
              <a:t>истема за </a:t>
            </a:r>
            <a:r>
              <a:rPr lang="bg-BG" sz="3100" b="1" dirty="0" smtClean="0">
                <a:solidFill>
                  <a:schemeClr val="bg1"/>
                </a:solidFill>
              </a:rPr>
              <a:t>у</a:t>
            </a:r>
            <a:r>
              <a:rPr lang="bg-BG" sz="3100" dirty="0" smtClean="0"/>
              <a:t>правление на </a:t>
            </a:r>
            <a:r>
              <a:rPr lang="bg-BG" sz="3100" b="1" dirty="0" smtClean="0">
                <a:solidFill>
                  <a:schemeClr val="bg1"/>
                </a:solidFill>
              </a:rPr>
              <a:t>б</a:t>
            </a:r>
            <a:r>
              <a:rPr lang="bg-BG" sz="3100" dirty="0" smtClean="0"/>
              <a:t>ази </a:t>
            </a:r>
            <a:r>
              <a:rPr lang="bg-BG" sz="3100" b="1" dirty="0" smtClean="0">
                <a:solidFill>
                  <a:schemeClr val="bg1"/>
                </a:solidFill>
              </a:rPr>
              <a:t>д</a:t>
            </a:r>
            <a:r>
              <a:rPr lang="bg-BG" sz="3100" dirty="0" smtClean="0"/>
              <a:t>анни предоставя инструменти за</a:t>
            </a:r>
            <a:r>
              <a:rPr lang="en-US" sz="3100" dirty="0" smtClean="0"/>
              <a:t> </a:t>
            </a:r>
            <a:r>
              <a:rPr lang="bg-BG" sz="3100" b="1" dirty="0" smtClean="0">
                <a:solidFill>
                  <a:schemeClr val="bg1"/>
                </a:solidFill>
              </a:rPr>
              <a:t>менежиране </a:t>
            </a:r>
            <a:r>
              <a:rPr lang="bg-BG" sz="3100" dirty="0" smtClean="0"/>
              <a:t>на базата</a:t>
            </a:r>
            <a:endParaRPr lang="en-US" sz="3100" dirty="0"/>
          </a:p>
          <a:p>
            <a:pPr lvl="1">
              <a:buClr>
                <a:schemeClr val="tx2"/>
              </a:buClr>
            </a:pPr>
            <a:r>
              <a:rPr lang="bg-BG" sz="3100" b="1" dirty="0" smtClean="0">
                <a:solidFill>
                  <a:schemeClr val="bg1"/>
                </a:solidFill>
              </a:rPr>
              <a:t>Анализира </a:t>
            </a:r>
            <a:r>
              <a:rPr lang="ru-RU" sz="3100" dirty="0" smtClean="0"/>
              <a:t>заявките от потребителя и </a:t>
            </a:r>
            <a:r>
              <a:rPr lang="bg-BG" sz="3100" b="1" dirty="0" smtClean="0">
                <a:solidFill>
                  <a:schemeClr val="bg1"/>
                </a:solidFill>
              </a:rPr>
              <a:t>предприема подходящо действие</a:t>
            </a:r>
            <a:endParaRPr lang="en-US" sz="3100" dirty="0" smtClean="0"/>
          </a:p>
          <a:p>
            <a:pPr lvl="1"/>
            <a:r>
              <a:rPr lang="ru-RU" sz="3100" dirty="0" smtClean="0"/>
              <a:t>Потребителят няма директен достъп до съхранените данни</a:t>
            </a:r>
            <a:endParaRPr lang="bg-BG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Бази данни и СУБД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B276EE81-4E4B-4ADC-B1B1-F5D494B7A4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9031359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=""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Какво е база данни? Защо е необходима?</a:t>
            </a:r>
            <a:endParaRPr lang="en-US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fontAlgn="base"/>
            <a:r>
              <a:rPr lang="bg-BG" dirty="0" smtClean="0"/>
              <a:t>Бази данни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="" xmlns:a16="http://schemas.microsoft.com/office/drawing/2014/main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 smtClean="0"/>
              <a:t>Стандартно (на хартиен носител) </a:t>
            </a:r>
            <a:r>
              <a:rPr lang="bg-BG" sz="3400" b="1" spc="-15" dirty="0" smtClean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 smtClean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Рецепти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8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="" xmlns:a16="http://schemas.microsoft.com/office/drawing/2014/main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49145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400" spc="-60" dirty="0" smtClean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ru-RU" sz="3400" b="1" spc="-60" dirty="0" smtClean="0">
                <a:solidFill>
                  <a:srgbClr val="224464"/>
                </a:solidFill>
                <a:cs typeface="Calibri"/>
              </a:rPr>
              <a:t>групираме свързани части от данни </a:t>
            </a:r>
            <a:r>
              <a:rPr lang="ru-RU" sz="3400" spc="-60" dirty="0" smtClean="0">
                <a:solidFill>
                  <a:srgbClr val="224464"/>
                </a:solidFill>
                <a:cs typeface="Calibri"/>
              </a:rPr>
              <a:t>в отделни колони </a:t>
            </a:r>
            <a:r>
              <a:rPr lang="en-US" sz="3400" dirty="0" smtClean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ru-RU" sz="3400" dirty="0" smtClean="0"/>
              <a:t>Така съхраняваме данните в </a:t>
            </a:r>
            <a:r>
              <a:rPr lang="ru-RU" sz="3400" b="1" dirty="0" smtClean="0"/>
              <a:t>таблици</a:t>
            </a:r>
            <a:r>
              <a:rPr lang="ru-RU" sz="3400" dirty="0" smtClean="0"/>
              <a:t> (както в Excel)</a:t>
            </a:r>
            <a:endParaRPr lang="en-US" sz="3400" dirty="0" smtClean="0"/>
          </a:p>
          <a:p>
            <a:r>
              <a:rPr lang="bg-BG" dirty="0" smtClean="0"/>
              <a:t>Таблиците може да са </a:t>
            </a:r>
            <a:r>
              <a:rPr lang="bg-BG" b="1" dirty="0" smtClean="0"/>
              <a:t>свързани</a:t>
            </a:r>
            <a:r>
              <a:rPr lang="en-US" b="1" dirty="0" smtClean="0"/>
              <a:t> </a:t>
            </a:r>
            <a:r>
              <a:rPr lang="bg-BG" dirty="0" smtClean="0"/>
              <a:t>(напр. продукти и поръчки)</a:t>
            </a:r>
            <a:endParaRPr lang="en-US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9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="" xmlns:a16="http://schemas.microsoft.com/office/drawing/2014/main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2677283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16381</TotalTime>
  <Words>994</Words>
  <Application>Microsoft Office PowerPoint</Application>
  <PresentationFormat>Custom</PresentationFormat>
  <Paragraphs>160</Paragraphs>
  <Slides>24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</vt:lpstr>
      <vt:lpstr>Информационни системи </vt:lpstr>
      <vt:lpstr>Съхранение на данни</vt:lpstr>
      <vt:lpstr>Съхранение и управление (1)</vt:lpstr>
      <vt:lpstr>Съхранение и управление (2)</vt:lpstr>
      <vt:lpstr>Съхранение и управление (3)</vt:lpstr>
      <vt:lpstr>Бази данни и СУБД</vt:lpstr>
      <vt:lpstr>Бази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 (1)</vt:lpstr>
      <vt:lpstr>Индексиране (2)</vt:lpstr>
      <vt:lpstr>TPS срещу OLAP</vt:lpstr>
      <vt:lpstr>Информационни системи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Нужда от информационни системи (5)</vt:lpstr>
      <vt:lpstr>Видове ИТ системи</vt:lpstr>
      <vt:lpstr>Обобщение</vt:lpstr>
      <vt:lpstr>Slide 23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208</cp:revision>
  <dcterms:created xsi:type="dcterms:W3CDTF">2018-05-23T13:08:44Z</dcterms:created>
  <dcterms:modified xsi:type="dcterms:W3CDTF">2023-08-04T15:38:54Z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