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31" r:id="rId4"/>
    <p:sldId id="518" r:id="rId5"/>
    <p:sldId id="519" r:id="rId6"/>
    <p:sldId id="458" r:id="rId7"/>
    <p:sldId id="520" r:id="rId8"/>
    <p:sldId id="521" r:id="rId9"/>
    <p:sldId id="522" r:id="rId10"/>
    <p:sldId id="523" r:id="rId11"/>
    <p:sldId id="524" r:id="rId12"/>
    <p:sldId id="464" r:id="rId13"/>
    <p:sldId id="525" r:id="rId14"/>
    <p:sldId id="526" r:id="rId15"/>
    <p:sldId id="527" r:id="rId16"/>
    <p:sldId id="528" r:id="rId17"/>
    <p:sldId id="484" r:id="rId18"/>
    <p:sldId id="432" r:id="rId19"/>
    <p:sldId id="530" r:id="rId20"/>
    <p:sldId id="531" r:id="rId21"/>
    <p:sldId id="529" r:id="rId22"/>
    <p:sldId id="447" r:id="rId23"/>
    <p:sldId id="475" r:id="rId24"/>
    <p:sldId id="476" r:id="rId25"/>
    <p:sldId id="532" r:id="rId26"/>
    <p:sldId id="477" r:id="rId27"/>
    <p:sldId id="478" r:id="rId28"/>
    <p:sldId id="322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E19712B-4DD9-4E34-90ED-6472DB5255C6}">
          <p14:sldIdLst>
            <p14:sldId id="256"/>
            <p14:sldId id="257"/>
          </p14:sldIdLst>
        </p14:section>
        <p14:section name="Избор на структура от данни" id="{0E7DA95E-25D0-4FBE-A0A5-2D460897571C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Комбиниране на структури от данни" id="{B317D80F-DE8F-4EFE-AAEA-0DB69235FF22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Обобщение" id="{0AF1EC8C-1041-4687-84CA-EBD6BB1D87D2}">
          <p14:sldIdLst>
            <p14:sldId id="32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5" autoAdjust="0"/>
  </p:normalViewPr>
  <p:slideViewPr>
    <p:cSldViewPr showGuides="1">
      <p:cViewPr varScale="1">
        <p:scale>
          <a:sx n="145" d="100"/>
          <a:sy n="145" d="100"/>
        </p:scale>
        <p:origin x="216" y="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9D67A8A-2654-69B2-3158-76875A64FA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11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C69ADD2-5ED8-2E79-0918-746E306D5A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809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9827E4-C45A-3646-012C-89ABF26B8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1323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E31D28-63A3-AF93-3B8A-89F6307736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99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691D27-6384-0C08-918E-9A7B7A73B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67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AB50F1-D729-AB51-D6F5-0F0F2BBAF5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4702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27B59FE-383C-3D04-DFD1-1D63C3A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416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B831DD6-D9BA-D973-09BB-0E68B76953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5561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86AD284-FE65-3938-F7DE-0B14C11A6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64662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390122" y="5679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4" y="5659138"/>
            <a:ext cx="4751954" cy="341556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Избор на подходяща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Комбиниране на структури от данни</a:t>
            </a:r>
            <a:endParaRPr lang="en-US" sz="4400" dirty="0"/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74F368-425A-A1E9-A522-A8EDE6C19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244" y="2124834"/>
            <a:ext cx="2980756" cy="3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4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9933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sz="3000" dirty="0"/>
              <a:t>Мап, базиран на балансирано дърво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Елементите са </a:t>
            </a:r>
            <a:r>
              <a:rPr lang="bg-BG" sz="3000" b="1" dirty="0">
                <a:solidFill>
                  <a:schemeClr val="bg1"/>
                </a:solidFill>
              </a:rPr>
              <a:t>сортирани по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 добавяне</a:t>
            </a:r>
            <a:r>
              <a:rPr lang="bg-BG" sz="3000" dirty="0"/>
              <a:t> на двойки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</a:t>
            </a:r>
            <a:r>
              <a:rPr lang="bg-BG" sz="3000" dirty="0"/>
              <a:t>по ключ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Ключовете трябва да бъдат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Балансирано дърво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по-бавно </a:t>
            </a:r>
            <a:r>
              <a:rPr lang="bg-BG" sz="3000" dirty="0"/>
              <a:t>от хеш таблицата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36" y="100750"/>
            <a:ext cx="9792489" cy="882654"/>
          </a:xfrm>
        </p:spPr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Map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40840"/>
              </p:ext>
            </p:extLst>
          </p:nvPr>
        </p:nvGraphicFramePr>
        <p:xfrm>
          <a:off x="974605" y="4617131"/>
          <a:ext cx="10242790" cy="20894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4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4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96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Мап,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56305F4-6340-1B89-6EB0-F6F84F203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97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Мулти 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 </a:t>
            </a:r>
            <a:r>
              <a:rPr lang="bg-BG" sz="3000" dirty="0"/>
              <a:t>на</a:t>
            </a:r>
            <a:r>
              <a:rPr lang="en-US" sz="3000" dirty="0"/>
              <a:t> </a:t>
            </a:r>
            <a:r>
              <a:rPr lang="bg-BG" sz="3000" dirty="0"/>
              <a:t>двойки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множество стойности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ключ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Добавяне на</a:t>
            </a:r>
            <a:r>
              <a:rPr lang="bg-BG" sz="3000" b="1" dirty="0">
                <a:solidFill>
                  <a:schemeClr val="bg1"/>
                </a:solidFill>
              </a:rPr>
              <a:t> нова стойност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същия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Ключовете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Multi Map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190989"/>
              </p:ext>
            </p:extLst>
          </p:nvPr>
        </p:nvGraphicFramePr>
        <p:xfrm>
          <a:off x="669474" y="4176661"/>
          <a:ext cx="10853051" cy="2153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9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11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6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D63921CE-C301-0F6D-77AC-6E423FC71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Мулти речник, базиран на дърво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dirty="0"/>
              <a:t>Стойностите са </a:t>
            </a:r>
            <a:r>
              <a:rPr lang="bg-BG" sz="3200" b="1" dirty="0">
                <a:solidFill>
                  <a:schemeClr val="bg1"/>
                </a:solidFill>
              </a:rPr>
              <a:t>сортирани по ключ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 </a:t>
            </a:r>
            <a:r>
              <a:rPr lang="bg-BG" sz="3200" dirty="0"/>
              <a:t>на ключ-стойност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търсене </a:t>
            </a:r>
            <a:r>
              <a:rPr lang="bg-BG" sz="3200" dirty="0"/>
              <a:t>по ключ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bg-BG" sz="3200" dirty="0"/>
              <a:t>Добавя </a:t>
            </a:r>
            <a:r>
              <a:rPr lang="bg-BG" sz="3200" b="1" dirty="0">
                <a:solidFill>
                  <a:schemeClr val="bg1"/>
                </a:solidFill>
              </a:rPr>
              <a:t>нова 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съществуващ ключ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мулти мап дърво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384565"/>
              </p:ext>
            </p:extLst>
          </p:nvPr>
        </p:nvGraphicFramePr>
        <p:xfrm>
          <a:off x="494688" y="4314513"/>
          <a:ext cx="11202624" cy="1885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53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1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432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C0977C0-3CD5-8432-F484-714500565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889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4592"/>
            <a:ext cx="11818096" cy="55287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dirty="0"/>
              <a:t>Сет,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000" dirty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dirty="0"/>
              <a:t>Елементите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noProof="1"/>
              <a:t>Елементите трябва да бъдат имплементирани 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хеш сет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479243"/>
              </p:ext>
            </p:extLst>
          </p:nvPr>
        </p:nvGraphicFramePr>
        <p:xfrm>
          <a:off x="704023" y="4253188"/>
          <a:ext cx="10783953" cy="2253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344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FFC794DF-3E2C-64E4-5554-A35186F58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06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000" dirty="0"/>
              <a:t>Сет, базиран на балансирано дърво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 сортиране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Елементите трябва да бъдат имплементирани с 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SortedSet&lt;T&gt;</a:t>
            </a:r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223239"/>
              </p:ext>
            </p:extLst>
          </p:nvPr>
        </p:nvGraphicFramePr>
        <p:xfrm>
          <a:off x="635000" y="4421254"/>
          <a:ext cx="11373498" cy="1873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2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93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091757DC-0E30-152C-D97A-762E17720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50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Bag</a:t>
            </a:r>
            <a:r>
              <a:rPr lang="bg-BG" sz="3400" dirty="0"/>
              <a:t>, базиран на хеш таблица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</a:t>
            </a:r>
            <a:r>
              <a:rPr lang="bg-BG" sz="3200" dirty="0"/>
              <a:t>позволяват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>
                <a:solidFill>
                  <a:schemeClr val="bg1"/>
                </a:solidFill>
              </a:rPr>
              <a:t>нямат подредба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Hash Bag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814730"/>
              </p:ext>
            </p:extLst>
          </p:nvPr>
        </p:nvGraphicFramePr>
        <p:xfrm>
          <a:off x="635000" y="4419600"/>
          <a:ext cx="11373498" cy="18746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4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1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3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46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04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базирана на хеш таблица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lang="bg-BG" sz="2000" b="0" i="0" u="none" strike="noStrike" cap="none" dirty="0">
                        <a:solidFill>
                          <a:srgbClr val="1F3D5A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E3B549F4-32BC-1E4E-C8E2-CAB840A9B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1961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Bag</a:t>
            </a:r>
            <a:r>
              <a:rPr lang="bg-BG" sz="3400" dirty="0"/>
              <a:t>, базиран на балансирано дърво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bg-BG" sz="3200" dirty="0"/>
              <a:t>Позволява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сортиране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бързо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Достъп до </a:t>
            </a:r>
            <a:r>
              <a:rPr lang="bg-BG" sz="3200" b="1" dirty="0">
                <a:solidFill>
                  <a:schemeClr val="bg1"/>
                </a:solidFill>
              </a:rPr>
              <a:t>сортиран индекс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dirty="0"/>
              <a:t>извличане на </a:t>
            </a:r>
            <a:r>
              <a:rPr lang="bg-BG" b="1" dirty="0">
                <a:solidFill>
                  <a:schemeClr val="bg1"/>
                </a:solidFill>
              </a:rPr>
              <a:t>поддиапазон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Bag</a:t>
            </a:r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28348"/>
              </p:ext>
            </p:extLst>
          </p:nvPr>
        </p:nvGraphicFramePr>
        <p:xfrm>
          <a:off x="400162" y="4438266"/>
          <a:ext cx="11366598" cy="1895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77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0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dirty="0"/>
                        <a:t>Bag</a:t>
                      </a:r>
                      <a:r>
                        <a:rPr lang="bg-BG" sz="2000" dirty="0"/>
                        <a:t>, базирано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F750FDD0-85AA-6D6D-6252-F0D3CCCD6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744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 – </a:t>
            </a:r>
            <a:r>
              <a:rPr lang="bg-BG" sz="3200" dirty="0"/>
              <a:t>бързо връщане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максимален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минимален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елемент</a:t>
            </a:r>
            <a:endParaRPr lang="en-US" sz="32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Rope</a:t>
            </a:r>
            <a:r>
              <a:rPr lang="en-US" sz="3200" dirty="0"/>
              <a:t> </a:t>
            </a:r>
            <a:r>
              <a:rPr lang="bg-BG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въже</a:t>
            </a:r>
            <a:r>
              <a:rPr lang="bg-BG" sz="3200" dirty="0"/>
              <a:t>)</a:t>
            </a:r>
            <a:r>
              <a:rPr lang="en-US" sz="3200" dirty="0"/>
              <a:t>–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индекс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Trie</a:t>
            </a:r>
            <a:r>
              <a:rPr lang="en-US" sz="3600" noProof="1"/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префиксно</a:t>
            </a:r>
            <a:r>
              <a:rPr lang="bg-BG" sz="3200" dirty="0"/>
              <a:t> дърво</a:t>
            </a:r>
            <a:r>
              <a:rPr lang="en-US" sz="2800" dirty="0"/>
              <a:t> </a:t>
            </a:r>
            <a:r>
              <a:rPr lang="en-US" sz="3200" dirty="0"/>
              <a:t>) – </a:t>
            </a:r>
            <a:r>
              <a:rPr lang="bg-BG" sz="3200" dirty="0"/>
              <a:t>бързо </a:t>
            </a:r>
            <a:r>
              <a:rPr lang="bg-BG" sz="3200" b="1" dirty="0">
                <a:solidFill>
                  <a:schemeClr val="bg1"/>
                </a:solidFill>
              </a:rPr>
              <a:t>търсене на префикс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Специални СД</a:t>
            </a:r>
            <a:endParaRPr lang="en-US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959077"/>
            <a:ext cx="3168604" cy="2844923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3808966" y="4163196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7587116" y="3959077"/>
            <a:ext cx="4266217" cy="2501173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BA42337E-CB24-788C-BF25-B6A7C1D76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627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(1)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411117"/>
              </p:ext>
            </p:extLst>
          </p:nvPr>
        </p:nvGraphicFramePr>
        <p:xfrm>
          <a:off x="171402" y="1174523"/>
          <a:ext cx="11849195" cy="55827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2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8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Списък, базиран на масив, с променлива дължина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 свързан списък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AE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651569E8-8105-E9FE-9A68-CFE91E9AB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52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(2)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646157"/>
              </p:ext>
            </p:extLst>
          </p:nvPr>
        </p:nvGraphicFramePr>
        <p:xfrm>
          <a:off x="190406" y="1178560"/>
          <a:ext cx="11931627" cy="54562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92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4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96">
                <a:tc rowSpan="2"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29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Опашка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</a:t>
                      </a:r>
                      <a:b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0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B6D01507-42F5-2F7F-0A9B-7ACA95E3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0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5361" y="1314451"/>
            <a:ext cx="11680731" cy="53549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200" dirty="0"/>
              <a:t>1</a:t>
            </a:r>
            <a:r>
              <a:rPr lang="en-US" sz="32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Избор</a:t>
            </a:r>
            <a:r>
              <a:rPr lang="en-US" sz="3400" dirty="0"/>
              <a:t> </a:t>
            </a:r>
            <a:r>
              <a:rPr lang="bg-BG" sz="3400" dirty="0"/>
              <a:t>на структура от данни</a:t>
            </a:r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/>
              <a:t>Ефективност на СД</a:t>
            </a:r>
            <a:r>
              <a:rPr lang="bg-BG" sz="3000" dirty="0"/>
              <a:t> в зависимост от извършваната </a:t>
            </a:r>
            <a:r>
              <a:rPr lang="bg-BG" sz="3000" b="1" dirty="0"/>
              <a:t>операция</a:t>
            </a:r>
            <a:endParaRPr lang="en-US" sz="3000" b="1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400" dirty="0"/>
              <a:t>2</a:t>
            </a:r>
            <a:r>
              <a:rPr lang="en-US" sz="34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Комбиниране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Set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Multi Map</a:t>
            </a:r>
            <a:endParaRPr lang="bg-BG" sz="2798" dirty="0"/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Rope</a:t>
            </a:r>
            <a:endParaRPr lang="bg-BG" sz="2798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4956FC4-7B1A-D2A6-7CE7-041EBDB673E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0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структурите от данни </a:t>
            </a:r>
            <a:r>
              <a:rPr lang="en-US" sz="3100" dirty="0"/>
              <a:t>– </a:t>
            </a:r>
            <a:r>
              <a:rPr lang="bg-BG" sz="3100" dirty="0"/>
              <a:t>сравнение (3)</a:t>
            </a:r>
            <a:endParaRPr lang="en-US" sz="310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455721"/>
              </p:ext>
            </p:extLst>
          </p:nvPr>
        </p:nvGraphicFramePr>
        <p:xfrm>
          <a:off x="201293" y="1271600"/>
          <a:ext cx="11789414" cy="52636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517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29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73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ctr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 чрез индекс</a:t>
                      </a:r>
                      <a:endParaRPr lang="ru-RU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хеш таблица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базирана на хеш таблица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1005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базирано на балансирано дърво</a:t>
                      </a:r>
                      <a:r>
                        <a:rPr lang="en-US" sz="20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8309D709-BC13-F985-A992-34CA33B56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90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0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7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67" y="3148336"/>
            <a:ext cx="1603466" cy="1113858"/>
          </a:xfrm>
          <a:prstGeom prst="rect">
            <a:avLst/>
          </a:prstGeom>
        </p:spPr>
      </p:pic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F7E2393-62FC-DAD4-C582-1287197EEA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957027" y="4817990"/>
            <a:ext cx="10277945" cy="1622037"/>
          </a:xfrm>
        </p:spPr>
        <p:txBody>
          <a:bodyPr/>
          <a:lstStyle/>
          <a:p>
            <a:r>
              <a:rPr lang="bg-BG" dirty="0"/>
              <a:t>Комбиниране на </a:t>
            </a:r>
            <a:br>
              <a:rPr lang="bg-BG" dirty="0"/>
            </a:br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2717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188968"/>
            <a:ext cx="12188825" cy="56628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Много възможности</a:t>
            </a:r>
            <a:r>
              <a:rPr lang="en-US" sz="3100" dirty="0">
                <a:sym typeface="Wingdings" panose="05000000000000000000" pitchFamily="2" charset="2"/>
              </a:rPr>
              <a:t> </a:t>
            </a:r>
            <a:r>
              <a:rPr lang="bg-BG" sz="3100" dirty="0"/>
              <a:t>комбиниране на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няколко</a:t>
            </a:r>
            <a:r>
              <a:rPr lang="en-US" sz="3100" dirty="0"/>
              <a:t> </a:t>
            </a:r>
            <a:r>
              <a:rPr lang="bg-BG" sz="3100" dirty="0"/>
              <a:t>структури от данни</a:t>
            </a:r>
            <a:endParaRPr lang="en-US" sz="31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Няма</a:t>
            </a:r>
            <a:r>
              <a:rPr lang="bg-BG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идеална</a:t>
            </a:r>
            <a:r>
              <a:rPr lang="bg-BG" sz="2900" dirty="0"/>
              <a:t> СД</a:t>
            </a:r>
            <a:r>
              <a:rPr lang="en-US" sz="2900" dirty="0">
                <a:sym typeface="Wingdings" panose="05000000000000000000" pitchFamily="2" charset="2"/>
              </a:rPr>
              <a:t> </a:t>
            </a:r>
            <a:r>
              <a:rPr lang="bg-BG" sz="2900" dirty="0">
                <a:sym typeface="Wingdings" panose="05000000000000000000" pitchFamily="2" charset="2"/>
              </a:rPr>
              <a:t>избиране между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памет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dirty="0">
                <a:sym typeface="Wingdings" panose="05000000000000000000" pitchFamily="2" charset="2"/>
              </a:rPr>
              <a:t>или</a:t>
            </a:r>
            <a:r>
              <a:rPr lang="en-US" sz="2900" dirty="0">
                <a:sym typeface="Wingdings" panose="05000000000000000000" pitchFamily="2" charset="2"/>
              </a:rPr>
              <a:t> </a:t>
            </a:r>
            <a:r>
              <a:rPr lang="bg-BG" sz="2900" b="1" dirty="0">
                <a:solidFill>
                  <a:schemeClr val="bg1"/>
                </a:solidFill>
                <a:sym typeface="Wingdings" panose="05000000000000000000" pitchFamily="2" charset="2"/>
              </a:rPr>
              <a:t>време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100" dirty="0"/>
              <a:t>Например</a:t>
            </a:r>
            <a:r>
              <a:rPr lang="en-US" sz="3100" dirty="0"/>
              <a:t>, </a:t>
            </a:r>
            <a:r>
              <a:rPr lang="bg-BG" sz="3100" dirty="0"/>
              <a:t>препоръчително е да използвате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ключ</a:t>
            </a:r>
            <a:r>
              <a:rPr lang="en-US" sz="29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900" b="1" dirty="0"/>
              <a:t> </a:t>
            </a:r>
            <a:r>
              <a:rPr lang="bg-BG" sz="2900" dirty="0"/>
              <a:t>(примерно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Хеш таблица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търсене </a:t>
            </a:r>
            <a:r>
              <a:rPr lang="bg-BG" sz="2900" dirty="0"/>
              <a:t>по 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900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900" dirty="0">
                <a:solidFill>
                  <a:schemeClr val="tx2">
                    <a:lumMod val="75000"/>
                  </a:schemeClr>
                </a:solidFill>
              </a:rPr>
              <a:t>} </a:t>
            </a:r>
            <a:br>
              <a:rPr lang="bg-BG" sz="29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900" dirty="0"/>
              <a:t>(</a:t>
            </a:r>
            <a:r>
              <a:rPr lang="bg-BG" sz="2900" dirty="0"/>
              <a:t>примерно</a:t>
            </a:r>
            <a:r>
              <a:rPr lang="en-US" sz="2900" dirty="0"/>
              <a:t> </a:t>
            </a:r>
            <a:r>
              <a:rPr lang="bg-BG" sz="2900" i="1" dirty="0"/>
              <a:t>име</a:t>
            </a:r>
            <a:r>
              <a:rPr lang="en-US" sz="2900" i="1" dirty="0"/>
              <a:t> + </a:t>
            </a:r>
            <a:r>
              <a:rPr lang="bg-BG" sz="2900" i="1" dirty="0"/>
              <a:t>град</a:t>
            </a:r>
            <a:r>
              <a:rPr lang="en-US" sz="29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Балансиращо търсещо дърво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бързо извличане на диапазон</a:t>
            </a:r>
            <a:r>
              <a:rPr lang="bg-BG" sz="2900" dirty="0"/>
              <a:t> или достъп по </a:t>
            </a:r>
            <a:r>
              <a:rPr lang="bg-BG" sz="2900" b="1" dirty="0">
                <a:solidFill>
                  <a:schemeClr val="bg1"/>
                </a:solidFill>
              </a:rPr>
              <a:t>сортиран индекс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Rope</a:t>
            </a:r>
            <a:r>
              <a:rPr lang="en-US" sz="2900" dirty="0"/>
              <a:t> </a:t>
            </a:r>
            <a:r>
              <a:rPr lang="bg-BG" sz="2900" dirty="0"/>
              <a:t>за</a:t>
            </a:r>
            <a:r>
              <a:rPr lang="en-US" sz="2900" dirty="0"/>
              <a:t> </a:t>
            </a:r>
            <a:r>
              <a:rPr lang="bg-BG" sz="2900" b="1" dirty="0">
                <a:solidFill>
                  <a:schemeClr val="bg1"/>
                </a:solidFill>
              </a:rPr>
              <a:t>бърз достъп </a:t>
            </a:r>
            <a:r>
              <a:rPr lang="bg-BG" sz="2900" dirty="0"/>
              <a:t>по </a:t>
            </a:r>
            <a:r>
              <a:rPr lang="bg-BG" sz="2900" b="1" dirty="0">
                <a:solidFill>
                  <a:schemeClr val="bg1"/>
                </a:solidFill>
              </a:rPr>
              <a:t>индекс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Комбиниране на структури от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7282E0-4845-3A9B-834E-D99EA1808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7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Трябва да направите клас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sz="3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bg-BG" sz="3100" dirty="0"/>
              <a:t>Направете </a:t>
            </a:r>
            <a:r>
              <a:rPr lang="bg-BG" sz="3100" b="1" dirty="0">
                <a:solidFill>
                  <a:schemeClr val="bg1"/>
                </a:solidFill>
              </a:rPr>
              <a:t>структура от данни</a:t>
            </a:r>
            <a:r>
              <a:rPr lang="bg-BG" sz="3100" dirty="0"/>
              <a:t>,</a:t>
            </a:r>
            <a:br>
              <a:rPr lang="bg-BG" sz="3100" dirty="0"/>
            </a:br>
            <a:r>
              <a:rPr lang="bg-BG" sz="3100" dirty="0"/>
              <a:t>която имплементира: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Колекция от хора</a:t>
            </a:r>
            <a:endParaRPr lang="en-US" sz="3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0128"/>
              </p:ext>
            </p:extLst>
          </p:nvPr>
        </p:nvGraphicFramePr>
        <p:xfrm>
          <a:off x="360164" y="3212978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bg-BG" sz="2300" b="1" noProof="1">
                          <a:solidFill>
                            <a:schemeClr val="tx1"/>
                          </a:solidFill>
                        </a:rPr>
                        <a:t>Операции</a:t>
                      </a:r>
                      <a:endParaRPr lang="en-GB" sz="2300" b="1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1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32" y="1845733"/>
            <a:ext cx="5873493" cy="48097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EFE7BD-5553-3931-9310-F3FFCB23A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380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Решението</a:t>
            </a:r>
            <a:r>
              <a:rPr lang="bg-BG" sz="3400" dirty="0"/>
              <a:t>,</a:t>
            </a:r>
            <a:r>
              <a:rPr lang="bg-BG" sz="3400" b="1" dirty="0">
                <a:solidFill>
                  <a:schemeClr val="bg1"/>
                </a:solidFill>
              </a:rPr>
              <a:t> базирано на речници</a:t>
            </a:r>
            <a:r>
              <a:rPr lang="bg-BG" sz="3400" dirty="0"/>
              <a:t>, е най-добрият начин да постигнем </a:t>
            </a:r>
            <a:r>
              <a:rPr lang="bg-BG" sz="3400" b="1" dirty="0">
                <a:solidFill>
                  <a:schemeClr val="bg1"/>
                </a:solidFill>
              </a:rPr>
              <a:t>добра производителност</a:t>
            </a:r>
            <a:endParaRPr lang="en-US" sz="34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bg-BG" sz="3200" dirty="0"/>
              <a:t>Речниците имат </a:t>
            </a: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времева сложност за </a:t>
            </a:r>
            <a:r>
              <a:rPr lang="bg-BG" sz="3200" b="1" dirty="0">
                <a:solidFill>
                  <a:schemeClr val="bg1"/>
                </a:solidFill>
              </a:rPr>
              <a:t>търсене</a:t>
            </a:r>
            <a:r>
              <a:rPr lang="bg-BG" sz="3200" dirty="0"/>
              <a:t>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200" dirty="0"/>
              <a:t>Трябва да използвате </a:t>
            </a:r>
            <a:r>
              <a:rPr lang="bg-BG" sz="3200" b="1" dirty="0">
                <a:solidFill>
                  <a:schemeClr val="bg1"/>
                </a:solidFill>
              </a:rPr>
              <a:t>мулти речници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всички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Решение, базирано на речници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4976242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76A7283-C7E1-D5BE-5B55-FCC28D671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1340769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Добавяне на</a:t>
            </a:r>
            <a:r>
              <a:rPr lang="en-US" sz="3900" dirty="0"/>
              <a:t> Person</a:t>
            </a:r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5350" y="2377368"/>
            <a:ext cx="4325227" cy="1327952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Създава обект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bg-BG" sz="2400" b="1" noProof="1">
                <a:solidFill>
                  <a:schemeClr val="bg2"/>
                </a:solidFill>
              </a:rPr>
              <a:t>, който има</a:t>
            </a:r>
            <a:r>
              <a:rPr lang="en-US" sz="2400" b="1" noProof="1">
                <a:solidFill>
                  <a:schemeClr val="bg2"/>
                </a:solidFill>
              </a:rPr>
              <a:t>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1589" y="3345279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нов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към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3 колекции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87EEE5-2B4E-9A3B-26D0-4A4AC6CBB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0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61200" y="1196753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Намиране на</a:t>
            </a:r>
            <a:r>
              <a:rPr lang="en-US" sz="3900" dirty="0"/>
              <a:t> Person / People </a:t>
            </a:r>
            <a:r>
              <a:rPr lang="bg-BG" sz="3900" dirty="0"/>
              <a:t>по</a:t>
            </a:r>
            <a:r>
              <a:rPr lang="en-US" sz="3900" dirty="0"/>
              <a:t> </a:t>
            </a:r>
            <a:r>
              <a:rPr lang="bg-BG" sz="3900" dirty="0"/>
              <a:t>имейл</a:t>
            </a:r>
            <a:endParaRPr lang="en-US" sz="3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0" y="2420889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6" y="3717424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67758"/>
              <a:gd name="adj2" fmla="val 5154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870" y="2216115"/>
            <a:ext cx="3888432" cy="919329"/>
          </a:xfrm>
          <a:prstGeom prst="wedgeRoundRectCallout">
            <a:avLst>
              <a:gd name="adj1" fmla="val -36563"/>
              <a:gd name="adj2" fmla="val 1885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EF98526-0C88-B33A-BD2A-FFC309819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27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Изтриване</a:t>
            </a:r>
            <a:endParaRPr lang="en-US" sz="3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6" y="1311580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6581955" y="1623597"/>
            <a:ext cx="3888432" cy="919329"/>
          </a:xfrm>
          <a:prstGeom prst="wedgeRoundRectCallout">
            <a:avLst>
              <a:gd name="adj1" fmla="val -61946"/>
              <a:gd name="adj2" fmla="val 1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с предишния метод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216461" y="3058459"/>
            <a:ext cx="2366399" cy="919329"/>
          </a:xfrm>
          <a:prstGeom prst="wedgeRoundRectCallout">
            <a:avLst>
              <a:gd name="adj1" fmla="val -164028"/>
              <a:gd name="adj2" fmla="val 6714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Google Shape;404;p12">
            <a:extLst>
              <a:ext uri="{FF2B5EF4-FFF2-40B4-BE49-F238E27FC236}">
                <a16:creationId xmlns:a16="http://schemas.microsoft.com/office/drawing/2014/main" id="{6D4FE1B1-3DEE-CBB6-D725-F750700EC769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73688"/>
              <a:gd name="adj2" fmla="val 17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3" name="Google Shape;404;p12">
            <a:extLst>
              <a:ext uri="{FF2B5EF4-FFF2-40B4-BE49-F238E27FC236}">
                <a16:creationId xmlns:a16="http://schemas.microsoft.com/office/drawing/2014/main" id="{56F322C5-454A-8E4B-28DF-6F026503A883}"/>
              </a:ext>
            </a:extLst>
          </p:cNvPr>
          <p:cNvSpPr/>
          <p:nvPr/>
        </p:nvSpPr>
        <p:spPr>
          <a:xfrm>
            <a:off x="8216461" y="3049671"/>
            <a:ext cx="2366399" cy="919329"/>
          </a:xfrm>
          <a:prstGeom prst="wedgeRoundRectCallout">
            <a:avLst>
              <a:gd name="adj1" fmla="val -5297"/>
              <a:gd name="adj2" fmla="val 2065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127CA7-E529-0CA7-F31A-679707391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90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7658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8008" y="1447269"/>
            <a:ext cx="11293590" cy="492813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Избор</a:t>
            </a:r>
            <a:r>
              <a:rPr lang="bg-BG" sz="32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 на структура от данни</a:t>
            </a:r>
            <a:endParaRPr lang="en-US" sz="32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структури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имат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различна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производителност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Избираме структура в зависимост от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операцията</a:t>
            </a: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, която </a:t>
            </a:r>
            <a:b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искаме да извършим</a:t>
            </a:r>
            <a:endParaRPr lang="en-US" sz="30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</a:t>
            </a:r>
            <a:r>
              <a:rPr lang="bg-BG" sz="32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 структури от данни</a:t>
            </a:r>
            <a:endParaRPr lang="en-US" sz="32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Комбинираме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 структури от данни, за да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постигнем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по-добър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резултат</a:t>
            </a:r>
            <a:endParaRPr lang="en-US" sz="30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10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Няма идеална структура 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от данни: трябва да избирате </a:t>
            </a:r>
            <a:b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памет</a:t>
            </a:r>
            <a:r>
              <a:rPr lang="bg-BG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време</a:t>
            </a:r>
            <a:endParaRPr lang="en-US" sz="30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8E27598-CB89-354A-2A6B-60A17701F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75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11" y="1133365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9608" y="2328449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41" y="3227562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204187"/>
            <a:ext cx="1694115" cy="11421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49A9434F-152E-D939-5ADA-45786787A97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Списък, хеш таблица и балансирано дърво</a:t>
            </a:r>
            <a:endParaRPr lang="bg-BG" dirty="0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98B540CB-DD77-7E05-D234-ABF5A92DF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Избор на структура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9931582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F02A4E2-A0C6-0EFB-B429-86B98476C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1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Масив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Използваме, когато имаме </a:t>
            </a:r>
            <a:r>
              <a:rPr lang="bg-BG" b="1" dirty="0">
                <a:solidFill>
                  <a:schemeClr val="bg1"/>
                </a:solidFill>
              </a:rPr>
              <a:t>фиксиран</a:t>
            </a:r>
            <a:r>
              <a:rPr lang="bg-BG" dirty="0"/>
              <a:t> размер и трябва да достъпваме елементите чрез</a:t>
            </a:r>
            <a:r>
              <a:rPr lang="bg-BG" b="1" dirty="0">
                <a:solidFill>
                  <a:schemeClr val="bg1"/>
                </a:solidFill>
              </a:rPr>
              <a:t> индекс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</a:t>
            </a:r>
            <a:r>
              <a:rPr lang="bg-BG" dirty="0"/>
              <a:t> преоразмеряване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само за фиксиран брой 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След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добавянето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/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премахването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трябва да се създаде нов масив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bg-BG" dirty="0">
                <a:sym typeface="Wingdings" panose="05000000000000000000" pitchFamily="2" charset="2"/>
              </a:rPr>
              <a:t>преместване на</a:t>
            </a:r>
            <a:r>
              <a:rPr lang="en-US" dirty="0">
                <a:sym typeface="Wingdings" panose="05000000000000000000" pitchFamily="2" charset="2"/>
              </a:rPr>
              <a:t> O(n) </a:t>
            </a:r>
            <a:r>
              <a:rPr lang="bg-BG" dirty="0">
                <a:sym typeface="Wingdings" panose="05000000000000000000" pitchFamily="2" charset="2"/>
              </a:rPr>
              <a:t>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Компактен и лек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масив</a:t>
            </a:r>
            <a:endParaRPr lang="en-US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149781"/>
              </p:ext>
            </p:extLst>
          </p:nvPr>
        </p:nvGraphicFramePr>
        <p:xfrm>
          <a:off x="716994" y="5610333"/>
          <a:ext cx="10512573" cy="11469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8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6FD332D9-FE97-43E1-C971-E2D25300E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067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Списък, базиран на масив, с </a:t>
            </a:r>
            <a:r>
              <a:rPr lang="bg-BG" sz="3000" b="1" dirty="0">
                <a:solidFill>
                  <a:schemeClr val="bg1"/>
                </a:solidFill>
              </a:rPr>
              <a:t>променлива дължина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Използваме, когато трябва да </a:t>
            </a:r>
            <a:r>
              <a:rPr lang="bg-BG" sz="3000" b="1" dirty="0">
                <a:solidFill>
                  <a:schemeClr val="bg1"/>
                </a:solidFill>
              </a:rPr>
              <a:t>добавяме </a:t>
            </a:r>
            <a:r>
              <a:rPr lang="bg-BG" sz="3000" dirty="0"/>
              <a:t>или</a:t>
            </a:r>
            <a:r>
              <a:rPr lang="bg-BG" sz="3000" b="1" dirty="0">
                <a:solidFill>
                  <a:schemeClr val="bg1"/>
                </a:solidFill>
              </a:rPr>
              <a:t> премахваме елементи </a:t>
            </a:r>
            <a:r>
              <a:rPr lang="bg-BG" sz="3000" dirty="0"/>
              <a:t>и да ги достъпим чрез</a:t>
            </a:r>
            <a:r>
              <a:rPr lang="bg-BG" sz="3000" b="1" dirty="0">
                <a:solidFill>
                  <a:schemeClr val="bg1"/>
                </a:solidFill>
              </a:rPr>
              <a:t> индекс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/>
              <a:t>Добавянето</a:t>
            </a:r>
            <a:r>
              <a:rPr lang="en-US" sz="3000" dirty="0"/>
              <a:t> (</a:t>
            </a:r>
            <a:r>
              <a:rPr lang="bg-BG" sz="3000" dirty="0"/>
              <a:t>добавя в края</a:t>
            </a:r>
            <a:r>
              <a:rPr lang="en-US" sz="3000" dirty="0"/>
              <a:t>) </a:t>
            </a:r>
            <a:r>
              <a:rPr lang="bg-BG" sz="3000" dirty="0"/>
              <a:t>се извършва за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sz="3000" dirty="0"/>
              <a:t> </a:t>
            </a:r>
            <a:r>
              <a:rPr lang="bg-BG" sz="3000" dirty="0"/>
              <a:t>с амортизирана сложност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Най-използваната колекция в програмирането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списък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960396"/>
              </p:ext>
            </p:extLst>
          </p:nvPr>
        </p:nvGraphicFramePr>
        <p:xfrm>
          <a:off x="687236" y="4795912"/>
          <a:ext cx="10336365" cy="1859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5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9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Списък, базиран на масив, с </a:t>
                      </a:r>
                      <a:br>
                        <a:rPr lang="bg-BG" sz="1800" dirty="0"/>
                      </a:br>
                      <a:r>
                        <a:rPr lang="bg-BG" sz="1800" dirty="0"/>
                        <a:t>променлива дължина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18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263B97E4-5AA5-2A1E-8FF6-D40B5A921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09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Двойно свързан списък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добавяме </a:t>
            </a:r>
            <a:r>
              <a:rPr lang="bg-BG" sz="2900" b="1" dirty="0">
                <a:solidFill>
                  <a:schemeClr val="bg1"/>
                </a:solidFill>
              </a:rPr>
              <a:t>елементи от двете страни </a:t>
            </a:r>
            <a:r>
              <a:rPr lang="bg-BG" sz="2900" dirty="0"/>
              <a:t>в списъка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</a:t>
            </a:r>
            <a:r>
              <a:rPr lang="bg-BG" sz="2900" b="1" dirty="0">
                <a:solidFill>
                  <a:schemeClr val="bg1"/>
                </a:solidFill>
              </a:rPr>
              <a:t>премахваме</a:t>
            </a:r>
            <a:r>
              <a:rPr lang="bg-BG" sz="2900" dirty="0"/>
              <a:t> чрез препратка към </a:t>
            </a:r>
            <a:r>
              <a:rPr lang="en-US" sz="2900" dirty="0"/>
              <a:t>node</a:t>
            </a:r>
            <a:endParaRPr lang="en-US" sz="29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900" dirty="0"/>
              <a:t>В противен случай използваме списъка, базиран на масив</a:t>
            </a:r>
            <a:r>
              <a:rPr lang="en-US" sz="2900" dirty="0"/>
              <a:t>(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свързан списък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210372"/>
              </p:ext>
            </p:extLst>
          </p:nvPr>
        </p:nvGraphicFramePr>
        <p:xfrm>
          <a:off x="626533" y="4741334"/>
          <a:ext cx="10670294" cy="15853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8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6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9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38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900" dirty="0"/>
                        <a:t>Двойно свързан списък</a:t>
                      </a: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9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1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9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6C0D0648-5F1C-7B81-AAC0-01963ECB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29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Стек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се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  <a:endParaRPr lang="bg-BG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използва 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bg-BG" sz="3200" dirty="0"/>
              <a:t>, но той заема </a:t>
            </a:r>
            <a:r>
              <a:rPr lang="bg-BG" sz="3200" b="1" dirty="0">
                <a:solidFill>
                  <a:schemeClr val="bg1"/>
                </a:solidFill>
              </a:rPr>
              <a:t>повече памет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стек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658023"/>
              </p:ext>
            </p:extLst>
          </p:nvPr>
        </p:nvGraphicFramePr>
        <p:xfrm>
          <a:off x="335361" y="3943399"/>
          <a:ext cx="11233249" cy="19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5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398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Стек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124146B5-82FA-AFAC-97DB-7354BBD15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Опашка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Използваме, за да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се използва и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bg-BG" sz="3200" dirty="0"/>
              <a:t>, но опашката е </a:t>
            </a:r>
            <a:r>
              <a:rPr lang="bg-BG" sz="3200" b="1" dirty="0">
                <a:solidFill>
                  <a:schemeClr val="bg1"/>
                </a:solidFill>
              </a:rPr>
              <a:t>по-рестриктивна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опашка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63870"/>
              </p:ext>
            </p:extLst>
          </p:nvPr>
        </p:nvGraphicFramePr>
        <p:xfrm>
          <a:off x="263650" y="4009416"/>
          <a:ext cx="11664700" cy="19978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74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Опашка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4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430C6442-E244-4751-A906-5C2908C3F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8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1526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</a:t>
            </a:r>
            <a:r>
              <a:rPr lang="bg-BG" sz="2900" b="1" dirty="0">
                <a:solidFill>
                  <a:schemeClr val="bg1"/>
                </a:solidFill>
              </a:rPr>
              <a:t>нямат определен ред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трябва да бъдат имплементирани с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dirty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речник</a:t>
            </a:r>
            <a:endParaRPr lang="en-US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384914"/>
              </p:ext>
            </p:extLst>
          </p:nvPr>
        </p:nvGraphicFramePr>
        <p:xfrm>
          <a:off x="515380" y="3985909"/>
          <a:ext cx="11161240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6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Речник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DD2418E-C4FE-6117-0838-1ED093BF1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354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</TotalTime>
  <Words>2118</Words>
  <Application>Microsoft Macintosh PowerPoint</Application>
  <PresentationFormat>Widescreen</PresentationFormat>
  <Paragraphs>423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Noto Sans Symbols</vt:lpstr>
      <vt:lpstr>Wingdings</vt:lpstr>
      <vt:lpstr>SoftUni</vt:lpstr>
      <vt:lpstr>Комбиниране на структури от данни</vt:lpstr>
      <vt:lpstr>Съдържание</vt:lpstr>
      <vt:lpstr>Избор на структура от данни</vt:lpstr>
      <vt:lpstr>Избиране на колекция – масив</vt:lpstr>
      <vt:lpstr>Избиране на колекция – списък</vt:lpstr>
      <vt:lpstr>Избиране на колекция – свързан списък</vt:lpstr>
      <vt:lpstr>Избиране на колекция – стек</vt:lpstr>
      <vt:lpstr>Избиране на колекция – опашка</vt:lpstr>
      <vt:lpstr>Избиране на колекция – речник</vt:lpstr>
      <vt:lpstr>Избиране на колекция – Tree Map</vt:lpstr>
      <vt:lpstr>Избиране на колекция – Multi Map</vt:lpstr>
      <vt:lpstr>Избиране на колекция – мулти мап дърво</vt:lpstr>
      <vt:lpstr>Избиране на колекция – хеш сет</vt:lpstr>
      <vt:lpstr>Избиране на колекция – SortedSet&lt;T&gt;</vt:lpstr>
      <vt:lpstr>Избиране на колекция – Hash Bag</vt:lpstr>
      <vt:lpstr>Избиране на колекция – Tree Bag</vt:lpstr>
      <vt:lpstr>Избиране на колекция – Специални СД</vt:lpstr>
      <vt:lpstr>Ефективност на структурите от данни – сравнение (1)</vt:lpstr>
      <vt:lpstr>Ефективност на структурите от данни – сравнение (2)</vt:lpstr>
      <vt:lpstr>Ефективност на структурите от данни – сравнение (3)</vt:lpstr>
      <vt:lpstr>Комбиниране на  структури от данни</vt:lpstr>
      <vt:lpstr>Комбиниране на структури от данни</vt:lpstr>
      <vt:lpstr>Задача: Колекция от хора</vt:lpstr>
      <vt:lpstr>Решение, базирано на речници</vt:lpstr>
      <vt:lpstr>Решение: Добавяне на Person</vt:lpstr>
      <vt:lpstr>Решение: Намиране на Person / People по имейл</vt:lpstr>
      <vt:lpstr>Решение: Изтриване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Комбиниране на структури от данни</dc:title>
  <dc:subject>Модул 2: Структури от данни и алгоритми</dc:subject>
  <dc:creator>BG-IT-Edu</dc:creator>
  <cp:keywords>SoftUni Foundation;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107</cp:revision>
  <dcterms:created xsi:type="dcterms:W3CDTF">2018-05-23T13:08:44Z</dcterms:created>
  <dcterms:modified xsi:type="dcterms:W3CDTF">2024-07-08T15:31:29Z</dcterms:modified>
  <cp:category>programming;computer programming;software development;web development</cp:category>
</cp:coreProperties>
</file>