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637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0D29444-A2C2-4B24-BE57-EC29E0C7BB38}">
          <p14:sldIdLst>
            <p14:sldId id="637"/>
            <p14:sldId id="292"/>
          </p14:sldIdLst>
        </p14:section>
        <p14:section name="Шаблони за дизайн" id="{252EA936-74E3-4B4E-9B50-21B7685E9B2B}">
          <p14:sldIdLst>
            <p14:sldId id="294"/>
            <p14:sldId id="295"/>
            <p14:sldId id="296"/>
            <p14:sldId id="297"/>
            <p14:sldId id="494"/>
          </p14:sldIdLst>
        </p14:section>
        <p14:section name="Типове шаблони за дизайн" id="{DACBDB4C-9877-4D05-AB77-F7A16D2743F9}">
          <p14:sldIdLst>
            <p14:sldId id="301"/>
            <p14:sldId id="302"/>
            <p14:sldId id="495"/>
          </p14:sldIdLst>
        </p14:section>
        <p14:section name="Шаблони за създаване" id="{B3730880-9BD3-4B03-B663-24E0CFAC892B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Структурни шаблони" id="{97BFDCC5-ED2C-4555-A5BD-4A03B92818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Поведенчески шаблони" id="{7867D56E-C45A-4041-9B84-BAF5A8A8CDC1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F78E312F-1BE4-4361-8834-741A5BB971D2}">
          <p14:sldIdLst>
            <p14:sldId id="335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6" autoAdjust="0"/>
  </p:normalViewPr>
  <p:slideViewPr>
    <p:cSldViewPr showGuides="1">
      <p:cViewPr varScale="1">
        <p:scale>
          <a:sx n="117" d="100"/>
          <a:sy n="117" d="100"/>
        </p:scale>
        <p:origin x="176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B3CB5D-4F16-79C0-C28D-3095AD63C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2461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632F96-0F95-A4B0-910C-170399164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6315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419278-297D-A715-70B3-0DBCAB44D3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518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CF6D8B-46ED-CF0C-19E3-85C5AC243D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3366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D123C7-1D8F-2353-0A29-E5FE174050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853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9BD4B94-A026-B544-5589-832E449367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866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C18990-4A76-18E1-165D-83FBE86612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6537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F4CCE18-22CF-9A00-E265-D31E1F3875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947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5217D30-911A-0215-6D92-373D27F287B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389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D458BB9-1360-2151-9E5D-01BE1C2178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3607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14E3643-0DC0-4A01-4727-63FEB72CF4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784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9FA4055-09C1-3F60-795E-C3179806A8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508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048A82-71A7-F1C3-6378-8C5E02E0C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328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152956D-AD97-F9FD-21B9-A91DD66ABA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41247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5BBA9D-D237-49E9-995A-CC1BA67B8F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3635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C90AB38-4B89-24B1-4126-8D1BD6E80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297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gif"/><Relationship Id="rId5" Type="http://schemas.openxmlformats.org/officeDocument/2006/relationships/image" Target="../media/image26.gif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gif"/><Relationship Id="rId5" Type="http://schemas.openxmlformats.org/officeDocument/2006/relationships/image" Target="../media/image43.gif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68678" y="1848826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Същност, предназначение, видове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399312"/>
          </a:xfrm>
        </p:spPr>
        <p:txBody>
          <a:bodyPr>
            <a:normAutofit fontScale="90000"/>
          </a:bodyPr>
          <a:lstStyle/>
          <a:p>
            <a:r>
              <a:rPr lang="bg-BG" dirty="0"/>
              <a:t>Шаблони за дизайн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B73022-7A73-2A96-6BE6-B2B77F5310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264" y="3109292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шаблони на ниво клас и обект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6DF8C1-803D-5B05-81AA-A97EC6895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01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1B5A12B-D5B2-EADC-C84F-374B4161DC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Шаблони за създаване</a:t>
            </a:r>
          </a:p>
        </p:txBody>
      </p:sp>
    </p:spTree>
    <p:extLst>
      <p:ext uri="{BB962C8B-B14F-4D97-AF65-F5344CB8AC3E}">
        <p14:creationId xmlns:p14="http://schemas.microsoft.com/office/powerpoint/2010/main" val="182599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/>
              <a:t>Шаблони за създаване – </a:t>
            </a:r>
            <a:r>
              <a:rPr lang="bg-BG" sz="3400" dirty="0"/>
              <a:t>предоставят </a:t>
            </a:r>
            <a:r>
              <a:rPr lang="bg-BG" sz="3400" b="1" dirty="0">
                <a:solidFill>
                  <a:schemeClr val="bg1"/>
                </a:solidFill>
              </a:rPr>
              <a:t>механизми за създаване на обекти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r>
              <a:rPr lang="bg-BG" sz="3600" dirty="0"/>
              <a:t> 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идеи: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Шаблони за създаване – ц</a:t>
            </a:r>
            <a:r>
              <a:rPr lang="bg-BG" dirty="0"/>
              <a:t>ели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D68B63-CCCC-BCE1-DEA1-BA5F437BC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193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шаблони за създаване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8C071ED-B3CA-E212-1773-2C5DDF92C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07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Singleton – </a:t>
            </a:r>
            <a:r>
              <a:rPr lang="bg-BG" sz="3600" dirty="0"/>
              <a:t>Най-често използваният</a:t>
            </a:r>
            <a:r>
              <a:rPr lang="en-GB" sz="3600" dirty="0"/>
              <a:t> </a:t>
            </a:r>
            <a:r>
              <a:rPr lang="bg-BG" sz="3600" dirty="0"/>
              <a:t>шаблон за създаване</a:t>
            </a:r>
            <a:endParaRPr lang="en-GB" sz="3600" dirty="0"/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r>
              <a:rPr lang="en-US" sz="3600" dirty="0"/>
              <a:t>: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363467" y="3429000"/>
            <a:ext cx="6370003" cy="297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6B3921D-2924-44DF-24E4-DE004A44F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928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</a:t>
            </a:r>
            <a:r>
              <a:rPr lang="bg-BG" dirty="0"/>
              <a:t>– 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080F60-BA7A-C114-3D57-C486B9965E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"Фабрика"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"</a:t>
            </a:r>
            <a:r>
              <a:rPr lang="en-US" sz="3400" b="1" noProof="1"/>
              <a:t>new</a:t>
            </a:r>
            <a:r>
              <a:rPr lang="en-US" sz="3400" noProof="1"/>
              <a:t>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8CB3BB-0080-5FC0-C3EA-68641453B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74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BE32D4-F36D-6BE8-DCE8-4BB880CDFA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2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C5F2232-0FB4-9472-0C9B-57F8E3853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9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CEFFC35-2F37-D13E-095B-3F99490354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Структурни шаблони</a:t>
            </a:r>
          </a:p>
        </p:txBody>
      </p:sp>
    </p:spTree>
    <p:extLst>
      <p:ext uri="{BB962C8B-B14F-4D97-AF65-F5344CB8AC3E}">
        <p14:creationId xmlns:p14="http://schemas.microsoft.com/office/powerpoint/2010/main" val="261104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Шаблони за дизайн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шаблони</a:t>
            </a:r>
            <a:endParaRPr lang="en-US" sz="3600" dirty="0"/>
          </a:p>
          <a:p>
            <a:pPr lvl="1"/>
            <a:r>
              <a:rPr lang="bg-BG" sz="3400" dirty="0"/>
              <a:t>Шаблони за създаване (</a:t>
            </a:r>
            <a:r>
              <a:rPr lang="en-US" sz="3400" dirty="0"/>
              <a:t>Creational Patterns)</a:t>
            </a:r>
          </a:p>
          <a:p>
            <a:pPr lvl="1"/>
            <a:r>
              <a:rPr lang="bg-BG" sz="3400" dirty="0"/>
              <a:t>Структурни шаблони (</a:t>
            </a:r>
            <a:r>
              <a:rPr lang="en-US" sz="3400" dirty="0"/>
              <a:t>Structural Patterns)</a:t>
            </a:r>
          </a:p>
          <a:p>
            <a:pPr lvl="1"/>
            <a:r>
              <a:rPr lang="bg-BG" sz="3400" dirty="0"/>
              <a:t>Поведенчески шаблони (</a:t>
            </a:r>
            <a:r>
              <a:rPr lang="en-US" sz="3400" dirty="0"/>
              <a:t>Behavioral Patterns)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8FCA14-83C5-FF7D-2201-8E238C7CE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389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на</a:t>
            </a:r>
            <a:r>
              <a:rPr lang="bg-BG" sz="3600" b="1" dirty="0">
                <a:solidFill>
                  <a:schemeClr val="bg1"/>
                </a:solidFill>
              </a:rPr>
              <a:t>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64CCD9-08F7-636A-BF5E-32147E885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361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структурни</a:t>
            </a:r>
            <a:r>
              <a:rPr lang="en-US" dirty="0"/>
              <a:t> </a:t>
            </a:r>
            <a:r>
              <a:rPr lang="bg-BG" dirty="0"/>
              <a:t>шаблони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2C06065-3940-5AA1-3990-B3464BCD4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27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2281674" y="3259134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6096000" y="3249000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1944000"/>
            <a:ext cx="9842700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по-високо ниво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0F0EF7-9290-D339-6688-839382453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0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480966-5A47-5997-61FA-61F3F99331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1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609094F-B291-F75A-80BB-6F420A632D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3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Подсистемни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677F8F9-9A3F-83BF-733C-B9BA362D42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18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Позволява </a:t>
            </a:r>
            <a:r>
              <a:rPr lang="bg-BG" sz="3200" b="1" dirty="0">
                <a:solidFill>
                  <a:schemeClr val="bg1"/>
                </a:solidFill>
              </a:rPr>
              <a:t>комбинирането</a:t>
            </a:r>
            <a:r>
              <a:rPr lang="en-GB" sz="3200" dirty="0"/>
              <a:t> </a:t>
            </a:r>
            <a:r>
              <a:rPr lang="bg-BG" sz="3200" dirty="0"/>
              <a:t>на различни типове обекти в дървовидни структури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Използва се, когато: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Имате различни</a:t>
            </a:r>
            <a:br>
              <a:rPr lang="bg-BG" sz="3200" dirty="0"/>
            </a:br>
            <a:r>
              <a:rPr lang="bg-BG" sz="3200" dirty="0"/>
              <a:t>обекти, които </a:t>
            </a:r>
            <a:br>
              <a:rPr lang="bg-BG" sz="3200" dirty="0"/>
            </a:br>
            <a:r>
              <a:rPr lang="bg-BG" sz="3200" dirty="0"/>
              <a:t>искате да </a:t>
            </a:r>
            <a:r>
              <a:rPr lang="bg-BG" sz="3200" b="1" dirty="0">
                <a:solidFill>
                  <a:schemeClr val="bg1"/>
                </a:solidFill>
              </a:rPr>
              <a:t>третирате </a:t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Искате да представите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йерархия</a:t>
            </a:r>
            <a:r>
              <a:rPr lang="bg-BG" sz="3200" dirty="0"/>
              <a:t> от обекти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B6F9561-B3E8-A51D-3A96-6A4A5418C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8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05A5C6B-20C3-DC0E-096F-03810FEEDE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63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235641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60725C-1DD7-FD84-D55B-551310BF5F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2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A82BC3-E191-ABEF-95D2-626E99E971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10DF22AE-607B-8021-71E0-2B6658942E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Дефиниция, решения и елементи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6BD2D5-A8E9-D241-A29C-F92F993601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Шаблони за дизайн</a:t>
            </a:r>
          </a:p>
        </p:txBody>
      </p:sp>
    </p:spTree>
    <p:extLst>
      <p:ext uri="{BB962C8B-B14F-4D97-AF65-F5344CB8AC3E}">
        <p14:creationId xmlns:p14="http://schemas.microsoft.com/office/powerpoint/2010/main" val="25696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94B6ED-4D99-5A01-C30F-DB6DE48106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0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04149C-D7DB-A387-8ADC-78548B4130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Поведенчески шаблони</a:t>
            </a:r>
          </a:p>
        </p:txBody>
      </p:sp>
    </p:spTree>
    <p:extLst>
      <p:ext uri="{BB962C8B-B14F-4D97-AF65-F5344CB8AC3E}">
        <p14:creationId xmlns:p14="http://schemas.microsoft.com/office/powerpoint/2010/main" val="356286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buClr>
                <a:srgbClr val="234465"/>
              </a:buClr>
            </a:pPr>
            <a:r>
              <a:rPr lang="bg-BG" sz="4000" dirty="0"/>
              <a:t>Свързани са с </a:t>
            </a:r>
            <a:r>
              <a:rPr lang="bg-BG" sz="4000" b="1" dirty="0">
                <a:solidFill>
                  <a:schemeClr val="bg1"/>
                </a:solidFill>
              </a:rPr>
              <a:t>интеракцията</a:t>
            </a:r>
            <a:r>
              <a:rPr lang="en-US" sz="4000" dirty="0"/>
              <a:t> </a:t>
            </a:r>
            <a:r>
              <a:rPr lang="bg-BG" sz="4000" dirty="0"/>
              <a:t>между</a:t>
            </a:r>
            <a:r>
              <a:rPr lang="en-US" sz="4000" dirty="0"/>
              <a:t> </a:t>
            </a:r>
            <a:r>
              <a:rPr lang="bg-BG" sz="4000" dirty="0"/>
              <a:t>обекти</a:t>
            </a:r>
            <a:endParaRPr lang="en-US" sz="4000" dirty="0"/>
          </a:p>
          <a:p>
            <a:pPr marL="990266" lvl="1" indent="-457200">
              <a:lnSpc>
                <a:spcPct val="110000"/>
              </a:lnSpc>
              <a:buClr>
                <a:srgbClr val="234465"/>
              </a:buClr>
            </a:pPr>
            <a:r>
              <a:rPr lang="bg-BG" sz="3800" dirty="0"/>
              <a:t>Или с </a:t>
            </a:r>
            <a:r>
              <a:rPr lang="bg-BG" sz="3800" b="1" dirty="0">
                <a:solidFill>
                  <a:schemeClr val="bg1"/>
                </a:solidFill>
              </a:rPr>
              <a:t>разпределянето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bg-BG" sz="3800" b="1" dirty="0">
                <a:solidFill>
                  <a:schemeClr val="bg1"/>
                </a:solidFill>
              </a:rPr>
              <a:t>на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bg-BG" sz="3800" b="1" dirty="0">
                <a:solidFill>
                  <a:schemeClr val="bg1"/>
                </a:solidFill>
              </a:rPr>
              <a:t>отговорности</a:t>
            </a:r>
            <a:r>
              <a:rPr lang="en-US" sz="3800" dirty="0"/>
              <a:t> </a:t>
            </a:r>
            <a:r>
              <a:rPr lang="bg-BG" sz="3800" dirty="0"/>
              <a:t>между обекти</a:t>
            </a:r>
            <a:endParaRPr lang="en-US" sz="3800" dirty="0"/>
          </a:p>
          <a:p>
            <a:pPr marL="990266" lvl="1" indent="-457200">
              <a:lnSpc>
                <a:spcPct val="110000"/>
              </a:lnSpc>
              <a:buClr>
                <a:srgbClr val="234465"/>
              </a:buClr>
            </a:pPr>
            <a:r>
              <a:rPr lang="bg-BG" sz="3800" dirty="0"/>
              <a:t>Или с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енкапсулирането на поведение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bg-BG" sz="3800" dirty="0"/>
              <a:t>в обект и делегирането на заявки към него</a:t>
            </a:r>
            <a:endParaRPr lang="en-US" sz="3800" dirty="0"/>
          </a:p>
          <a:p>
            <a:pPr marL="457200" indent="-457200">
              <a:lnSpc>
                <a:spcPct val="110000"/>
              </a:lnSpc>
              <a:buClr>
                <a:srgbClr val="234465"/>
              </a:buClr>
            </a:pPr>
            <a:r>
              <a:rPr lang="bg-BG" sz="4000" dirty="0"/>
              <a:t>Увеличава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гъвкавостта</a:t>
            </a:r>
            <a:r>
              <a:rPr lang="en-US" sz="4000" dirty="0"/>
              <a:t> </a:t>
            </a:r>
            <a:r>
              <a:rPr lang="bg-BG" sz="4000" dirty="0"/>
              <a:t>при провеждането на комуникация между класове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CC13411-FEC4-11A2-F2ED-807AE556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59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91EE04E-2B58-C11A-9B86-151ADB866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500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22C2856-6D77-7069-17FC-13A32D746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252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>
                <a:solidFill>
                  <a:schemeClr val="bg1"/>
                </a:solidFill>
              </a:rPr>
              <a:t>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13A6CF-9E8C-3343-2341-790E149E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257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899183-D4BC-A581-FFE8-80D3ED21C9D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9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2744E57-B5C7-4B6B-A5AC-528D4122940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370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AB6CAB-32C6-74C2-182F-40B8CCDEB1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58E0ED-6832-1124-AB9A-9A0646158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9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Шаблони за дизайн</a:t>
            </a:r>
            <a:r>
              <a:rPr lang="bg-BG" sz="4000" dirty="0"/>
              <a:t> (</a:t>
            </a:r>
            <a:r>
              <a:rPr lang="en-US" sz="4000" dirty="0"/>
              <a:t>design patterns</a:t>
            </a:r>
            <a:r>
              <a:rPr lang="bg-BG" sz="4000" dirty="0"/>
              <a:t>):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Генерални</a:t>
            </a:r>
            <a:r>
              <a:rPr lang="en-US" sz="3800" dirty="0"/>
              <a:t> </a:t>
            </a:r>
            <a:r>
              <a:rPr lang="bg-BG" sz="3800" dirty="0"/>
              <a:t>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преизползваеми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решения</a:t>
            </a:r>
            <a:r>
              <a:rPr lang="en-US" sz="3800" dirty="0"/>
              <a:t> </a:t>
            </a:r>
            <a:r>
              <a:rPr lang="bg-BG" sz="3800" dirty="0"/>
              <a:t>на често срещани казуси в софтуерния дизайн</a:t>
            </a:r>
            <a:endParaRPr lang="en-US" sz="38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Шаблон</a:t>
            </a:r>
            <a:r>
              <a:rPr lang="en-US" sz="3800" dirty="0"/>
              <a:t> </a:t>
            </a:r>
            <a:r>
              <a:rPr lang="bg-BG" sz="3800" dirty="0"/>
              <a:t>за решаване на проблеми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bg-BG" sz="3800" dirty="0"/>
              <a:t>Добавя допълнителни слоеве на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абстракция</a:t>
            </a:r>
            <a:r>
              <a:rPr lang="bg-BG" sz="3800" dirty="0"/>
              <a:t>, за да се постигне гъвкавост</a:t>
            </a:r>
            <a:endParaRPr lang="en-US" sz="38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Какво представляват шаблоните за дизайн</a:t>
            </a:r>
            <a:r>
              <a:rPr lang="en-US" sz="3800" dirty="0"/>
              <a:t>?</a:t>
            </a:r>
            <a:endParaRPr lang="bg-BG" sz="3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4D080C-D70B-030C-8D18-F7CF755C3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2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394267F-A803-9899-707A-47DE2540A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618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CA6F664-3D5E-F474-BA92-F782F7BF1D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62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CD64F1B-47DE-DAD9-51D4-B638E8DA11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Шаблони за дизайн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шаблони за дизайн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За създаване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Структурни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Поведенчески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0D8510-0DC9-EB35-CB47-5C6486F4C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693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1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2A9D629-1474-874C-D356-EACED5781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7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Шаблоните решават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структурни софтуерни проблеми </a:t>
            </a:r>
            <a:r>
              <a:rPr lang="bg-BG" sz="4000" dirty="0"/>
              <a:t>като</a:t>
            </a:r>
            <a:r>
              <a:rPr lang="en-US" sz="40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Абстракция (</a:t>
            </a:r>
            <a:r>
              <a:rPr lang="en-US" sz="3600" dirty="0"/>
              <a:t>abstraction)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Капсулация</a:t>
            </a:r>
            <a:r>
              <a:rPr lang="en-US" sz="3600" dirty="0"/>
              <a:t> (encapsulation)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 на</a:t>
            </a:r>
            <a:r>
              <a:rPr lang="en-US" sz="3600" dirty="0"/>
              <a:t> </a:t>
            </a:r>
            <a:r>
              <a:rPr lang="bg-BG" sz="3600" dirty="0"/>
              <a:t>отговорностите (</a:t>
            </a:r>
            <a:r>
              <a:rPr lang="en-US" sz="3600" dirty="0"/>
              <a:t>separation of concerns</a:t>
            </a:r>
            <a:r>
              <a:rPr lang="bg-BG" sz="3600" dirty="0"/>
              <a:t>)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Свързаност на отговорностите (</a:t>
            </a:r>
            <a:r>
              <a:rPr lang="en-US" sz="3600" dirty="0"/>
              <a:t>cohesion)</a:t>
            </a:r>
            <a:r>
              <a:rPr lang="bg-BG" sz="3600" dirty="0"/>
              <a:t> и функционално обвързване (</a:t>
            </a:r>
            <a:r>
              <a:rPr lang="en-US" sz="3600" dirty="0"/>
              <a:t>coupling)</a:t>
            </a:r>
            <a:endParaRPr lang="bg-BG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</a:t>
            </a:r>
            <a:r>
              <a:rPr lang="en-US" sz="3600" dirty="0"/>
              <a:t> </a:t>
            </a:r>
            <a:r>
              <a:rPr lang="bg-BG" sz="3600" dirty="0"/>
              <a:t>на</a:t>
            </a:r>
            <a:r>
              <a:rPr lang="en-US" sz="3600" dirty="0"/>
              <a:t> </a:t>
            </a:r>
            <a:r>
              <a:rPr lang="bg-BG" sz="3600" dirty="0"/>
              <a:t>интерфейс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имплементация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Какви проблеми решават шаблоните за дизайн</a:t>
            </a:r>
            <a:r>
              <a:rPr lang="en-US" sz="3600" dirty="0"/>
              <a:t>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A3ACA-8630-558B-EB49-95542649C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165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шаблона </a:t>
            </a:r>
            <a:r>
              <a:rPr lang="en-US" sz="3600" dirty="0"/>
              <a:t>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софтуерните дизайнери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плюсове и минуси (</a:t>
            </a:r>
            <a:r>
              <a:rPr lang="en-US" sz="3600" dirty="0"/>
              <a:t>trade-offs</a:t>
            </a:r>
            <a:r>
              <a:rPr lang="bg-BG" sz="3600" dirty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шаблоните за дизайн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49CBA4-55A9-9BDB-FC44-8C14D5C15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1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000" y="1138917"/>
            <a:ext cx="5850000" cy="50350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200" b="1" dirty="0"/>
              <a:t>Недостатъци</a:t>
            </a:r>
            <a:endParaRPr lang="en-US" sz="3100" b="1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bg-BG" sz="3100" b="1" dirty="0">
                <a:solidFill>
                  <a:schemeClr val="bg1"/>
                </a:solidFill>
              </a:rPr>
              <a:t>шаблони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402" y="1138916"/>
            <a:ext cx="5230598" cy="512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/>
              <a:t>Предимства</a:t>
            </a:r>
            <a:endParaRPr lang="en-GB" sz="2800" b="1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84CD95-48F9-ACFC-FC81-4F13DE1712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24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AEC883-A20B-4335-ED67-5A081E0775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шаблони за дизайн</a:t>
            </a:r>
          </a:p>
        </p:txBody>
      </p:sp>
    </p:spTree>
    <p:extLst>
      <p:ext uri="{BB962C8B-B14F-4D97-AF65-F5344CB8AC3E}">
        <p14:creationId xmlns:p14="http://schemas.microsoft.com/office/powerpoint/2010/main" val="62988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C69ED3-3F29-CCB9-AA9E-E481E9067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dirty="0"/>
              <a:t>Шаблони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endParaRPr lang="en-US" sz="3400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Структурни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 за имплементация на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Поведенчески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251" y="3744000"/>
            <a:ext cx="4985138" cy="29898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7B93CE4-9DA0-C2A8-D0CF-DB15525827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3843</TotalTime>
  <Words>1835</Words>
  <Application>Microsoft Macintosh PowerPoint</Application>
  <PresentationFormat>Widescreen</PresentationFormat>
  <Paragraphs>395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SoftUni</vt:lpstr>
      <vt:lpstr>Шаблони за дизайн (Design Patterns)</vt:lpstr>
      <vt:lpstr>Съдържание</vt:lpstr>
      <vt:lpstr>Шаблони за дизайн</vt:lpstr>
      <vt:lpstr>Какво представляват шаблоните за дизайн?</vt:lpstr>
      <vt:lpstr>Какви проблеми решават шаблоните за дизайн?</vt:lpstr>
      <vt:lpstr>Елементи на шаблоните за дизайн</vt:lpstr>
      <vt:lpstr>Предимства и недостатъци</vt:lpstr>
      <vt:lpstr>Видове шаблони за дизайн</vt:lpstr>
      <vt:lpstr>Главни типове</vt:lpstr>
      <vt:lpstr>Видове шаблони на ниво клас и обект</vt:lpstr>
      <vt:lpstr>Шаблони за създаване</vt:lpstr>
      <vt:lpstr>Шаблони за създаване – цели</vt:lpstr>
      <vt:lpstr>Списък с шаблони за създаване</vt:lpstr>
      <vt:lpstr>Singleton шаблон</vt:lpstr>
      <vt:lpstr>Double-Check Singleton – пример</vt:lpstr>
      <vt:lpstr>Prototype шаблон</vt:lpstr>
      <vt:lpstr>Абстрактен Prototype клас</vt:lpstr>
      <vt:lpstr>Конкретен Prototype клас</vt:lpstr>
      <vt:lpstr>Структурни шаблони</vt:lpstr>
      <vt:lpstr>Цели</vt:lpstr>
      <vt:lpstr>Списък от структурни шаблони</vt:lpstr>
      <vt:lpstr>Façade шаблон</vt:lpstr>
      <vt:lpstr>Façade клас (1)</vt:lpstr>
      <vt:lpstr>Façade клас (2)</vt:lpstr>
      <vt:lpstr>Подсистемни класове</vt:lpstr>
      <vt:lpstr>Composite шаблон</vt:lpstr>
      <vt:lpstr>Component абстрактен клас</vt:lpstr>
      <vt:lpstr>Composite клас (1)</vt:lpstr>
      <vt:lpstr>Composite клас (2)</vt:lpstr>
      <vt:lpstr>Leaf клас</vt:lpstr>
      <vt:lpstr>Поведенчески шаблони</vt:lpstr>
      <vt:lpstr>Цели</vt:lpstr>
      <vt:lpstr>Списък с поведенчески шаблони (1)</vt:lpstr>
      <vt:lpstr>Списък с поведенчески шаблони (2)</vt:lpstr>
      <vt:lpstr>Command шаблон</vt:lpstr>
      <vt:lpstr>Command абстрактен клас</vt:lpstr>
      <vt:lpstr>Concrete Command клас</vt:lpstr>
      <vt:lpstr>Receiver клас</vt:lpstr>
      <vt:lpstr>Invoker клас</vt:lpstr>
      <vt:lpstr>Template Method шаблон</vt:lpstr>
      <vt:lpstr>Abstract клас</vt:lpstr>
      <vt:lpstr>Concrete клас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 за дизайн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134</cp:revision>
  <dcterms:created xsi:type="dcterms:W3CDTF">2018-05-23T13:08:44Z</dcterms:created>
  <dcterms:modified xsi:type="dcterms:W3CDTF">2023-10-16T13:43:34Z</dcterms:modified>
  <cp:category>programming;education;software engineering;software development</cp:category>
</cp:coreProperties>
</file>