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1"/>
  </p:notesMasterIdLst>
  <p:handoutMasterIdLst>
    <p:handoutMasterId r:id="rId32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ACBD61-8F70-45B6-AE0C-5B066FCB8BBE}">
          <p14:sldIdLst>
            <p14:sldId id="256"/>
          </p14:sldIdLst>
        </p14:section>
        <p14:section name="Файлове и папки" id="{D846D76A-3D0F-401A-8B0A-488FD61CFC57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Основни действия с файлове и папки" id="{18A39414-459E-4285-995E-B355506C0FF0}">
          <p14:sldIdLst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Изглед и визуализация на папки и файлове" id="{27A01379-E39A-4866-8264-B5BF1B213E59}">
          <p14:sldIdLst>
            <p14:sldId id="279"/>
            <p14:sldId id="280"/>
            <p14:sldId id="281"/>
          </p14:sldIdLst>
        </p14:section>
        <p14:section name="Заключение" id="{1674D6B3-D541-400E-8383-0916FDC22798}">
          <p14:sldIdLst>
            <p14:sldId id="282"/>
            <p14:sldId id="285"/>
            <p14:sldId id="2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54" autoAdjust="0"/>
    <p:restoredTop sz="95238" autoAdjust="0"/>
  </p:normalViewPr>
  <p:slideViewPr>
    <p:cSldViewPr showGuides="1">
      <p:cViewPr varScale="1">
        <p:scale>
          <a:sx n="91" d="100"/>
          <a:sy n="91" d="100"/>
        </p:scale>
        <p:origin x="317" y="6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9.12.2024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287032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8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17135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8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707599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1453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685097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48692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2648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6856" y="1250986"/>
            <a:ext cx="10965303" cy="882654"/>
          </a:xfrm>
        </p:spPr>
        <p:txBody>
          <a:bodyPr>
            <a:normAutofit/>
          </a:bodyPr>
          <a:lstStyle/>
          <a:p>
            <a:r>
              <a:rPr lang="bg-BG" dirty="0"/>
              <a:t>Файлова структура на организация на данните</a:t>
            </a:r>
            <a:endParaRPr lang="en-US" dirty="0">
              <a:solidFill>
                <a:srgbClr val="234465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6857" y="429804"/>
            <a:ext cx="10965303" cy="882654"/>
          </a:xfrm>
        </p:spPr>
        <p:txBody>
          <a:bodyPr>
            <a:noAutofit/>
          </a:bodyPr>
          <a:lstStyle/>
          <a:p>
            <a:r>
              <a:rPr lang="bg-BG" sz="4800" dirty="0"/>
              <a:t>Файлова система</a:t>
            </a:r>
            <a:endParaRPr lang="en-US" sz="4800" dirty="0">
              <a:solidFill>
                <a:srgbClr val="234465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pic>
        <p:nvPicPr>
          <p:cNvPr id="4" name="Картина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76000" y="2488579"/>
            <a:ext cx="3051766" cy="2762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13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4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045" y="2874402"/>
            <a:ext cx="2411955" cy="1081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379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255" y="1710937"/>
            <a:ext cx="5446467" cy="4203189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Файлова система </a:t>
            </a:r>
            <a:r>
              <a:rPr lang="en-US" sz="3400" b="1" dirty="0"/>
              <a:t>–</a:t>
            </a:r>
            <a:r>
              <a:rPr lang="bg-BG" sz="3400" b="1" dirty="0"/>
              <a:t>дървовидна</a:t>
            </a:r>
            <a:r>
              <a:rPr lang="bg-BG" sz="3400" dirty="0"/>
              <a:t> </a:t>
            </a:r>
            <a:r>
              <a:rPr lang="bg-BG" sz="3400" b="1" dirty="0"/>
              <a:t>структура</a:t>
            </a:r>
            <a:r>
              <a:rPr lang="bg-BG" sz="3400" dirty="0"/>
              <a:t> на папките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Файлов мениджър </a:t>
            </a:r>
            <a:r>
              <a:rPr lang="en-US" sz="3400" b="1" dirty="0"/>
              <a:t>–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програма за </a:t>
            </a:r>
            <a:r>
              <a:rPr lang="bg-BG" sz="3400" b="1" dirty="0"/>
              <a:t>работа</a:t>
            </a:r>
            <a:r>
              <a:rPr lang="bg-BG" sz="3400" dirty="0"/>
              <a:t> с </a:t>
            </a:r>
            <a:r>
              <a:rPr lang="bg-BG" sz="3400" b="1" dirty="0"/>
              <a:t>файловата система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Файлова система и файлов мениджър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3805" y="1524102"/>
            <a:ext cx="6066662" cy="45768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5436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06CD3C1-2A46-F769-320D-C97BEE74C3E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705" t="17874" r="9400" b="11286"/>
          <a:stretch/>
        </p:blipFill>
        <p:spPr>
          <a:xfrm>
            <a:off x="1901553" y="1142665"/>
            <a:ext cx="8388895" cy="555223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Създаване на файлове и папки</a:t>
            </a:r>
          </a:p>
        </p:txBody>
      </p:sp>
      <p:sp>
        <p:nvSpPr>
          <p:cNvPr id="3" name="Закръглено правоъгълно изнесено означение 2"/>
          <p:cNvSpPr/>
          <p:nvPr/>
        </p:nvSpPr>
        <p:spPr bwMode="auto">
          <a:xfrm>
            <a:off x="530679" y="5438751"/>
            <a:ext cx="4244605" cy="958445"/>
          </a:xfrm>
          <a:prstGeom prst="wedgeRoundRectCallout">
            <a:avLst>
              <a:gd name="adj1" fmla="val -47617"/>
              <a:gd name="adj2" fmla="val -165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контекстното меню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 желаната папка 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2583582" y="3214528"/>
            <a:ext cx="2799538" cy="1077098"/>
          </a:xfrm>
          <a:prstGeom prst="wedgeRoundRectCallout">
            <a:avLst>
              <a:gd name="adj1" fmla="val 64738"/>
              <a:gd name="adj2" fmla="val 795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Създай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968696" y="2724450"/>
            <a:ext cx="2799538" cy="1409099"/>
          </a:xfrm>
          <a:prstGeom prst="wedgeRoundRectCallout">
            <a:avLst>
              <a:gd name="adj1" fmla="val 1003"/>
              <a:gd name="adj2" fmla="val 914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Създаваме папка или файл от даден тип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7896000" y="4464000"/>
            <a:ext cx="2205000" cy="2115000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0702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0" grpId="0" animBg="1"/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ru-RU" dirty="0"/>
              <a:t>Работа с файлове и папки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4" y="3428993"/>
            <a:ext cx="32" cy="14"/>
          </a:xfrm>
          <a:prstGeom prst="rect">
            <a:avLst/>
          </a:prstGeom>
        </p:spPr>
      </p:pic>
      <p:pic>
        <p:nvPicPr>
          <p:cNvPr id="7" name="Картина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1758" y="765729"/>
            <a:ext cx="8688451" cy="3865944"/>
          </a:xfrm>
          <a:prstGeom prst="rect">
            <a:avLst/>
          </a:prstGeom>
          <a:effectLst>
            <a:outerShdw blurRad="292100" dist="139700" dir="2700000" algn="tl" rotWithShape="0">
              <a:prstClr val="black">
                <a:alpha val="74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9" y="5720916"/>
            <a:ext cx="10961783" cy="768084"/>
          </a:xfrm>
        </p:spPr>
        <p:txBody>
          <a:bodyPr/>
          <a:lstStyle/>
          <a:p>
            <a:r>
              <a:rPr lang="ru-RU" dirty="0"/>
              <a:t>Създаване, копиране, преместване и изтриване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3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" t="322" r="529" b="10667"/>
          <a:stretch/>
        </p:blipFill>
        <p:spPr>
          <a:xfrm>
            <a:off x="4162538" y="1728001"/>
            <a:ext cx="7783462" cy="4580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279998" cy="5201066"/>
          </a:xfrm>
        </p:spPr>
        <p:txBody>
          <a:bodyPr>
            <a:noAutofit/>
          </a:bodyPr>
          <a:lstStyle/>
          <a:p>
            <a:pPr lvl="1">
              <a:buClr>
                <a:schemeClr val="tx1"/>
              </a:buClr>
            </a:pPr>
            <a:r>
              <a:rPr lang="bg-BG" sz="3400" dirty="0"/>
              <a:t>Преместване</a:t>
            </a:r>
            <a:br>
              <a:rPr lang="bg-BG" sz="3400" dirty="0"/>
            </a:br>
            <a:r>
              <a:rPr lang="bg-BG" sz="3400" dirty="0"/>
              <a:t>(изрязване и поставяне)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Копиране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Преименуване</a:t>
            </a:r>
          </a:p>
          <a:p>
            <a:pPr lvl="1">
              <a:buClr>
                <a:schemeClr val="tx1"/>
              </a:buClr>
            </a:pPr>
            <a:r>
              <a:rPr lang="bg-BG" sz="3400" dirty="0"/>
              <a:t>Изтриване</a:t>
            </a:r>
            <a:endParaRPr lang="bg-BG" sz="36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Основни операции с файлове и папки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3837683" y="1382248"/>
            <a:ext cx="2154524" cy="634294"/>
          </a:xfrm>
          <a:prstGeom prst="wedgeRoundRectCallout">
            <a:avLst>
              <a:gd name="adj1" fmla="val 25381"/>
              <a:gd name="adj2" fmla="val 1541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Изрязване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6096000" y="1322663"/>
            <a:ext cx="2154524" cy="634294"/>
          </a:xfrm>
          <a:prstGeom prst="wedgeRoundRectCallout">
            <a:avLst>
              <a:gd name="adj1" fmla="val -48929"/>
              <a:gd name="adj2" fmla="val 1719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Копиране</a:t>
            </a:r>
          </a:p>
        </p:txBody>
      </p:sp>
      <p:sp>
        <p:nvSpPr>
          <p:cNvPr id="14" name="Закръглено правоъгълно изнесено означение 13"/>
          <p:cNvSpPr/>
          <p:nvPr/>
        </p:nvSpPr>
        <p:spPr bwMode="auto">
          <a:xfrm>
            <a:off x="4589916" y="3468892"/>
            <a:ext cx="2583346" cy="634294"/>
          </a:xfrm>
          <a:prstGeom prst="wedgeRoundRectCallout">
            <a:avLst>
              <a:gd name="adj1" fmla="val 38889"/>
              <a:gd name="adj2" fmla="val -999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</a:p>
        </p:txBody>
      </p:sp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8526000" y="2683559"/>
            <a:ext cx="2154524" cy="634294"/>
          </a:xfrm>
          <a:prstGeom prst="wedgeRoundRectCallout">
            <a:avLst>
              <a:gd name="adj1" fmla="val -67508"/>
              <a:gd name="adj2" fmla="val -117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Изтриване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25954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6957" y="100750"/>
            <a:ext cx="8789578" cy="882654"/>
          </a:xfrm>
        </p:spPr>
        <p:txBody>
          <a:bodyPr>
            <a:normAutofit/>
          </a:bodyPr>
          <a:lstStyle/>
          <a:p>
            <a:r>
              <a:rPr lang="bg-BG" sz="4000" dirty="0"/>
              <a:t>Основни действия с файлове и папки</a:t>
            </a:r>
          </a:p>
        </p:txBody>
      </p:sp>
      <p:sp>
        <p:nvSpPr>
          <p:cNvPr id="3" name="Текстов контейне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Копиране</a:t>
            </a:r>
          </a:p>
          <a:p>
            <a:r>
              <a:rPr lang="bg-BG" sz="3600" b="1" dirty="0"/>
              <a:t>Преместване</a:t>
            </a:r>
          </a:p>
          <a:p>
            <a:r>
              <a:rPr lang="bg-BG" sz="3600" b="1" dirty="0"/>
              <a:t>Преименуване</a:t>
            </a:r>
          </a:p>
          <a:p>
            <a:pPr>
              <a:buClr>
                <a:schemeClr val="tx1"/>
              </a:buClr>
            </a:pPr>
            <a:r>
              <a:rPr lang="bg-BG" sz="3600" b="1" dirty="0"/>
              <a:t>Изтриване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261" y="1289013"/>
            <a:ext cx="1951054" cy="195105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4899" y="2707532"/>
            <a:ext cx="2103272" cy="210327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2402" y="4291329"/>
            <a:ext cx="1943695" cy="19436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048" y="4452486"/>
            <a:ext cx="1621379" cy="1621379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513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0" t="735" r="560" b="22271"/>
          <a:stretch/>
        </p:blipFill>
        <p:spPr>
          <a:xfrm>
            <a:off x="1236000" y="1406433"/>
            <a:ext cx="9720000" cy="4968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(1)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8031000" y="5184000"/>
            <a:ext cx="2523144" cy="949863"/>
          </a:xfrm>
          <a:prstGeom prst="wedgeRoundRectCallout">
            <a:avLst>
              <a:gd name="adj1" fmla="val -65940"/>
              <a:gd name="adj2" fmla="val -996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Кликваме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върху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файла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4281938" y="1943279"/>
            <a:ext cx="2989943" cy="1134316"/>
          </a:xfrm>
          <a:prstGeom prst="wedgeRoundRectCallout">
            <a:avLst>
              <a:gd name="adj1" fmla="val -63086"/>
              <a:gd name="adj2" fmla="val 312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Копираме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7" name="Закръглено правоъгълно изнесено означение 16"/>
          <p:cNvSpPr/>
          <p:nvPr/>
        </p:nvSpPr>
        <p:spPr bwMode="auto">
          <a:xfrm>
            <a:off x="1491619" y="3917801"/>
            <a:ext cx="4285290" cy="1535987"/>
          </a:xfrm>
          <a:prstGeom prst="wedgeRoundRectCallout">
            <a:avLst>
              <a:gd name="adj1" fmla="val -16816"/>
              <a:gd name="adj2" fmla="val -924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Или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изрязваме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в клипборда, ако искаме да го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преместим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496000" y="2558831"/>
            <a:ext cx="630000" cy="60016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126000" y="2558831"/>
            <a:ext cx="630001" cy="60016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178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7" grpId="0" animBg="1"/>
      <p:bldP spid="10" grpId="0" animBg="1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701" y="1278770"/>
            <a:ext cx="8210574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7896000" y="1710166"/>
            <a:ext cx="3463725" cy="1163648"/>
          </a:xfrm>
          <a:prstGeom prst="wedgeRoundRectCallout">
            <a:avLst>
              <a:gd name="adj1" fmla="val -88776"/>
              <a:gd name="adj2" fmla="val -196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къде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копира</a:t>
            </a:r>
          </a:p>
        </p:txBody>
      </p:sp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2271000" y="3099180"/>
            <a:ext cx="2428877" cy="659619"/>
          </a:xfrm>
          <a:prstGeom prst="wedgeRoundRectCallout">
            <a:avLst>
              <a:gd name="adj1" fmla="val 34302"/>
              <a:gd name="adj2" fmla="val -10992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Поставяме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4291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701" y="1278769"/>
            <a:ext cx="8210574" cy="53904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Пример за копиране/преместване на файл (3)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996000" y="4644000"/>
            <a:ext cx="4533900" cy="1243010"/>
          </a:xfrm>
          <a:prstGeom prst="wedgeRoundRectCallout">
            <a:avLst>
              <a:gd name="adj1" fmla="val -64964"/>
              <a:gd name="adj2" fmla="val -5474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Готово, файлът е копиран или преместен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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321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701" y="1278769"/>
            <a:ext cx="8260571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1" name="Закръглено правоъгълно изнесено означение 10"/>
          <p:cNvSpPr/>
          <p:nvPr/>
        </p:nvSpPr>
        <p:spPr bwMode="auto">
          <a:xfrm>
            <a:off x="7356000" y="5360679"/>
            <a:ext cx="3463725" cy="1163648"/>
          </a:xfrm>
          <a:prstGeom prst="wedgeRoundRectCallout">
            <a:avLst>
              <a:gd name="adj1" fmla="val -42504"/>
              <a:gd name="adj2" fmla="val -851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файла за преименуване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1191000" y="3358919"/>
            <a:ext cx="4213545" cy="1262943"/>
          </a:xfrm>
          <a:prstGeom prst="wedgeRoundRectCallout">
            <a:avLst>
              <a:gd name="adj1" fmla="val 38224"/>
              <a:gd name="adj2" fmla="val -970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Кликаме върху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Преименуване</a:t>
            </a:r>
            <a:r>
              <a:rPr lang="en-US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/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Rename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chemeClr val="bg1">
                  <a:lumMod val="40000"/>
                  <a:lumOff val="6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0229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0700" y="1278767"/>
            <a:ext cx="8260571" cy="542324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преименуване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8" name="Закръглено правоъгълно изнесено означение 14"/>
          <p:cNvSpPr/>
          <p:nvPr/>
        </p:nvSpPr>
        <p:spPr bwMode="auto">
          <a:xfrm>
            <a:off x="2631000" y="5022100"/>
            <a:ext cx="3869856" cy="1484900"/>
          </a:xfrm>
          <a:prstGeom prst="wedgeRoundRectCallout">
            <a:avLst>
              <a:gd name="adj1" fmla="val 65176"/>
              <a:gd name="adj2" fmla="val -5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Редактираме името на файла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натискаме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587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b="1" dirty="0">
                <a:solidFill>
                  <a:schemeClr val="bg1"/>
                </a:solidFill>
              </a:rPr>
              <a:t>Файлове </a:t>
            </a:r>
            <a:r>
              <a:rPr lang="bg-BG" sz="3400" dirty="0"/>
              <a:t>и</a:t>
            </a:r>
            <a:r>
              <a:rPr lang="bg-BG" sz="3400" b="1" dirty="0">
                <a:solidFill>
                  <a:schemeClr val="bg1"/>
                </a:solidFill>
              </a:rPr>
              <a:t> папки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͏͏</a:t>
            </a:r>
            <a:r>
              <a:rPr lang="bg-BG" sz="3400" b="1" dirty="0"/>
              <a:t>Файлова система</a:t>
            </a:r>
            <a:endParaRPr lang="bg-BG" sz="34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͏</a:t>
            </a:r>
            <a:r>
              <a:rPr lang="bg-BG" sz="3400" dirty="0"/>
              <a:t>Основни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b="1" dirty="0"/>
              <a:t>действия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с файлове и папки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Работа с </a:t>
            </a:r>
            <a:r>
              <a:rPr lang="bg-BG" sz="3400" b="1" dirty="0"/>
              <a:t>файловия мениджър</a:t>
            </a: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400" dirty="0"/>
              <a:t>͏</a:t>
            </a:r>
            <a:r>
              <a:rPr lang="bg-BG" sz="3400" b="1" dirty="0"/>
              <a:t>Изглед</a:t>
            </a:r>
            <a:r>
              <a:rPr lang="bg-BG" sz="3400" dirty="0"/>
              <a:t> и </a:t>
            </a:r>
            <a:r>
              <a:rPr lang="bg-BG" sz="3400" b="1" dirty="0"/>
              <a:t>визуализация</a:t>
            </a:r>
            <a:r>
              <a:rPr lang="bg-BG" sz="3400" dirty="0"/>
              <a:t> на файлове и папки͏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1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9" b="1830"/>
          <a:stretch/>
        </p:blipFill>
        <p:spPr>
          <a:xfrm>
            <a:off x="4800600" y="1809000"/>
            <a:ext cx="7166294" cy="45881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Текстов контейнер 1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095678" cy="52010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Изтриването</a:t>
            </a:r>
            <a:r>
              <a:rPr lang="bg-BG" dirty="0"/>
              <a:t> на данни често е </a:t>
            </a:r>
            <a:r>
              <a:rPr lang="bg-BG" b="1" dirty="0"/>
              <a:t>необратима команда </a:t>
            </a:r>
          </a:p>
          <a:p>
            <a:pPr>
              <a:buClr>
                <a:schemeClr val="tx1"/>
              </a:buClr>
            </a:pPr>
            <a:r>
              <a:rPr lang="bg-BG" dirty="0"/>
              <a:t>Изтритите данни </a:t>
            </a:r>
            <a:r>
              <a:rPr lang="bg-BG" b="1" dirty="0"/>
              <a:t>невинаги</a:t>
            </a:r>
            <a:r>
              <a:rPr lang="bg-BG" dirty="0"/>
              <a:t> може да се възстановят</a:t>
            </a:r>
          </a:p>
        </p:txBody>
      </p:sp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Закръглено правоъгълно изнесено означение 14"/>
          <p:cNvSpPr/>
          <p:nvPr/>
        </p:nvSpPr>
        <p:spPr bwMode="auto">
          <a:xfrm>
            <a:off x="6186000" y="5359126"/>
            <a:ext cx="3611753" cy="1057839"/>
          </a:xfrm>
          <a:prstGeom prst="wedgeRoundRectCallout">
            <a:avLst>
              <a:gd name="adj1" fmla="val 47041"/>
              <a:gd name="adj2" fmla="val -7742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файла, който ще изтриваме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8526000" y="1313032"/>
            <a:ext cx="2967551" cy="1102891"/>
          </a:xfrm>
          <a:prstGeom prst="wedgeRoundRectCallout">
            <a:avLst>
              <a:gd name="adj1" fmla="val -50711"/>
              <a:gd name="adj2" fmla="val 803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Кликваме върху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Изтрий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1137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69681" y="1365190"/>
            <a:ext cx="7852613" cy="515541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Пример за изтриване на файл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2" name="Закръглено правоъгълно изнесено означение 11"/>
          <p:cNvSpPr/>
          <p:nvPr/>
        </p:nvSpPr>
        <p:spPr bwMode="auto">
          <a:xfrm>
            <a:off x="6501000" y="5139000"/>
            <a:ext cx="3285981" cy="1083872"/>
          </a:xfrm>
          <a:prstGeom prst="wedgeRoundRectCallout">
            <a:avLst>
              <a:gd name="adj1" fmla="val -46559"/>
              <a:gd name="adj2" fmla="val 195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Файлът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преместен </a:t>
            </a:r>
            <a:r>
              <a:rPr lang="bg-BG" sz="28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коша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0678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" b="43"/>
          <a:stretch/>
        </p:blipFill>
        <p:spPr>
          <a:xfrm>
            <a:off x="2169681" y="1365190"/>
            <a:ext cx="7852613" cy="51622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(1)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pic>
        <p:nvPicPr>
          <p:cNvPr id="13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15" name="Rounded Rectangular Callout 14"/>
          <p:cNvSpPr/>
          <p:nvPr/>
        </p:nvSpPr>
        <p:spPr bwMode="auto">
          <a:xfrm>
            <a:off x="3126000" y="2236462"/>
            <a:ext cx="3105000" cy="1192528"/>
          </a:xfrm>
          <a:prstGeom prst="wedgeRoundRectCallout">
            <a:avLst>
              <a:gd name="adj1" fmla="val 61523"/>
              <a:gd name="adj2" fmla="val 2072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изтрие файла безвъзвратно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ounded Rectangular Callout 15"/>
          <p:cNvSpPr/>
          <p:nvPr/>
        </p:nvSpPr>
        <p:spPr bwMode="auto">
          <a:xfrm>
            <a:off x="8023766" y="4284000"/>
            <a:ext cx="3735344" cy="945000"/>
          </a:xfrm>
          <a:prstGeom prst="wedgeRoundRectCallout">
            <a:avLst>
              <a:gd name="adj1" fmla="val -44730"/>
              <a:gd name="adj2" fmla="val -85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Ще възстанови</a:t>
            </a:r>
            <a:r>
              <a:rPr lang="en-GB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избрания файла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88550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8E64F2B-CB21-C1F4-C5AA-64F39E64B3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9681" y="1365190"/>
            <a:ext cx="7862973" cy="51622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Заглавие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Работа с файл от коша (2)</a:t>
            </a:r>
          </a:p>
        </p:txBody>
      </p:sp>
      <p:pic>
        <p:nvPicPr>
          <p:cNvPr id="14" name="Картина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88" y="3428990"/>
            <a:ext cx="24" cy="20"/>
          </a:xfrm>
          <a:prstGeom prst="rect">
            <a:avLst/>
          </a:prstGeom>
        </p:spPr>
      </p:pic>
      <p:sp>
        <p:nvSpPr>
          <p:cNvPr id="2" name="Rounded Rectangular Callout 1"/>
          <p:cNvSpPr/>
          <p:nvPr/>
        </p:nvSpPr>
        <p:spPr bwMode="auto">
          <a:xfrm>
            <a:off x="6951000" y="1584000"/>
            <a:ext cx="4629150" cy="1163696"/>
          </a:xfrm>
          <a:prstGeom prst="wedgeRoundRectCallout">
            <a:avLst>
              <a:gd name="adj1" fmla="val -40696"/>
              <a:gd name="adj2" fmla="val 122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Последно потвърждаване преди изтриване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2973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84" t="24152" r="6196" b="25864"/>
          <a:stretch/>
        </p:blipFill>
        <p:spPr>
          <a:xfrm>
            <a:off x="2233441" y="594000"/>
            <a:ext cx="7725117" cy="3841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9" y="4910916"/>
            <a:ext cx="10961783" cy="768084"/>
          </a:xfrm>
        </p:spPr>
        <p:txBody>
          <a:bodyPr/>
          <a:lstStyle/>
          <a:p>
            <a:r>
              <a:rPr lang="bg-BG" dirty="0"/>
              <a:t>Изглед и визуализация</a:t>
            </a:r>
            <a:endParaRPr lang="en-US" dirty="0"/>
          </a:p>
        </p:txBody>
      </p:sp>
      <p:sp>
        <p:nvSpPr>
          <p:cNvPr id="7" name="Subtitle 6"/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ru-RU" dirty="0"/>
              <a:t>Настройки на изгледа на файловия мениджър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410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4"/>
          <a:stretch/>
        </p:blipFill>
        <p:spPr>
          <a:xfrm>
            <a:off x="2134381" y="2512869"/>
            <a:ext cx="7923237" cy="418435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Текстов контейнер 7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12101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Изгледите</a:t>
            </a:r>
            <a:r>
              <a:rPr lang="bg-BG" dirty="0"/>
              <a:t> се предлагат за </a:t>
            </a:r>
            <a:r>
              <a:rPr lang="bg-BG" b="1" dirty="0"/>
              <a:t>улеснение на работата с папки</a:t>
            </a:r>
          </a:p>
          <a:p>
            <a:r>
              <a:rPr lang="bg-BG" b="1" dirty="0"/>
              <a:t>Бърза</a:t>
            </a:r>
            <a:r>
              <a:rPr lang="bg-BG" dirty="0"/>
              <a:t> и </a:t>
            </a:r>
            <a:r>
              <a:rPr lang="bg-BG" b="1" dirty="0"/>
              <a:t>удобна</a:t>
            </a:r>
            <a:r>
              <a:rPr lang="bg-BG" dirty="0"/>
              <a:t> смяна на различни изгледи</a:t>
            </a:r>
          </a:p>
        </p:txBody>
      </p:sp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(1)</a:t>
            </a:r>
          </a:p>
        </p:txBody>
      </p:sp>
      <p:sp>
        <p:nvSpPr>
          <p:cNvPr id="6" name="Закръглено правоъгълно изнесено означение 5"/>
          <p:cNvSpPr/>
          <p:nvPr/>
        </p:nvSpPr>
        <p:spPr bwMode="auto">
          <a:xfrm>
            <a:off x="1101000" y="3561499"/>
            <a:ext cx="3840480" cy="1777305"/>
          </a:xfrm>
          <a:prstGeom prst="wedgeRoundRectCallout">
            <a:avLst>
              <a:gd name="adj1" fmla="val 76715"/>
              <a:gd name="adj2" fmla="val -559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 лентата на файловия мениджър изберете </a:t>
            </a:r>
            <a:r>
              <a:rPr lang="en-US" sz="28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Изглед</a:t>
            </a:r>
            <a:r>
              <a:rPr lang="en-US" sz="2800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  <a:endParaRPr lang="bg-BG" sz="2800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2407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4590" y="1321887"/>
            <a:ext cx="8982821" cy="52098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Заглавие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Изглед и визуализация на папки (2)</a:t>
            </a:r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1403174" y="2169000"/>
            <a:ext cx="2937826" cy="1163652"/>
          </a:xfrm>
          <a:prstGeom prst="wedgeRoundRectCallout">
            <a:avLst>
              <a:gd name="adj1" fmla="val 79546"/>
              <a:gd name="adj2" fmla="val -291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Сортиране на съдържанието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474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38889" y="1308296"/>
            <a:ext cx="10144593" cy="5384284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258116" y="3980926"/>
            <a:ext cx="2082533" cy="2253824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557195" y="1547936"/>
            <a:ext cx="9472821" cy="5081546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Clr>
                <a:schemeClr val="bg2"/>
              </a:buClr>
            </a:pPr>
            <a:endParaRPr lang="bg-BG" sz="2900" dirty="0">
              <a:solidFill>
                <a:schemeClr val="bg2"/>
              </a:solidFill>
            </a:endParaRPr>
          </a:p>
        </p:txBody>
      </p:sp>
      <p:sp>
        <p:nvSpPr>
          <p:cNvPr id="3" name="Правоъгълник 2"/>
          <p:cNvSpPr/>
          <p:nvPr/>
        </p:nvSpPr>
        <p:spPr>
          <a:xfrm>
            <a:off x="555258" y="1547936"/>
            <a:ext cx="9476693" cy="493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en-US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съвкупност от данни</a:t>
            </a:r>
            <a:r>
              <a:rPr lang="bg-BG" sz="2800" dirty="0">
                <a:solidFill>
                  <a:schemeClr val="bg2"/>
                </a:solidFill>
              </a:rPr>
              <a:t>, съхранени в компютъра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Всеки файл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разширение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Папка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съвкупност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и папки, </a:t>
            </a:r>
            <a:r>
              <a:rPr lang="bg-BG" sz="2800" dirty="0">
                <a:solidFill>
                  <a:schemeClr val="bg2"/>
                </a:solidFill>
              </a:rPr>
              <a:t>която има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Файловата система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дървовидната структура </a:t>
            </a:r>
            <a:r>
              <a:rPr lang="bg-BG" sz="2800" dirty="0">
                <a:solidFill>
                  <a:schemeClr val="bg2"/>
                </a:solidFill>
              </a:rPr>
              <a:t>от</a:t>
            </a:r>
            <a:r>
              <a:rPr lang="bg-BG" sz="2800" b="1" dirty="0">
                <a:solidFill>
                  <a:schemeClr val="bg2"/>
                </a:solidFill>
              </a:rPr>
              <a:t> файлове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2"/>
                </a:solidFill>
              </a:rPr>
              <a:t> папки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b="1" dirty="0">
                <a:solidFill>
                  <a:schemeClr val="bg2"/>
                </a:solidFill>
              </a:rPr>
              <a:t>Файлов мениджър </a:t>
            </a:r>
            <a:r>
              <a:rPr lang="en-US" sz="2800" b="1" dirty="0">
                <a:solidFill>
                  <a:schemeClr val="bg2"/>
                </a:solidFill>
              </a:rPr>
              <a:t>– </a:t>
            </a:r>
            <a:r>
              <a:rPr lang="bg-BG" sz="2800" dirty="0">
                <a:solidFill>
                  <a:schemeClr val="bg2"/>
                </a:solidFill>
              </a:rPr>
              <a:t>улеснява действията с </a:t>
            </a:r>
            <a:r>
              <a:rPr lang="bg-BG" sz="2800" b="1" dirty="0">
                <a:solidFill>
                  <a:schemeClr val="bg2"/>
                </a:solidFill>
              </a:rPr>
              <a:t>файлове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папки </a:t>
            </a:r>
            <a:r>
              <a:rPr lang="bg-BG" sz="2800" dirty="0">
                <a:solidFill>
                  <a:schemeClr val="bg2"/>
                </a:solidFill>
              </a:rPr>
              <a:t>–</a:t>
            </a:r>
            <a:r>
              <a:rPr lang="bg-BG" sz="2800" b="1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отваряне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копиране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преместване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преименуване</a:t>
            </a:r>
            <a:r>
              <a:rPr lang="bg-BG" sz="2800" b="1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</a:p>
          <a:p>
            <a:pPr marL="456915" lvl="0" indent="-456915" defTabSz="1218438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bg2"/>
              </a:buClr>
              <a:buFont typeface="Wingdings" panose="05000000000000000000" pitchFamily="2" charset="2"/>
              <a:buChar char="§"/>
            </a:pPr>
            <a:r>
              <a:rPr lang="bg-BG" sz="2800" dirty="0">
                <a:solidFill>
                  <a:schemeClr val="bg2"/>
                </a:solidFill>
              </a:rPr>
              <a:t>Изтриването на данни </a:t>
            </a:r>
            <a:r>
              <a:rPr lang="bg-BG" sz="2800" b="1" dirty="0">
                <a:solidFill>
                  <a:schemeClr val="bg2"/>
                </a:solidFill>
              </a:rPr>
              <a:t>невинаги е обратимо</a:t>
            </a:r>
            <a:r>
              <a:rPr lang="bg-BG" sz="2800" dirty="0">
                <a:solidFill>
                  <a:schemeClr val="bg2"/>
                </a:solidFill>
              </a:rPr>
              <a:t>!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Файлове и папки</a:t>
            </a:r>
            <a:endParaRPr lang="en-US" dirty="0"/>
          </a:p>
        </p:txBody>
      </p:sp>
      <p:pic>
        <p:nvPicPr>
          <p:cNvPr id="6" name="Картина 5"/>
          <p:cNvPicPr>
            <a:picLocks noChangeAspect="1"/>
          </p:cNvPicPr>
          <p:nvPr/>
        </p:nvPicPr>
        <p:blipFill rotWithShape="1">
          <a:blip r:embed="rId2"/>
          <a:srcRect l="12546" t="19884" r="9508"/>
          <a:stretch/>
        </p:blipFill>
        <p:spPr>
          <a:xfrm>
            <a:off x="4003500" y="684000"/>
            <a:ext cx="4185000" cy="38937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292100" dist="139700" dir="2700000" algn="tl" rotWithShape="0">
              <a:prstClr val="black">
                <a:alpha val="65000"/>
              </a:prstClr>
            </a:outerShdw>
          </a:effectLst>
        </p:spPr>
      </p:pic>
      <p:sp>
        <p:nvSpPr>
          <p:cNvPr id="4" name="Subtitle 3"/>
          <p:cNvSpPr>
            <a:spLocks noGrp="1"/>
          </p:cNvSpPr>
          <p:nvPr>
            <p:ph type="subTitle" sz="quarter" idx="11"/>
          </p:nvPr>
        </p:nvSpPr>
        <p:spPr>
          <a:xfrm>
            <a:off x="615106" y="5682084"/>
            <a:ext cx="10961783" cy="768084"/>
          </a:xfrm>
        </p:spPr>
        <p:txBody>
          <a:bodyPr/>
          <a:lstStyle/>
          <a:p>
            <a:r>
              <a:rPr lang="ru-RU" dirty="0"/>
              <a:t>Име, разширение и тип на файл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7465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Файл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91175" y="1121144"/>
            <a:ext cx="10504061" cy="5276048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Файл </a:t>
            </a:r>
            <a:r>
              <a:rPr lang="en-US" sz="3200" dirty="0"/>
              <a:t>– </a:t>
            </a:r>
            <a:r>
              <a:rPr lang="bg-BG" sz="3200" dirty="0"/>
              <a:t>съвкупност от </a:t>
            </a:r>
            <a:r>
              <a:rPr lang="bg-BG" sz="3200" b="1" dirty="0"/>
              <a:t>данни</a:t>
            </a:r>
            <a:r>
              <a:rPr lang="bg-BG" sz="3200" dirty="0"/>
              <a:t>, съхранени в компютъра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04843" y="2009555"/>
            <a:ext cx="6876723" cy="43876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8033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200" dirty="0"/>
              <a:t>Всеки файл има: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Име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Разширение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– последователност от символи, указващи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b="1" dirty="0"/>
              <a:t>типа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данните във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Разделител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между името и разширението </a:t>
            </a:r>
            <a:r>
              <a:rPr lang="en-US" sz="3200" dirty="0"/>
              <a:t>–</a:t>
            </a:r>
            <a:r>
              <a:rPr lang="bg-BG" sz="3200" dirty="0"/>
              <a:t> </a:t>
            </a:r>
            <a:r>
              <a:rPr lang="bg-BG" sz="3200" b="1" dirty="0"/>
              <a:t>точка</a:t>
            </a:r>
            <a:r>
              <a:rPr lang="bg-BG" sz="3200" dirty="0"/>
              <a:t> </a:t>
            </a:r>
            <a:r>
              <a:rPr lang="en-US" sz="3200" dirty="0"/>
              <a:t>"</a:t>
            </a:r>
            <a:r>
              <a:rPr lang="bg-BG" sz="3200" dirty="0"/>
              <a:t>.</a:t>
            </a:r>
            <a:r>
              <a:rPr lang="en-US" sz="3200" dirty="0"/>
              <a:t>"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200" b="1" dirty="0"/>
              <a:t>Размер</a:t>
            </a:r>
            <a:r>
              <a:rPr lang="bg-BG" sz="3200" dirty="0"/>
              <a:t> – указва големината на файла</a:t>
            </a:r>
          </a:p>
          <a:p>
            <a:pPr lvl="1">
              <a:buClr>
                <a:schemeClr val="tx1"/>
              </a:buClr>
            </a:pPr>
            <a:r>
              <a:rPr lang="bg-BG" sz="3200" b="1" dirty="0"/>
              <a:t>Дата</a:t>
            </a:r>
            <a:r>
              <a:rPr lang="bg-BG" sz="3200" dirty="0"/>
              <a:t> на създаване или последна промяна</a:t>
            </a:r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Файл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61352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71000" y="1285875"/>
            <a:ext cx="11524234" cy="527427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Служат за </a:t>
            </a:r>
            <a:r>
              <a:rPr lang="bg-BG" sz="3200" b="1" dirty="0"/>
              <a:t>различаване</a:t>
            </a:r>
            <a:r>
              <a:rPr lang="bg-BG" sz="3200" dirty="0"/>
              <a:t> на файла от останалите файлове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Допустими</a:t>
            </a:r>
            <a:r>
              <a:rPr lang="bg-BG" sz="3200" dirty="0"/>
              <a:t> символи са: </a:t>
            </a:r>
            <a:endParaRPr lang="en-US" sz="32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букви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цифри</a:t>
            </a:r>
            <a:r>
              <a:rPr lang="bg-BG" sz="3000" dirty="0"/>
              <a:t>,  </a:t>
            </a:r>
            <a:r>
              <a:rPr lang="bg-BG" sz="3000" b="1" dirty="0">
                <a:solidFill>
                  <a:schemeClr val="bg1"/>
                </a:solidFill>
              </a:rPr>
              <a:t>интервал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-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_</a:t>
            </a:r>
            <a:r>
              <a:rPr lang="en-US" sz="3000" dirty="0"/>
              <a:t>,</a:t>
            </a:r>
            <a:r>
              <a:rPr lang="bg-BG" sz="3000" dirty="0"/>
              <a:t> </a:t>
            </a:r>
            <a:r>
              <a:rPr lang="bg-BG" sz="3000" dirty="0">
                <a:solidFill>
                  <a:schemeClr val="bg1"/>
                </a:solidFill>
              </a:rPr>
              <a:t>.</a:t>
            </a:r>
            <a:r>
              <a:rPr lang="bg-BG" sz="3000" dirty="0"/>
              <a:t> 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b="1" dirty="0"/>
              <a:t>Недопустими</a:t>
            </a:r>
            <a:r>
              <a:rPr lang="bg-BG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символи са: </a:t>
            </a:r>
            <a:endParaRPr lang="en-US" sz="32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\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/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: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*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?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"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&lt;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&gt;</a:t>
            </a:r>
            <a:r>
              <a:rPr lang="en-US" sz="3000" dirty="0"/>
              <a:t>,</a:t>
            </a:r>
            <a:r>
              <a:rPr lang="en-US" sz="3000" b="1" dirty="0">
                <a:solidFill>
                  <a:schemeClr val="bg1"/>
                </a:solidFill>
              </a:rPr>
              <a:t> |</a:t>
            </a:r>
            <a:endParaRPr lang="en-US" sz="3000" dirty="0"/>
          </a:p>
          <a:p>
            <a:pPr marL="977567" lvl="3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000" dirty="0"/>
              <a:t>Те имат</a:t>
            </a:r>
            <a:r>
              <a:rPr lang="en-US" sz="3000" dirty="0"/>
              <a:t> </a:t>
            </a:r>
            <a:r>
              <a:rPr lang="bg-BG" sz="3000" dirty="0"/>
              <a:t>специално предназначение</a:t>
            </a:r>
          </a:p>
          <a:p>
            <a:pPr marL="0" lvl="1">
              <a:lnSpc>
                <a:spcPct val="125000"/>
              </a:lnSpc>
              <a:spcAft>
                <a:spcPts val="0"/>
              </a:spcAft>
              <a:buClr>
                <a:schemeClr val="tx1"/>
              </a:buClr>
            </a:pPr>
            <a:r>
              <a:rPr lang="bg-BG" sz="3200" dirty="0"/>
              <a:t>Разширението указва </a:t>
            </a:r>
            <a:r>
              <a:rPr lang="bg-BG" sz="3200" b="1" dirty="0"/>
              <a:t>предназначението на данните </a:t>
            </a:r>
            <a:r>
              <a:rPr lang="bg-BG" sz="3200" dirty="0"/>
              <a:t>във файла и програмите</a:t>
            </a:r>
            <a:r>
              <a:rPr lang="en-US" sz="3200" dirty="0"/>
              <a:t>,</a:t>
            </a:r>
            <a:r>
              <a:rPr lang="bg-BG" sz="3200" dirty="0"/>
              <a:t> с които може да се обработва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Име и разширение на файл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var(--ff-mono)"/>
              </a:rPr>
              <a:t>_ -</a:t>
            </a: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 </a:t>
            </a:r>
            <a:endParaRPr kumimoji="0" lang="bg-BG" altLang="bg-BG" sz="11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bg-BG" altLang="bg-BG" sz="900" b="0" i="0" u="none" strike="noStrike" cap="none" normalizeH="0" baseline="0">
                <a:ln>
                  <a:noFill/>
                </a:ln>
                <a:solidFill>
                  <a:srgbClr val="232629"/>
                </a:solidFill>
                <a:effectLst/>
                <a:latin typeface="-apple-system"/>
              </a:rPr>
              <a:t>–</a:t>
            </a:r>
            <a:endParaRPr kumimoji="0" lang="bg-BG" altLang="bg-BG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7240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09985" y="3129745"/>
            <a:ext cx="4911467" cy="661128"/>
          </a:xfrm>
        </p:spPr>
        <p:txBody>
          <a:bodyPr>
            <a:noAutofit/>
          </a:bodyPr>
          <a:lstStyle/>
          <a:p>
            <a:pPr marL="0" lvl="1" indent="0">
              <a:lnSpc>
                <a:spcPct val="125000"/>
              </a:lnSpc>
              <a:buClr>
                <a:schemeClr val="tx1"/>
              </a:buClr>
              <a:buNone/>
            </a:pPr>
            <a:r>
              <a:rPr lang="bg-BG" sz="3600" dirty="0"/>
              <a:t>Знаме на България</a:t>
            </a:r>
            <a:r>
              <a:rPr lang="en-US" sz="3600" dirty="0"/>
              <a:t>.bmp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 за име и разширение на файл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1593844" y="4425518"/>
            <a:ext cx="2557466" cy="661128"/>
          </a:xfrm>
          <a:prstGeom prst="wedgeRoundRectCallout">
            <a:avLst>
              <a:gd name="adj1" fmla="val 43826"/>
              <a:gd name="adj2" fmla="val -1082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7" name="Закръглено правоъгълно изнесено означение 6"/>
          <p:cNvSpPr/>
          <p:nvPr/>
        </p:nvSpPr>
        <p:spPr bwMode="auto">
          <a:xfrm>
            <a:off x="6851819" y="4302303"/>
            <a:ext cx="3636652" cy="982462"/>
          </a:xfrm>
          <a:prstGeom prst="wedgeRoundRectCallout">
            <a:avLst>
              <a:gd name="adj1" fmla="val -18791"/>
              <a:gd name="adj2" fmla="val -946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Разширение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указва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типа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на файла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4044874" y="1400336"/>
            <a:ext cx="4276578" cy="982463"/>
          </a:xfrm>
          <a:prstGeom prst="wedgeRoundRectCallout">
            <a:avLst>
              <a:gd name="adj1" fmla="val 25283"/>
              <a:gd name="adj2" fmla="val 1318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Точка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– разделя името и разширението на файла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409985" y="3239589"/>
            <a:ext cx="3783295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7193280" y="3239588"/>
            <a:ext cx="130629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7323909" y="3239588"/>
            <a:ext cx="879497" cy="627017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3947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9677" y="1342042"/>
            <a:ext cx="5126688" cy="5140785"/>
          </a:xfrm>
        </p:spPr>
        <p:txBody>
          <a:bodyPr>
            <a:noAutofit/>
          </a:bodyPr>
          <a:lstStyle/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</a:t>
            </a:r>
            <a:r>
              <a:rPr lang="en-US" sz="3200" dirty="0"/>
              <a:t>.</a:t>
            </a:r>
            <a:r>
              <a:rPr lang="en-US" sz="3200" b="1" dirty="0" err="1">
                <a:solidFill>
                  <a:schemeClr val="bg1"/>
                </a:solidFill>
              </a:rPr>
              <a:t>png</a:t>
            </a:r>
            <a:endParaRPr lang="en-US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bg-BG" sz="3200" dirty="0"/>
              <a:t>Знаме на България.</a:t>
            </a:r>
            <a:r>
              <a:rPr lang="en-US" sz="3200" b="1" dirty="0">
                <a:solidFill>
                  <a:schemeClr val="bg1"/>
                </a:solidFill>
              </a:rPr>
              <a:t>jpg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Bef>
                <a:spcPts val="2000"/>
              </a:spcBef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mp3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spcAft>
                <a:spcPts val="2000"/>
              </a:spcAft>
              <a:buClr>
                <a:schemeClr val="tx1"/>
              </a:buClr>
            </a:pPr>
            <a:r>
              <a:rPr lang="en-US" sz="3200" dirty="0"/>
              <a:t>Himn_BG.</a:t>
            </a:r>
            <a:r>
              <a:rPr lang="en-US" sz="3200" b="1" dirty="0">
                <a:solidFill>
                  <a:schemeClr val="bg1"/>
                </a:solidFill>
              </a:rPr>
              <a:t>wav</a:t>
            </a: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rodino.</a:t>
            </a:r>
            <a:r>
              <a:rPr lang="en-US" sz="3200" b="1" dirty="0">
                <a:solidFill>
                  <a:schemeClr val="bg1"/>
                </a:solidFill>
              </a:rPr>
              <a:t>txt</a:t>
            </a:r>
            <a:endParaRPr lang="bg-BG" sz="3200" b="1" dirty="0">
              <a:solidFill>
                <a:schemeClr val="bg1"/>
              </a:solidFill>
            </a:endParaRPr>
          </a:p>
          <a:p>
            <a:pPr marL="0" lvl="1">
              <a:lnSpc>
                <a:spcPct val="125000"/>
              </a:lnSpc>
              <a:buClr>
                <a:schemeClr val="tx1"/>
              </a:buClr>
            </a:pPr>
            <a:r>
              <a:rPr lang="en-US" sz="3200" dirty="0"/>
              <a:t>Mila rodino</a:t>
            </a:r>
            <a:r>
              <a:rPr lang="bg-BG" sz="3200" dirty="0"/>
              <a:t>.</a:t>
            </a:r>
            <a:r>
              <a:rPr lang="en-US" sz="3200" b="1" dirty="0">
                <a:solidFill>
                  <a:schemeClr val="bg1"/>
                </a:solidFill>
              </a:rPr>
              <a:t>docx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Примери за различни типове файлове</a:t>
            </a:r>
          </a:p>
        </p:txBody>
      </p:sp>
      <p:sp>
        <p:nvSpPr>
          <p:cNvPr id="2" name="Закръглено правоъгълно изнесено означение 1"/>
          <p:cNvSpPr/>
          <p:nvPr/>
        </p:nvSpPr>
        <p:spPr bwMode="auto">
          <a:xfrm>
            <a:off x="6811143" y="1679101"/>
            <a:ext cx="3099068" cy="862296"/>
          </a:xfrm>
          <a:prstGeom prst="wedgeRoundRectCallout">
            <a:avLst>
              <a:gd name="adj1" fmla="val -42740"/>
              <a:gd name="adj2" fmla="val 106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Изображения</a:t>
            </a:r>
          </a:p>
        </p:txBody>
      </p:sp>
      <p:sp>
        <p:nvSpPr>
          <p:cNvPr id="3" name="Дясна фигурна скоба 2"/>
          <p:cNvSpPr/>
          <p:nvPr/>
        </p:nvSpPr>
        <p:spPr>
          <a:xfrm>
            <a:off x="5406001" y="1386764"/>
            <a:ext cx="585216" cy="1446971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7" name="Дясна фигурна скоба 6"/>
          <p:cNvSpPr/>
          <p:nvPr/>
        </p:nvSpPr>
        <p:spPr>
          <a:xfrm>
            <a:off x="3786278" y="3133781"/>
            <a:ext cx="579120" cy="1353312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8" name="Дясна фигурна скоба 7"/>
          <p:cNvSpPr/>
          <p:nvPr/>
        </p:nvSpPr>
        <p:spPr>
          <a:xfrm>
            <a:off x="4040592" y="4941554"/>
            <a:ext cx="585216" cy="1148808"/>
          </a:xfrm>
          <a:prstGeom prst="rightBrace">
            <a:avLst/>
          </a:prstGeom>
          <a:ln w="571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  <p:sp>
        <p:nvSpPr>
          <p:cNvPr id="9" name="Закръглено правоъгълно изнесено означение 8"/>
          <p:cNvSpPr/>
          <p:nvPr/>
        </p:nvSpPr>
        <p:spPr bwMode="auto">
          <a:xfrm>
            <a:off x="6811143" y="3379289"/>
            <a:ext cx="3099068" cy="862296"/>
          </a:xfrm>
          <a:prstGeom prst="wedgeRoundRectCallout">
            <a:avLst>
              <a:gd name="adj1" fmla="val -38497"/>
              <a:gd name="adj2" fmla="val 161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Звук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6811143" y="5079477"/>
            <a:ext cx="3099068" cy="862296"/>
          </a:xfrm>
          <a:prstGeom prst="wedgeRoundRectCallout">
            <a:avLst>
              <a:gd name="adj1" fmla="val -29069"/>
              <a:gd name="adj2" fmla="val 127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556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40313" y="1462419"/>
            <a:ext cx="6229877" cy="487471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D84BB08-D975-4CFE-8D0F-C329F601A92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106" y="1323131"/>
            <a:ext cx="6281996" cy="554496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Папка </a:t>
            </a:r>
            <a:r>
              <a:rPr lang="en-US" sz="2800" dirty="0"/>
              <a:t>– </a:t>
            </a:r>
            <a:r>
              <a:rPr lang="bg-BG" sz="2800" dirty="0"/>
              <a:t>съдържа в себе си </a:t>
            </a:r>
            <a:r>
              <a:rPr lang="bg-BG" sz="2800" b="1" dirty="0"/>
              <a:t>съвкупност</a:t>
            </a:r>
            <a:r>
              <a:rPr lang="bg-BG" sz="2800" dirty="0"/>
              <a:t> от </a:t>
            </a:r>
            <a:r>
              <a:rPr lang="bg-BG" sz="2800" b="1" dirty="0"/>
              <a:t>файлове</a:t>
            </a:r>
            <a:r>
              <a:rPr lang="en-US" sz="2800" dirty="0"/>
              <a:t> </a:t>
            </a:r>
            <a:r>
              <a:rPr lang="bg-BG" sz="2800" dirty="0"/>
              <a:t>и/или </a:t>
            </a:r>
            <a:r>
              <a:rPr lang="bg-BG" sz="2800" b="1" dirty="0"/>
              <a:t>подпапки</a:t>
            </a:r>
          </a:p>
          <a:p>
            <a:pPr>
              <a:buClr>
                <a:schemeClr val="tx1"/>
              </a:buClr>
            </a:pPr>
            <a:r>
              <a:rPr lang="bg-BG" sz="2800" dirty="0"/>
              <a:t>Всяка папка има: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Име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– последователност от символи</a:t>
            </a:r>
          </a:p>
          <a:p>
            <a:pPr lvl="1">
              <a:buClr>
                <a:schemeClr val="tx1"/>
              </a:buClr>
            </a:pPr>
            <a:r>
              <a:rPr lang="bg-BG" sz="2800" b="1" dirty="0"/>
              <a:t>Път</a:t>
            </a:r>
            <a:r>
              <a:rPr lang="bg-BG" sz="2800" dirty="0"/>
              <a:t> от корена до себе си</a:t>
            </a:r>
          </a:p>
          <a:p>
            <a:pPr>
              <a:buClr>
                <a:schemeClr val="tx1"/>
              </a:buClr>
            </a:pPr>
            <a:r>
              <a:rPr lang="bg-BG" sz="3000" dirty="0"/>
              <a:t>Папката може да бъде </a:t>
            </a:r>
            <a:r>
              <a:rPr lang="bg-BG" sz="3000" b="1" dirty="0"/>
              <a:t>празна</a:t>
            </a:r>
            <a:r>
              <a:rPr lang="bg-BG" sz="3000" dirty="0"/>
              <a:t> </a:t>
            </a:r>
            <a:br>
              <a:rPr lang="en-US" sz="3000" dirty="0"/>
            </a:br>
            <a:r>
              <a:rPr lang="bg-BG" sz="3000" dirty="0"/>
              <a:t>(без файлове и други папки)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257ABB-6E9B-4338-8204-41F5119CB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Папка</a:t>
            </a:r>
          </a:p>
        </p:txBody>
      </p:sp>
      <p:sp>
        <p:nvSpPr>
          <p:cNvPr id="8" name="Закръглено правоъгълно изнесено означение 7"/>
          <p:cNvSpPr/>
          <p:nvPr/>
        </p:nvSpPr>
        <p:spPr bwMode="auto">
          <a:xfrm>
            <a:off x="5876280" y="3383999"/>
            <a:ext cx="1524720" cy="482933"/>
          </a:xfrm>
          <a:prstGeom prst="wedgeRoundRectCallout">
            <a:avLst>
              <a:gd name="adj1" fmla="val 15281"/>
              <a:gd name="adj2" fmla="val 19990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Папка</a:t>
            </a:r>
          </a:p>
        </p:txBody>
      </p:sp>
      <p:sp>
        <p:nvSpPr>
          <p:cNvPr id="10" name="Закръглено правоъгълно изнесено означение 9"/>
          <p:cNvSpPr/>
          <p:nvPr/>
        </p:nvSpPr>
        <p:spPr bwMode="auto">
          <a:xfrm>
            <a:off x="8804844" y="6060195"/>
            <a:ext cx="1881155" cy="595305"/>
          </a:xfrm>
          <a:prstGeom prst="wedgeRoundRectCallout">
            <a:avLst>
              <a:gd name="adj1" fmla="val 5818"/>
              <a:gd name="adj2" fmla="val -1421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Подпапки</a:t>
            </a:r>
          </a:p>
        </p:txBody>
      </p:sp>
      <p:sp>
        <p:nvSpPr>
          <p:cNvPr id="13" name="Закръглено правоъгълно изнесено означение 12"/>
          <p:cNvSpPr/>
          <p:nvPr/>
        </p:nvSpPr>
        <p:spPr bwMode="auto">
          <a:xfrm>
            <a:off x="9201000" y="1304076"/>
            <a:ext cx="2652702" cy="1047548"/>
          </a:xfrm>
          <a:prstGeom prst="wedgeRoundRectCallout">
            <a:avLst>
              <a:gd name="adj1" fmla="val -70866"/>
              <a:gd name="adj2" fmla="val 242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Път до файла/папката</a:t>
            </a:r>
          </a:p>
        </p:txBody>
      </p:sp>
      <p:sp>
        <p:nvSpPr>
          <p:cNvPr id="2" name="Закръглен правоъгълник 1"/>
          <p:cNvSpPr/>
          <p:nvPr/>
        </p:nvSpPr>
        <p:spPr bwMode="auto">
          <a:xfrm>
            <a:off x="7328699" y="1819578"/>
            <a:ext cx="1197301" cy="304421"/>
          </a:xfrm>
          <a:prstGeom prst="roundRect">
            <a:avLst>
              <a:gd name="adj" fmla="val 0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96CDF1C-05DB-2B5B-2868-6DA57DFBD178}"/>
              </a:ext>
            </a:extLst>
          </p:cNvPr>
          <p:cNvSpPr/>
          <p:nvPr/>
        </p:nvSpPr>
        <p:spPr bwMode="auto">
          <a:xfrm>
            <a:off x="5759728" y="4661007"/>
            <a:ext cx="1838903" cy="239151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091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8" grpId="0" animBg="1"/>
      <p:bldP spid="10" grpId="0" animBg="1"/>
      <p:bldP spid="13" grpId="0" animBg="1"/>
      <p:bldP spid="2" grpId="0" animBg="1"/>
      <p:bldP spid="3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3918</TotalTime>
  <Words>947</Words>
  <Application>Microsoft Office PowerPoint</Application>
  <PresentationFormat>Widescreen</PresentationFormat>
  <Paragraphs>178</Paragraphs>
  <Slides>29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-apple-system</vt:lpstr>
      <vt:lpstr>Arial</vt:lpstr>
      <vt:lpstr>Calibri</vt:lpstr>
      <vt:lpstr>Consolas</vt:lpstr>
      <vt:lpstr>var(--ff-mono)</vt:lpstr>
      <vt:lpstr>Wingdings</vt:lpstr>
      <vt:lpstr>SoftUni</vt:lpstr>
      <vt:lpstr>Файлова система</vt:lpstr>
      <vt:lpstr>Съдържание</vt:lpstr>
      <vt:lpstr>Файлове и папки</vt:lpstr>
      <vt:lpstr>Файл</vt:lpstr>
      <vt:lpstr>Файл</vt:lpstr>
      <vt:lpstr>Име и разширение на файл</vt:lpstr>
      <vt:lpstr>Пример за име и разширение на файл</vt:lpstr>
      <vt:lpstr>Примери за различни типове файлове</vt:lpstr>
      <vt:lpstr>Папка</vt:lpstr>
      <vt:lpstr>Файлова система и файлов мениджър</vt:lpstr>
      <vt:lpstr>Създаване на файлове и папки</vt:lpstr>
      <vt:lpstr>Работа с файлове и папки</vt:lpstr>
      <vt:lpstr>Основни операции с файлове и папки</vt:lpstr>
      <vt:lpstr>Основни действия с файлове и папки</vt:lpstr>
      <vt:lpstr>Пример за копиране/преместване на файл (1)</vt:lpstr>
      <vt:lpstr>Пример за копиране/преместване на файл (2)</vt:lpstr>
      <vt:lpstr>Пример за копиране/преместване на файл (3)</vt:lpstr>
      <vt:lpstr>Пример за преименуване на файл (1)</vt:lpstr>
      <vt:lpstr>Пример за преименуване на файл (2)</vt:lpstr>
      <vt:lpstr>Пример за изтриване на файл (1)</vt:lpstr>
      <vt:lpstr>Пример за изтриване на файл (2)</vt:lpstr>
      <vt:lpstr>Работа с файл от коша (1)</vt:lpstr>
      <vt:lpstr>Работа с файл от коша (2)</vt:lpstr>
      <vt:lpstr>Изглед и визуализация</vt:lpstr>
      <vt:lpstr>Изглед и визуализация на папки (1)</vt:lpstr>
      <vt:lpstr>Изглед и визуализация на папки (2)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Файлова система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142</cp:revision>
  <dcterms:created xsi:type="dcterms:W3CDTF">2018-05-23T13:08:44Z</dcterms:created>
  <dcterms:modified xsi:type="dcterms:W3CDTF">2024-12-09T14:57:50Z</dcterms:modified>
  <cp:category/>
</cp:coreProperties>
</file>