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76" r:id="rId11"/>
    <p:sldId id="1247" r:id="rId12"/>
    <p:sldId id="1275" r:id="rId13"/>
    <p:sldId id="1254" r:id="rId14"/>
    <p:sldId id="1248" r:id="rId15"/>
    <p:sldId id="1253" r:id="rId16"/>
    <p:sldId id="1250" r:id="rId17"/>
    <p:sldId id="1249" r:id="rId18"/>
    <p:sldId id="1277" r:id="rId19"/>
    <p:sldId id="1255" r:id="rId20"/>
    <p:sldId id="1256" r:id="rId21"/>
    <p:sldId id="1257" r:id="rId22"/>
    <p:sldId id="1260" r:id="rId23"/>
    <p:sldId id="1258" r:id="rId24"/>
    <p:sldId id="1259" r:id="rId25"/>
    <p:sldId id="1262" r:id="rId26"/>
    <p:sldId id="1263" r:id="rId27"/>
    <p:sldId id="1264" r:id="rId28"/>
    <p:sldId id="1265" r:id="rId29"/>
    <p:sldId id="1266" r:id="rId30"/>
    <p:sldId id="1267" r:id="rId31"/>
    <p:sldId id="1268" r:id="rId32"/>
    <p:sldId id="1269" r:id="rId33"/>
    <p:sldId id="1270" r:id="rId34"/>
    <p:sldId id="1271" r:id="rId35"/>
    <p:sldId id="1272" r:id="rId36"/>
    <p:sldId id="1274" r:id="rId37"/>
    <p:sldId id="1273" r:id="rId38"/>
    <p:sldId id="349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76"/>
            <p14:sldId id="1247"/>
            <p14:sldId id="1275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  <p14:sldId id="1277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Визуално попълване на данни в таблици" id="{AC423F64-1777-484A-9AFD-E9BA40738CB9}">
          <p14:sldIdLst>
            <p14:sldId id="1270"/>
            <p14:sldId id="1271"/>
            <p14:sldId id="1272"/>
            <p14:sldId id="1274"/>
            <p14:sldId id="1273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51" autoAdjust="0"/>
    <p:restoredTop sz="94420" autoAdjust="0"/>
  </p:normalViewPr>
  <p:slideViewPr>
    <p:cSldViewPr showGuides="1">
      <p:cViewPr varScale="1">
        <p:scale>
          <a:sx n="52" d="100"/>
          <a:sy n="52" d="100"/>
        </p:scale>
        <p:origin x="200" y="2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229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68485-CA60-2853-E541-883D85716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3451-B5AD-5CDC-D546-CDA502B9D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Релацията се нарича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към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Например: </a:t>
            </a:r>
            <a:r>
              <a:rPr lang="bg-BG" sz="3400" b="1" dirty="0">
                <a:solidFill>
                  <a:schemeClr val="bg1"/>
                </a:solidFill>
              </a:rPr>
              <a:t>Един ученик </a:t>
            </a:r>
            <a:r>
              <a:rPr lang="bg-BG" sz="3400" dirty="0"/>
              <a:t>може да се запише за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един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</a:t>
            </a:r>
            <a:r>
              <a:rPr lang="bg-BG" sz="3400" dirty="0"/>
              <a:t> може да съдържа </a:t>
            </a:r>
            <a:r>
              <a:rPr lang="bg-BG" sz="3400" b="1" dirty="0">
                <a:solidFill>
                  <a:schemeClr val="bg1"/>
                </a:solidFill>
              </a:rPr>
              <a:t>много ученици</a:t>
            </a:r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687BF7-47B3-3710-3409-AD823DD1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F03B50-B498-F53A-EAD7-DC7AFC0B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96" y="4227572"/>
            <a:ext cx="3776408" cy="2576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9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68DAB31-4565-DC0A-1197-AC1F5D8C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00" y="3483705"/>
            <a:ext cx="8550000" cy="3243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Enrollments (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CourseId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E438FA-7972-23DD-B1C1-FD37F9F7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99" y="1300710"/>
            <a:ext cx="4590001" cy="1823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Students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E51AA8-08AB-C09B-F9CE-9B3C0F82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000" y="1312442"/>
            <a:ext cx="4320000" cy="1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Courses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DC0BC-66B0-9861-B934-9E813AD02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DCED-6881-929F-79E0-5F3A7A004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Първичен ключ </a:t>
            </a:r>
            <a:r>
              <a:rPr lang="en-US" sz="3400" b="1" dirty="0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Mountains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Първичен</a:t>
            </a:r>
            <a:r>
              <a:rPr lang="en-US" sz="3400" dirty="0"/>
              <a:t> </a:t>
            </a:r>
            <a:r>
              <a:rPr lang="bg-BG" sz="3400" dirty="0"/>
              <a:t>ключ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Tourists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Комбиниран ключ от </a:t>
            </a:r>
            <a:r>
              <a:rPr lang="en-US" sz="3400" b="1" dirty="0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и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</a:t>
            </a:r>
            <a:r>
              <a:rPr lang="en-US" sz="3400" dirty="0"/>
              <a:t> </a:t>
            </a:r>
            <a:r>
              <a:rPr lang="bg-BG" sz="3400" dirty="0"/>
              <a:t>свързващата таблицата </a:t>
            </a:r>
            <a:r>
              <a:rPr lang="en-US" sz="3400" b="1" dirty="0" err="1">
                <a:solidFill>
                  <a:schemeClr val="bg1"/>
                </a:solidFill>
              </a:rPr>
              <a:t>MountainsTourists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Така осугряваме</a:t>
            </a:r>
            <a:r>
              <a:rPr lang="en-US" sz="3200" dirty="0"/>
              <a:t>,</a:t>
            </a:r>
            <a:r>
              <a:rPr lang="bg-BG" sz="3200" dirty="0"/>
              <a:t> че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en-US" sz="3200" dirty="0"/>
              <a:t> </a:t>
            </a:r>
            <a:r>
              <a:rPr lang="bg-BG" sz="3200" dirty="0"/>
              <a:t>туристи могат да изкачат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планини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 </a:t>
            </a:r>
            <a:r>
              <a:rPr lang="bg-BG" sz="3200" b="1" dirty="0">
                <a:solidFill>
                  <a:schemeClr val="bg1"/>
                </a:solidFill>
              </a:rPr>
              <a:t>много към много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34D9C-AC8A-215B-8936-8F4FA223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 </a:t>
            </a:r>
            <a:r>
              <a:rPr lang="en-US" dirty="0"/>
              <a:t>–</a:t>
            </a:r>
            <a:r>
              <a:rPr lang="bg-BG" dirty="0"/>
              <a:t> пример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3EFB7-A454-29F5-1357-54ED8B09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2214000"/>
            <a:ext cx="4211652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8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42233" y="4797544"/>
            <a:ext cx="8235750" cy="1646456"/>
          </a:xfrm>
        </p:spPr>
        <p:txBody>
          <a:bodyPr/>
          <a:lstStyle/>
          <a:p>
            <a:r>
              <a:rPr lang="bg-BG" dirty="0"/>
              <a:t>Създаване на връзка между таблици с </a:t>
            </a:r>
            <a:r>
              <a:rPr lang="en-US" dirty="0"/>
              <a:t>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таблици с връзка между тях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80550-F26C-B7A9-6B02-E6D61F209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4C49-FDC8-3943-B913-41DF0CD5F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имаме съществуващи таблици, между които не е дефиниран </a:t>
            </a:r>
            <a:r>
              <a:rPr lang="en-US" b="1" dirty="0"/>
              <a:t>constraint</a:t>
            </a:r>
            <a:r>
              <a:rPr lang="en-US" dirty="0"/>
              <a:t>, </a:t>
            </a:r>
            <a:r>
              <a:rPr lang="bg-BG" dirty="0"/>
              <a:t>можем да го добавим </a:t>
            </a:r>
            <a:r>
              <a:rPr lang="bg-BG" b="1" dirty="0"/>
              <a:t>по-късно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Връзката може и да се премахва: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A884C-4B8F-0BE9-5826-00E52570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800" dirty="0"/>
              <a:t>Добавяне </a:t>
            </a:r>
            <a:r>
              <a:rPr lang="en-US" sz="3800" dirty="0"/>
              <a:t>/ </a:t>
            </a:r>
            <a:r>
              <a:rPr lang="bg-BG" sz="3800" dirty="0"/>
              <a:t>премахване на връзка между таблици</a:t>
            </a:r>
            <a:endParaRPr lang="en-US" sz="3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B0EE01-B8B2-AD36-5E06-DD2D9442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0" y="2484000"/>
            <a:ext cx="10207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TABLE</a:t>
            </a:r>
            <a:r>
              <a:rPr lang="en-US" sz="2400" b="1" dirty="0">
                <a:latin typeface="Consolas" panose="020B0609020204030204" pitchFamily="49" charset="0"/>
              </a:rPr>
              <a:t> Cities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ADD CONSTRAINT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FK_Cities_Countries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400" b="1" dirty="0"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latin typeface="Consolas" panose="020B0609020204030204" pitchFamily="49" charset="0"/>
              </a:rPr>
              <a:t>CountryId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r>
              <a:rPr lang="en-US" sz="2400" b="1" dirty="0">
                <a:latin typeface="Consolas" panose="020B0609020204030204" pitchFamily="49" charset="0"/>
              </a:rPr>
              <a:t> Countries(Id);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123587-866A-2352-D8F3-A1D97989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0" y="4668003"/>
            <a:ext cx="1022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DROP CONSTRAINT FK_Cities_Countries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59217" y="4554000"/>
            <a:ext cx="10601784" cy="1841916"/>
          </a:xfrm>
        </p:spPr>
        <p:txBody>
          <a:bodyPr/>
          <a:lstStyle/>
          <a:p>
            <a:r>
              <a:rPr lang="ru-RU" dirty="0"/>
              <a:t>Визуално създаване и свързване на </a:t>
            </a:r>
            <a:r>
              <a:rPr lang="bg-BG" dirty="0"/>
              <a:t>таблици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SQL Server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bg-BG" dirty="0"/>
              <a:t>Създаване</a:t>
            </a:r>
            <a:r>
              <a:rPr lang="ru-RU" dirty="0"/>
              <a:t> на </a:t>
            </a:r>
            <a:r>
              <a:rPr lang="bg-BG" b="1" dirty="0"/>
              <a:t>проста</a:t>
            </a:r>
            <a:r>
              <a:rPr lang="ru-RU" dirty="0"/>
              <a:t> </a:t>
            </a:r>
            <a:r>
              <a:rPr lang="ru-RU" b="1" dirty="0"/>
              <a:t>връзка между </a:t>
            </a:r>
            <a:r>
              <a:rPr lang="ru-RU" b="1" dirty="0" err="1"/>
              <a:t>таблици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1" y="3212775"/>
            <a:ext cx="9059117" cy="329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736000" y="4173218"/>
            <a:ext cx="351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42" y="1989827"/>
            <a:ext cx="8241314" cy="11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6FE37-0DD3-62E0-AF96-7918CC10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68" y="3965017"/>
            <a:ext cx="7164663" cy="25653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59" y="3302215"/>
            <a:ext cx="10313483" cy="255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</a:t>
            </a:r>
            <a:r>
              <a:rPr lang="en-US" dirty="0"/>
              <a:t>,</a:t>
            </a:r>
            <a:r>
              <a:rPr lang="bg-BG" dirty="0"/>
              <a:t>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3" y="4104000"/>
            <a:ext cx="5650577" cy="21600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6377D-57BE-CDA8-C6A0-44069B0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79" y="2951125"/>
            <a:ext cx="6759441" cy="281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ABEB6-719E-57C6-74FA-A9592548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00" y="2484000"/>
            <a:ext cx="6840000" cy="351218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6702B-F4EF-9FA1-1270-AE4FDE3F2751}"/>
              </a:ext>
            </a:extLst>
          </p:cNvPr>
          <p:cNvSpPr/>
          <p:nvPr/>
        </p:nvSpPr>
        <p:spPr>
          <a:xfrm>
            <a:off x="6636000" y="5384144"/>
            <a:ext cx="1350000" cy="38485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я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89" y="2061814"/>
            <a:ext cx="10276023" cy="38871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показва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17" y="4284000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19" y="4284001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199712" y="5222628"/>
            <a:ext cx="619899" cy="3556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040892" y="5613527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8818517" y="4735103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606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1" y="4779000"/>
            <a:ext cx="11430000" cy="768084"/>
          </a:xfrm>
        </p:spPr>
        <p:txBody>
          <a:bodyPr/>
          <a:lstStyle/>
          <a:p>
            <a:r>
              <a:rPr lang="ru-RU" sz="4800" dirty="0"/>
              <a:t>Таблици, първичен ключ и външен ключ</a:t>
            </a:r>
            <a:endParaRPr lang="bg-BG" sz="4800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673" y="2512438"/>
            <a:ext cx="5826654" cy="39945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, извън таблицата,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58" y="2479941"/>
            <a:ext cx="8193084" cy="40142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8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AFA04-9C60-6C94-11CC-B086FF0720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692798" y="4651730"/>
            <a:ext cx="6806405" cy="1646456"/>
          </a:xfrm>
        </p:spPr>
        <p:txBody>
          <a:bodyPr/>
          <a:lstStyle/>
          <a:p>
            <a:r>
              <a:rPr lang="bg-BG" dirty="0"/>
              <a:t>Визуално попълване на данни в таблици</a:t>
            </a:r>
            <a:endParaRPr lang="en-US" dirty="0"/>
          </a:p>
        </p:txBody>
      </p:sp>
      <p:pic>
        <p:nvPicPr>
          <p:cNvPr id="5" name="Picture 4" descr="A black and white icon with a arrow pointing down&#10;&#10;Description automatically generated">
            <a:extLst>
              <a:ext uri="{FF2B5EF4-FFF2-40B4-BE49-F238E27FC236}">
                <a16:creationId xmlns:a16="http://schemas.microsoft.com/office/drawing/2014/main" id="{AB6022D4-253D-C47F-BA67-33C01034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4" y="1242864"/>
            <a:ext cx="2771136" cy="27711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3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6389D-CC34-DF7D-95C8-598C59178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067A-F0D8-9599-B3CF-0B4990EAA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</a:t>
            </a:r>
            <a:r>
              <a:rPr lang="en-US" dirty="0"/>
              <a:t> </a:t>
            </a:r>
            <a:r>
              <a:rPr lang="bg-BG" dirty="0"/>
              <a:t>с десен бутон върху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 </a:t>
            </a:r>
            <a:r>
              <a:rPr lang="bg-BG" dirty="0"/>
              <a:t>и изберете опцията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Edit Top 200 Rows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A111E-E72A-C3AE-7B69-5BB4480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B85C1-9171-82EB-D6B2-9F9216E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60" y="2619000"/>
            <a:ext cx="3868879" cy="3718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95E64-C83D-5B59-CB13-DD5274042B6D}"/>
              </a:ext>
            </a:extLst>
          </p:cNvPr>
          <p:cNvSpPr/>
          <p:nvPr/>
        </p:nvSpPr>
        <p:spPr>
          <a:xfrm>
            <a:off x="5601000" y="5499000"/>
            <a:ext cx="2340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полетата</a:t>
            </a:r>
            <a:r>
              <a:rPr lang="en-US" sz="3200" dirty="0"/>
              <a:t>, </a:t>
            </a:r>
            <a:r>
              <a:rPr lang="bg-BG" sz="3200" dirty="0"/>
              <a:t>където пише </a:t>
            </a:r>
            <a:r>
              <a:rPr lang="en-US" sz="3200" b="1" dirty="0">
                <a:latin typeface="Consolas" panose="020B0609020204030204" pitchFamily="49" charset="0"/>
              </a:rPr>
              <a:t>NULL</a:t>
            </a:r>
            <a:r>
              <a:rPr lang="en-US" sz="3200" dirty="0"/>
              <a:t>, </a:t>
            </a:r>
            <a:r>
              <a:rPr lang="bg-BG" sz="3200" dirty="0"/>
              <a:t>можем да </a:t>
            </a:r>
            <a:r>
              <a:rPr lang="bg-BG" sz="3200" b="1" dirty="0">
                <a:solidFill>
                  <a:schemeClr val="bg1"/>
                </a:solidFill>
              </a:rPr>
              <a:t>добавяме данни </a:t>
            </a:r>
            <a:r>
              <a:rPr lang="bg-BG" sz="3200" dirty="0"/>
              <a:t>за съответните колони</a:t>
            </a:r>
          </a:p>
          <a:p>
            <a:pPr lvl="1"/>
            <a:r>
              <a:rPr lang="bg-BG" sz="3000" dirty="0"/>
              <a:t>Те трябва да бъдат от </a:t>
            </a:r>
            <a:r>
              <a:rPr lang="bg-BG" sz="3000" b="1" dirty="0">
                <a:solidFill>
                  <a:schemeClr val="bg1"/>
                </a:solidFill>
              </a:rPr>
              <a:t>съответния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тип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колоната</a:t>
            </a:r>
          </a:p>
          <a:p>
            <a:pPr lvl="1"/>
            <a:r>
              <a:rPr lang="bg-BG" sz="3000" dirty="0"/>
              <a:t>Натиснете </a:t>
            </a:r>
            <a:r>
              <a:rPr lang="en-US" sz="3000" dirty="0"/>
              <a:t>[</a:t>
            </a:r>
            <a:r>
              <a:rPr lang="en-US" sz="3000" b="1" dirty="0"/>
              <a:t>Enter</a:t>
            </a:r>
            <a:r>
              <a:rPr lang="en-US" sz="3000" dirty="0"/>
              <a:t>]</a:t>
            </a:r>
            <a:r>
              <a:rPr lang="bg-BG" sz="3000" dirty="0"/>
              <a:t>, когато сте </a:t>
            </a:r>
            <a:r>
              <a:rPr lang="bg-BG" sz="3000" b="1" dirty="0">
                <a:solidFill>
                  <a:schemeClr val="bg1"/>
                </a:solidFill>
              </a:rPr>
              <a:t>готови</a:t>
            </a:r>
            <a:r>
              <a:rPr lang="bg-BG" sz="3000" dirty="0"/>
              <a:t> с попълването на данни: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>
              <a:spcBef>
                <a:spcPts val="0"/>
              </a:spcBef>
            </a:pPr>
            <a:r>
              <a:rPr lang="bg-BG" sz="3000" dirty="0"/>
              <a:t>Нека добавим </a:t>
            </a:r>
            <a:r>
              <a:rPr lang="bg-BG" sz="3000" b="1" dirty="0">
                <a:solidFill>
                  <a:schemeClr val="bg1"/>
                </a:solidFill>
              </a:rPr>
              <a:t>още</a:t>
            </a:r>
            <a:r>
              <a:rPr lang="bg-BG" sz="3000" dirty="0"/>
              <a:t> записи в таблицата </a:t>
            </a:r>
            <a:r>
              <a:rPr lang="en-US" sz="3000" dirty="0"/>
              <a:t>"</a:t>
            </a:r>
            <a:r>
              <a:rPr lang="en-US" sz="3000" b="1" dirty="0"/>
              <a:t>Students</a:t>
            </a:r>
            <a:r>
              <a:rPr lang="en-US" sz="3000" dirty="0"/>
              <a:t>":</a:t>
            </a:r>
          </a:p>
          <a:p>
            <a:pPr marL="442912" lvl="1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7A1F-8C5A-14AE-7CA1-0BBA2352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5" y="3654000"/>
            <a:ext cx="7872269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621-3897-58C4-7DDE-ED7C17D0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5432184"/>
            <a:ext cx="5613749" cy="12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92FF7-B8AB-2C54-B8D9-B25EBCE5C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40234"/>
            <a:ext cx="12189563" cy="5528766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Избирайки </a:t>
            </a:r>
            <a:r>
              <a:rPr lang="bg-BG" sz="3600" b="1" dirty="0">
                <a:solidFill>
                  <a:schemeClr val="bg1"/>
                </a:solidFill>
              </a:rPr>
              <a:t>всички записи </a:t>
            </a:r>
            <a:r>
              <a:rPr lang="bg-BG" sz="3600" dirty="0"/>
              <a:t>от таблицата </a:t>
            </a:r>
            <a:r>
              <a:rPr lang="en-US" sz="3600" b="1" dirty="0"/>
              <a:t>Students</a:t>
            </a:r>
            <a:r>
              <a:rPr lang="en-US" sz="3600" dirty="0"/>
              <a:t>, </a:t>
            </a:r>
            <a:r>
              <a:rPr lang="bg-BG" sz="3600" dirty="0"/>
              <a:t>ще получим следния резутлат: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bg-BG" sz="3600" dirty="0"/>
              <a:t>Това означава, че </a:t>
            </a:r>
            <a:r>
              <a:rPr lang="bg-BG" sz="3600" b="1" dirty="0">
                <a:solidFill>
                  <a:schemeClr val="bg1"/>
                </a:solidFill>
              </a:rPr>
              <a:t>успешно</a:t>
            </a:r>
            <a:r>
              <a:rPr lang="bg-BG" sz="3600" dirty="0"/>
              <a:t> сме </a:t>
            </a:r>
            <a:r>
              <a:rPr lang="bg-BG" sz="3600" b="1" dirty="0">
                <a:solidFill>
                  <a:schemeClr val="bg1"/>
                </a:solidFill>
              </a:rPr>
              <a:t>попълнили данни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5A59B-FEA3-2F31-34C1-786FCB19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0" y="2574000"/>
            <a:ext cx="5778340" cy="27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сега попълним данни 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r>
              <a:rPr lang="bg-BG" dirty="0"/>
              <a:t>За полето 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dirty="0"/>
              <a:t>)</a:t>
            </a:r>
            <a:r>
              <a:rPr lang="bg-BG" dirty="0"/>
              <a:t>, трябва да добавим вече </a:t>
            </a:r>
            <a:r>
              <a:rPr lang="bg-BG" b="1" dirty="0">
                <a:solidFill>
                  <a:schemeClr val="bg1"/>
                </a:solidFill>
              </a:rPr>
              <a:t>съществуващо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студент</a:t>
            </a:r>
            <a:r>
              <a:rPr lang="bg-BG" dirty="0"/>
              <a:t> от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с външен ключ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139C-2678-EFC6-2EF0-2FFF909D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1" y="3861780"/>
            <a:ext cx="11070000" cy="1623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8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Таблиците също 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1982" y="1135251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1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1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100" dirty="0"/>
              <a:t>Гарантира </a:t>
            </a:r>
            <a:r>
              <a:rPr lang="ru-RU" sz="3100" b="1" dirty="0">
                <a:solidFill>
                  <a:schemeClr val="bg1"/>
                </a:solidFill>
              </a:rPr>
              <a:t>неповтарящи се </a:t>
            </a:r>
            <a:r>
              <a:rPr lang="ru-RU" sz="31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100" dirty="0"/>
              <a:t>Използва се за  </a:t>
            </a:r>
            <a:r>
              <a:rPr lang="ru-RU" sz="3100" b="1" dirty="0" err="1">
                <a:solidFill>
                  <a:schemeClr val="bg1"/>
                </a:solidFill>
              </a:rPr>
              <a:t>бързо</a:t>
            </a:r>
            <a:r>
              <a:rPr lang="ru-RU" sz="3100" b="1" dirty="0">
                <a:solidFill>
                  <a:schemeClr val="bg1"/>
                </a:solidFill>
              </a:rPr>
              <a:t> </a:t>
            </a:r>
            <a:r>
              <a:rPr lang="ru-RU" sz="3100" dirty="0"/>
              <a:t>и </a:t>
            </a:r>
            <a:r>
              <a:rPr lang="ru-RU" sz="3100" b="1" dirty="0">
                <a:solidFill>
                  <a:schemeClr val="bg1"/>
                </a:solidFill>
              </a:rPr>
              <a:t>ефективно </a:t>
            </a:r>
            <a:r>
              <a:rPr lang="ru-RU" sz="31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100" dirty="0"/>
              <a:t>Обикновено се дефинира като </a:t>
            </a:r>
            <a:r>
              <a:rPr lang="ru-RU" sz="3100" b="1" dirty="0">
                <a:solidFill>
                  <a:schemeClr val="bg1"/>
                </a:solidFill>
              </a:rPr>
              <a:t>единично поле </a:t>
            </a:r>
            <a:r>
              <a:rPr lang="ru-RU" sz="3100" dirty="0"/>
              <a:t>(например </a:t>
            </a:r>
            <a:r>
              <a:rPr lang="ru-RU" sz="3100" b="1" dirty="0"/>
              <a:t>ID</a:t>
            </a:r>
            <a:r>
              <a:rPr lang="ru-RU" sz="3100" dirty="0"/>
              <a:t>)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2041" y="4909829"/>
            <a:ext cx="1536536" cy="1548635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1DA48-98F1-5D86-7F7F-3A7C7E58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13" y="4817229"/>
            <a:ext cx="3600714" cy="19986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1999E9-3FC9-E577-FE94-0C3EFF968E81}"/>
              </a:ext>
            </a:extLst>
          </p:cNvPr>
          <p:cNvSpPr/>
          <p:nvPr/>
        </p:nvSpPr>
        <p:spPr>
          <a:xfrm>
            <a:off x="2871408" y="5274347"/>
            <a:ext cx="3402924" cy="35965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dirty="0"/>
              <a:t>колона (</a:t>
            </a:r>
            <a:r>
              <a:rPr lang="bg-BG" sz="3400" dirty="0"/>
              <a:t>автоматична номерация на редовете):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32910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 (стъпка)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8508600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</a:t>
            </a:r>
            <a:r>
              <a:rPr lang="ru-RU" sz="3400" b="1" dirty="0">
                <a:solidFill>
                  <a:schemeClr val="bg1"/>
                </a:solidFill>
              </a:rPr>
              <a:t>изрично</a:t>
            </a:r>
            <a:r>
              <a:rPr lang="ru-RU" sz="3400" dirty="0"/>
              <a:t> задаване на стойност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</a:t>
            </a:r>
            <a:r>
              <a:rPr lang="ru-RU" sz="3400" dirty="0"/>
              <a:t>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30F3C-F673-BB1C-EAE2-37F23378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00" y="1894694"/>
            <a:ext cx="2957030" cy="4025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79727E-FDFC-957D-34D3-4BBE471DDEB6}"/>
              </a:ext>
            </a:extLst>
          </p:cNvPr>
          <p:cNvSpPr/>
          <p:nvPr/>
        </p:nvSpPr>
        <p:spPr>
          <a:xfrm>
            <a:off x="9291000" y="1894694"/>
            <a:ext cx="720000" cy="4025377"/>
          </a:xfrm>
          <a:prstGeom prst="roundRect">
            <a:avLst>
              <a:gd name="adj" fmla="val 2482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2451000" y="3960508"/>
            <a:ext cx="7714226" cy="22396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</TotalTime>
  <Words>1680</Words>
  <Application>Microsoft Macintosh PowerPoint</Application>
  <PresentationFormat>Widescreen</PresentationFormat>
  <Paragraphs>331</Paragraphs>
  <Slides>40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колона (1)</vt:lpstr>
      <vt:lpstr>Identity колона (2)</vt:lpstr>
      <vt:lpstr>Външен ключ</vt:lpstr>
      <vt:lpstr>Комбиниран ключ (1)</vt:lpstr>
      <vt:lpstr>Комбиниран ключ (2)</vt:lpstr>
      <vt:lpstr>Комбиниран ключ – пример</vt:lpstr>
      <vt:lpstr>Комбиниран ключ (3)</vt:lpstr>
      <vt:lpstr>Създаване на връзка между таблици с SQL</vt:lpstr>
      <vt:lpstr>Прости таблици</vt:lpstr>
      <vt:lpstr>Връзка между таблици (1)</vt:lpstr>
      <vt:lpstr>Дефиниране на таблици с връзка между тях</vt:lpstr>
      <vt:lpstr>Добавяне / премахване на връзка между таблици</vt:lpstr>
      <vt:lpstr>Визуално създаване и свързване на таблици в SQL Server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Създаване на връзка между таблици (8)</vt:lpstr>
      <vt:lpstr>Визуално попълване на данни в таблици</vt:lpstr>
      <vt:lpstr>Попълване на данни (1)</vt:lpstr>
      <vt:lpstr>Попълване на данни (2)</vt:lpstr>
      <vt:lpstr>Попълване на данни (3)</vt:lpstr>
      <vt:lpstr>Попълване на данни с външен ключ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159</cp:revision>
  <dcterms:created xsi:type="dcterms:W3CDTF">2018-05-23T13:08:44Z</dcterms:created>
  <dcterms:modified xsi:type="dcterms:W3CDTF">2024-07-17T06:34:09Z</dcterms:modified>
  <cp:category>computer programming;programming;software development;software engineering</cp:category>
</cp:coreProperties>
</file>