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11" r:id="rId4"/>
    <p:sldId id="523" r:id="rId5"/>
    <p:sldId id="524" r:id="rId6"/>
    <p:sldId id="525" r:id="rId7"/>
    <p:sldId id="537" r:id="rId8"/>
    <p:sldId id="528" r:id="rId9"/>
    <p:sldId id="529" r:id="rId10"/>
    <p:sldId id="533" r:id="rId11"/>
    <p:sldId id="534" r:id="rId12"/>
    <p:sldId id="535" r:id="rId13"/>
    <p:sldId id="536" r:id="rId14"/>
    <p:sldId id="530" r:id="rId15"/>
    <p:sldId id="531" r:id="rId16"/>
    <p:sldId id="526" r:id="rId17"/>
    <p:sldId id="538" r:id="rId18"/>
    <p:sldId id="527" r:id="rId19"/>
    <p:sldId id="532" r:id="rId20"/>
    <p:sldId id="540" r:id="rId21"/>
    <p:sldId id="551" r:id="rId22"/>
    <p:sldId id="558" r:id="rId23"/>
    <p:sldId id="549" r:id="rId24"/>
    <p:sldId id="550" r:id="rId25"/>
    <p:sldId id="544" r:id="rId26"/>
    <p:sldId id="545" r:id="rId27"/>
    <p:sldId id="546" r:id="rId28"/>
    <p:sldId id="547" r:id="rId29"/>
    <p:sldId id="349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3FC0470-E523-4ECA-8673-6B478897BAF1}">
          <p14:sldIdLst>
            <p14:sldId id="503"/>
            <p14:sldId id="276"/>
          </p14:sldIdLst>
        </p14:section>
        <p14:section name="ORM технологии" id="{EFB19ABF-23EB-46DB-A4A8-FD031A5F1209}">
          <p14:sldIdLst>
            <p14:sldId id="511"/>
            <p14:sldId id="523"/>
            <p14:sldId id="524"/>
          </p14:sldIdLst>
        </p14:section>
        <p14:section name="Entity Framework Core" id="{C8D68AC4-6121-4438-8603-CD12BEE026A3}">
          <p14:sldIdLst>
            <p14:sldId id="525"/>
            <p14:sldId id="537"/>
            <p14:sldId id="528"/>
            <p14:sldId id="529"/>
            <p14:sldId id="533"/>
            <p14:sldId id="534"/>
            <p14:sldId id="535"/>
            <p14:sldId id="536"/>
            <p14:sldId id="530"/>
            <p14:sldId id="531"/>
          </p14:sldIdLst>
        </p14:section>
        <p14:section name="Генериране на EF модел по SQL Server база данни" id="{CAEEDB7C-1FC7-4C74-8CEE-1969E743E685}">
          <p14:sldIdLst>
            <p14:sldId id="526"/>
            <p14:sldId id="538"/>
            <p14:sldId id="527"/>
            <p14:sldId id="532"/>
          </p14:sldIdLst>
        </p14:section>
        <p14:section name="CRUD операции върху EF DbContext" id="{C23EC27C-ACEA-4483-B209-F7CE66D2645E}">
          <p14:sldIdLst>
            <p14:sldId id="540"/>
            <p14:sldId id="551"/>
            <p14:sldId id="558"/>
            <p14:sldId id="549"/>
            <p14:sldId id="550"/>
            <p14:sldId id="544"/>
            <p14:sldId id="545"/>
            <p14:sldId id="546"/>
            <p14:sldId id="547"/>
          </p14:sldIdLst>
        </p14:section>
        <p14:section name="Обобщение" id="{620585B4-E9AC-41ED-965E-CE1D3ADBB946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2EB0-28F1-4C10-ACDC-C4CC584D141E}" v="2" dt="2023-10-06T16:24:05.82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45732EB0-28F1-4C10-ACDC-C4CC584D141E}"/>
    <pc:docChg chg="custSel addSld delSld modSld modSection">
      <pc:chgData name="Spasko Katsarski" userId="cc8518145bc96298" providerId="LiveId" clId="{45732EB0-28F1-4C10-ACDC-C4CC584D141E}" dt="2023-10-06T16:24:05.816" v="76"/>
      <pc:docMkLst>
        <pc:docMk/>
      </pc:docMkLst>
      <pc:sldChg chg="del">
        <pc:chgData name="Spasko Katsarski" userId="cc8518145bc96298" providerId="LiveId" clId="{45732EB0-28F1-4C10-ACDC-C4CC584D141E}" dt="2023-10-06T16:24:01.196" v="75" actId="47"/>
        <pc:sldMkLst>
          <pc:docMk/>
          <pc:sldMk cId="52027133" sldId="256"/>
        </pc:sldMkLst>
      </pc:sldChg>
      <pc:sldChg chg="addSp delSp modSp mod">
        <pc:chgData name="Spasko Katsarski" userId="cc8518145bc96298" providerId="LiveId" clId="{45732EB0-28F1-4C10-ACDC-C4CC584D141E}" dt="2023-10-06T16:22:44.848" v="5"/>
        <pc:sldMkLst>
          <pc:docMk/>
          <pc:sldMk cId="4243784987" sldId="503"/>
        </pc:sldMkLst>
        <pc:spChg chg="del">
          <ac:chgData name="Spasko Katsarski" userId="cc8518145bc96298" providerId="LiveId" clId="{45732EB0-28F1-4C10-ACDC-C4CC584D141E}" dt="2023-10-06T16:22:26.268" v="0" actId="478"/>
          <ac:spMkLst>
            <pc:docMk/>
            <pc:sldMk cId="4243784987" sldId="503"/>
            <ac:spMk id="2" creationId="{20FAEF0D-25B6-CC0E-66B0-65B7B91846D6}"/>
          </ac:spMkLst>
        </pc:spChg>
        <pc:spChg chg="mod">
          <ac:chgData name="Spasko Katsarski" userId="cc8518145bc96298" providerId="LiveId" clId="{45732EB0-28F1-4C10-ACDC-C4CC584D141E}" dt="2023-10-06T16:22:37.156" v="3" actId="27636"/>
          <ac:spMkLst>
            <pc:docMk/>
            <pc:sldMk cId="4243784987" sldId="503"/>
            <ac:spMk id="9" creationId="{FA396BB6-2053-4690-9672-BC528007D370}"/>
          </ac:spMkLst>
        </pc:spChg>
        <pc:spChg chg="mod">
          <ac:chgData name="Spasko Katsarski" userId="cc8518145bc96298" providerId="LiveId" clId="{45732EB0-28F1-4C10-ACDC-C4CC584D141E}" dt="2023-10-06T16:22:41.055" v="4"/>
          <ac:spMkLst>
            <pc:docMk/>
            <pc:sldMk cId="4243784987" sldId="503"/>
            <ac:spMk id="10" creationId="{F585BC4C-0F13-4FD4-8F23-99FD46618370}"/>
          </ac:spMkLst>
        </pc:spChg>
        <pc:picChg chg="add mod">
          <ac:chgData name="Spasko Katsarski" userId="cc8518145bc96298" providerId="LiveId" clId="{45732EB0-28F1-4C10-ACDC-C4CC584D141E}" dt="2023-10-06T16:22:44.848" v="5"/>
          <ac:picMkLst>
            <pc:docMk/>
            <pc:sldMk cId="4243784987" sldId="503"/>
            <ac:picMk id="4" creationId="{48FEE97A-49AD-4CBD-8140-F9AC020C6BD5}"/>
          </ac:picMkLst>
        </pc:picChg>
        <pc:picChg chg="mod">
          <ac:chgData name="Spasko Katsarski" userId="cc8518145bc96298" providerId="LiveId" clId="{45732EB0-28F1-4C10-ACDC-C4CC584D141E}" dt="2023-10-06T16:22:28.953" v="1" actId="1076"/>
          <ac:picMkLst>
            <pc:docMk/>
            <pc:sldMk cId="4243784987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45732EB0-28F1-4C10-ACDC-C4CC584D141E}" dt="2023-10-06T16:24:05.816" v="76"/>
        <pc:sldMkLst>
          <pc:docMk/>
          <pc:sldMk cId="1732530328" sldId="504"/>
        </pc:sldMkLst>
      </pc:sldChg>
      <pc:sldChg chg="modSp mod">
        <pc:chgData name="Spasko Katsarski" userId="cc8518145bc96298" providerId="LiveId" clId="{45732EB0-28F1-4C10-ACDC-C4CC584D141E}" dt="2023-10-06T16:22:55.501" v="21"/>
        <pc:sldMkLst>
          <pc:docMk/>
          <pc:sldMk cId="1596787887" sldId="511"/>
        </pc:sldMkLst>
        <pc:spChg chg="mod">
          <ac:chgData name="Spasko Katsarski" userId="cc8518145bc96298" providerId="LiveId" clId="{45732EB0-28F1-4C10-ACDC-C4CC584D141E}" dt="2023-10-06T16:22:55.501" v="21"/>
          <ac:spMkLst>
            <pc:docMk/>
            <pc:sldMk cId="1596787887" sldId="511"/>
            <ac:spMk id="5" creationId="{CDCCFC06-0548-6CAB-B068-6D1DB528816E}"/>
          </ac:spMkLst>
        </pc:spChg>
        <pc:spChg chg="mod">
          <ac:chgData name="Spasko Katsarski" userId="cc8518145bc96298" providerId="LiveId" clId="{45732EB0-28F1-4C10-ACDC-C4CC584D141E}" dt="2023-10-06T16:22:54.104" v="20" actId="20577"/>
          <ac:spMkLst>
            <pc:docMk/>
            <pc:sldMk cId="1596787887" sldId="511"/>
            <ac:spMk id="8" creationId="{FA837B1F-3645-0380-7603-FC41084440B0}"/>
          </ac:spMkLst>
        </pc:spChg>
      </pc:sldChg>
      <pc:sldChg chg="modSp mod">
        <pc:chgData name="Spasko Katsarski" userId="cc8518145bc96298" providerId="LiveId" clId="{45732EB0-28F1-4C10-ACDC-C4CC584D141E}" dt="2023-10-06T16:23:12.222" v="49"/>
        <pc:sldMkLst>
          <pc:docMk/>
          <pc:sldMk cId="443703887" sldId="525"/>
        </pc:sldMkLst>
        <pc:spChg chg="mod">
          <ac:chgData name="Spasko Katsarski" userId="cc8518145bc96298" providerId="LiveId" clId="{45732EB0-28F1-4C10-ACDC-C4CC584D141E}" dt="2023-10-06T16:23:12.222" v="49"/>
          <ac:spMkLst>
            <pc:docMk/>
            <pc:sldMk cId="443703887" sldId="525"/>
            <ac:spMk id="5" creationId="{F506C446-9654-367E-002C-EC1B196D34B0}"/>
          </ac:spMkLst>
        </pc:spChg>
        <pc:spChg chg="mod">
          <ac:chgData name="Spasko Katsarski" userId="cc8518145bc96298" providerId="LiveId" clId="{45732EB0-28F1-4C10-ACDC-C4CC584D141E}" dt="2023-10-06T16:23:10.795" v="48" actId="20577"/>
          <ac:spMkLst>
            <pc:docMk/>
            <pc:sldMk cId="443703887" sldId="525"/>
            <ac:spMk id="7" creationId="{0C69C349-045D-9A63-9B3B-1D186ADE97AD}"/>
          </ac:spMkLst>
        </pc:spChg>
      </pc:sldChg>
      <pc:sldChg chg="modSp mod">
        <pc:chgData name="Spasko Katsarski" userId="cc8518145bc96298" providerId="LiveId" clId="{45732EB0-28F1-4C10-ACDC-C4CC584D141E}" dt="2023-10-06T16:23:27.019" v="67" actId="1036"/>
        <pc:sldMkLst>
          <pc:docMk/>
          <pc:sldMk cId="3577743841" sldId="526"/>
        </pc:sldMkLst>
        <pc:spChg chg="mod">
          <ac:chgData name="Spasko Katsarski" userId="cc8518145bc96298" providerId="LiveId" clId="{45732EB0-28F1-4C10-ACDC-C4CC584D141E}" dt="2023-10-06T16:23:27.019" v="67" actId="1036"/>
          <ac:spMkLst>
            <pc:docMk/>
            <pc:sldMk cId="3577743841" sldId="526"/>
            <ac:spMk id="4" creationId="{CC5EE7F9-80E2-A087-9C43-636041D28F42}"/>
          </ac:spMkLst>
        </pc:spChg>
      </pc:sldChg>
      <pc:sldChg chg="modSp mod">
        <pc:chgData name="Spasko Katsarski" userId="cc8518145bc96298" providerId="LiveId" clId="{45732EB0-28F1-4C10-ACDC-C4CC584D141E}" dt="2023-10-06T16:23:48.994" v="74" actId="1035"/>
        <pc:sldMkLst>
          <pc:docMk/>
          <pc:sldMk cId="3313887385" sldId="540"/>
        </pc:sldMkLst>
        <pc:spChg chg="mod">
          <ac:chgData name="Spasko Katsarski" userId="cc8518145bc96298" providerId="LiveId" clId="{45732EB0-28F1-4C10-ACDC-C4CC584D141E}" dt="2023-10-06T16:23:47.006" v="72" actId="1036"/>
          <ac:spMkLst>
            <pc:docMk/>
            <pc:sldMk cId="3313887385" sldId="540"/>
            <ac:spMk id="5" creationId="{941225F1-B416-4A97-C695-AA7B280A3E34}"/>
          </ac:spMkLst>
        </pc:spChg>
        <pc:spChg chg="mod">
          <ac:chgData name="Spasko Katsarski" userId="cc8518145bc96298" providerId="LiveId" clId="{45732EB0-28F1-4C10-ACDC-C4CC584D141E}" dt="2023-10-06T16:23:48.994" v="74" actId="1035"/>
          <ac:spMkLst>
            <pc:docMk/>
            <pc:sldMk cId="3313887385" sldId="540"/>
            <ac:spMk id="8" creationId="{81C67D1D-D2D5-05D1-0F6E-8B0493C5FF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0C95EAB-D440-CC69-844F-D405D2C44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027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448B36A-26AA-E86A-7419-568A82B7B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458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ED8F25-C475-34DF-987B-280725B67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91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A55793-DFD9-C66E-05E5-48BF961B41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035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84FA54-AEFD-2C6D-F56F-4FA429253D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87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2444C0-27E3-4E8A-BFE9-70E2E2DA7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795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DF9C7C-0927-4D0E-B547-85611D3C8B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923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ACE212-C52C-8615-9416-E02868B59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Генериране на </a:t>
            </a:r>
            <a:r>
              <a:rPr lang="en-US" dirty="0"/>
              <a:t>Entity Framework </a:t>
            </a:r>
            <a:r>
              <a:rPr lang="bg-BG" dirty="0"/>
              <a:t>модел </a:t>
            </a:r>
            <a:r>
              <a:rPr lang="ru-RU" dirty="0"/>
              <a:t>по SQL Server база данни.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Връзка между </a:t>
            </a:r>
            <a:r>
              <a:rPr lang="en-US" sz="4400" dirty="0"/>
              <a:t>C# </a:t>
            </a:r>
            <a:r>
              <a:rPr lang="bg-BG" sz="4400" dirty="0"/>
              <a:t>и база данни</a:t>
            </a:r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8838554" y="2803227"/>
            <a:ext cx="2819400" cy="2590800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48FEE97A-49AD-4CBD-8140-F9AC020C6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Съвкупност от нормални </a:t>
            </a:r>
            <a:r>
              <a:rPr lang="ru-RU" b="1" dirty="0">
                <a:solidFill>
                  <a:schemeClr val="bg1"/>
                </a:solidFill>
              </a:rPr>
              <a:t>C# </a:t>
            </a:r>
            <a:r>
              <a:rPr lang="ru-RU" dirty="0"/>
              <a:t>класове</a:t>
            </a:r>
            <a:endParaRPr lang="en-US" dirty="0"/>
          </a:p>
          <a:p>
            <a:pPr lvl="1"/>
            <a:r>
              <a:rPr lang="ru-RU" dirty="0"/>
              <a:t>Може да съдържа </a:t>
            </a:r>
            <a:r>
              <a:rPr lang="ru-RU" b="1" dirty="0">
                <a:solidFill>
                  <a:schemeClr val="bg1"/>
                </a:solidFill>
              </a:rPr>
              <a:t>свойства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навигация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релации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/>
              <a:t>Препоръчва се да бъде в </a:t>
            </a:r>
            <a:r>
              <a:rPr lang="ru-RU" b="1" dirty="0">
                <a:solidFill>
                  <a:schemeClr val="bg1"/>
                </a:solidFill>
              </a:rPr>
              <a:t>отделна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737199"/>
            <a:ext cx="10360501" cy="25968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895600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061222"/>
            <a:ext cx="2399246" cy="510778"/>
          </a:xfrm>
          <a:prstGeom prst="wedgeRoundRectCallout">
            <a:avLst>
              <a:gd name="adj1" fmla="val -79972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9200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свойство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E13C7F5-E548-4D70-1347-0B62DCC5B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Мапва</a:t>
            </a:r>
            <a:r>
              <a:rPr lang="ru-RU" b="1" dirty="0">
                <a:solidFill>
                  <a:schemeClr val="bg1"/>
                </a:solidFill>
              </a:rPr>
              <a:t> таблица </a:t>
            </a:r>
            <a:r>
              <a:rPr lang="ru-RU" dirty="0"/>
              <a:t>към</a:t>
            </a:r>
            <a:r>
              <a:rPr lang="ru-RU" b="1" dirty="0">
                <a:solidFill>
                  <a:schemeClr val="bg1"/>
                </a:solidFill>
              </a:rPr>
              <a:t> колекция </a:t>
            </a:r>
            <a:r>
              <a:rPr lang="ru-RU" dirty="0"/>
              <a:t>от</a:t>
            </a:r>
            <a:r>
              <a:rPr lang="ru-RU" b="1" dirty="0">
                <a:solidFill>
                  <a:schemeClr val="bg1"/>
                </a:solidFill>
              </a:rPr>
              <a:t> обекти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Някои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съдържа няколко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+mj-lt"/>
              </a:rPr>
              <a:t> </a:t>
            </a:r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Типът</a:t>
            </a:r>
            <a:r>
              <a:rPr lang="en-US" dirty="0"/>
              <a:t> DbSet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91BEAA2-45E5-B93B-6DC4-4BF304A9F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4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2839798" cy="5528766"/>
          </a:xfrm>
        </p:spPr>
        <p:txBody>
          <a:bodyPr>
            <a:normAutofit/>
          </a:bodyPr>
          <a:lstStyle/>
          <a:p>
            <a:r>
              <a:rPr lang="bg-BG" sz="3500" dirty="0"/>
              <a:t>Обикновено </a:t>
            </a:r>
            <a:r>
              <a:rPr lang="bg-BG" sz="3500" b="1" dirty="0">
                <a:solidFill>
                  <a:schemeClr val="bg1"/>
                </a:solidFill>
              </a:rPr>
              <a:t>името</a:t>
            </a:r>
            <a:r>
              <a:rPr lang="bg-BG" sz="3500" dirty="0"/>
              <a:t> му идва от това на </a:t>
            </a:r>
            <a:r>
              <a:rPr lang="bg-BG" sz="3500" b="1" dirty="0">
                <a:solidFill>
                  <a:schemeClr val="bg1"/>
                </a:solidFill>
              </a:rPr>
              <a:t>базата данни</a:t>
            </a:r>
            <a:r>
              <a:rPr lang="en-US" sz="35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/>
              <a:t>Наследява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/>
              <a:t>Управлява </a:t>
            </a:r>
            <a:r>
              <a:rPr lang="ru-RU" sz="3500" b="1" dirty="0">
                <a:solidFill>
                  <a:schemeClr val="bg1"/>
                </a:solidFill>
              </a:rPr>
              <a:t>моделни класове </a:t>
            </a:r>
            <a:r>
              <a:rPr lang="ru-RU" sz="3500" dirty="0"/>
              <a:t>с помощта на</a:t>
            </a:r>
            <a:r>
              <a:rPr lang="bg-BG" sz="3500" dirty="0"/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/>
              <a:t>Имплементира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/>
              <a:t>Осигурява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</a:t>
            </a:r>
            <a:r>
              <a:rPr lang="bg-BG" sz="3500" dirty="0"/>
              <a:t>за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и </a:t>
            </a:r>
            <a:r>
              <a:rPr lang="en-US" sz="3500" b="1" dirty="0">
                <a:solidFill>
                  <a:schemeClr val="bg1"/>
                </a:solidFill>
              </a:rPr>
              <a:t>LINQ-</a:t>
            </a:r>
            <a:r>
              <a:rPr lang="bg-BG" sz="3500" b="1" dirty="0">
                <a:solidFill>
                  <a:schemeClr val="bg1"/>
                </a:solidFill>
              </a:rPr>
              <a:t>базиран</a:t>
            </a:r>
            <a:r>
              <a:rPr lang="en-US" sz="3500" dirty="0"/>
              <a:t> </a:t>
            </a:r>
            <a:r>
              <a:rPr lang="bg-BG" sz="3500" dirty="0"/>
              <a:t>достъп на данни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B341756-CF7C-43D6-B7C5-F36EFE384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0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noProof="1"/>
              <a:t>DbContext</a:t>
            </a:r>
            <a:r>
              <a:rPr lang="en-US" dirty="0"/>
              <a:t> </a:t>
            </a:r>
            <a:r>
              <a:rPr lang="bg-BG" dirty="0"/>
              <a:t>клас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Референция към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</a:rPr>
              <a:t>Namespace</a:t>
            </a:r>
            <a:r>
              <a:rPr lang="bg-BG" sz="2400" b="1" dirty="0">
                <a:solidFill>
                  <a:schemeClr val="bg2"/>
                </a:solidFill>
              </a:rPr>
              <a:t>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моделите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4302D7-BA60-7FC6-E6EA-6E5BEC9A3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3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Инстанциите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класовете обекти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извличат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 помощта на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971800"/>
            <a:ext cx="8001001" cy="2964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15BA2E-861E-0AD1-5B5B-F86FB450A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</a:t>
            </a:r>
            <a:r>
              <a:rPr lang="bg-BG" b="1" dirty="0">
                <a:solidFill>
                  <a:schemeClr val="bg1"/>
                </a:solidFill>
              </a:rPr>
              <a:t>класовете обекти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r>
              <a:rPr lang="bg-BG" dirty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Запазване на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613"/>
              <a:gd name="adj2" fmla="val -407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>
                <a:solidFill>
                  <a:schemeClr val="bg2"/>
                </a:solidFill>
              </a:rPr>
              <a:t> на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814AB9-34F3-51E7-F589-8EB4562E1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2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C14034-17C6-832C-906E-84F8418A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C5EE7F9-80E2-A087-9C43-636041D28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495916"/>
            <a:ext cx="10961783" cy="768084"/>
          </a:xfrm>
        </p:spPr>
        <p:txBody>
          <a:bodyPr/>
          <a:lstStyle/>
          <a:p>
            <a:r>
              <a:rPr lang="ru-RU" dirty="0"/>
              <a:t>Генериране на EF модел по SQL Server база данни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7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моделът </a:t>
            </a:r>
            <a:r>
              <a:rPr lang="ru-RU" dirty="0"/>
              <a:t>моделира </a:t>
            </a:r>
            <a:r>
              <a:rPr lang="ru-RU" b="1" dirty="0">
                <a:solidFill>
                  <a:schemeClr val="bg1"/>
                </a:solidFill>
              </a:rPr>
              <a:t>класовете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обекти </a:t>
            </a:r>
            <a:r>
              <a:rPr lang="ru-RU" dirty="0"/>
              <a:t>след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974" y="2498123"/>
            <a:ext cx="4207026" cy="3939603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32503" y="2696975"/>
            <a:ext cx="3123497" cy="32970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07080" y="4239000"/>
            <a:ext cx="978920" cy="60249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A5061B-84C2-4780-C2AB-0317E02A3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339FD61F-76D1-5E74-E31C-42C190AD4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346" y="3156070"/>
            <a:ext cx="2389557" cy="804438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rgbClr val="FFFFFF"/>
                </a:solidFill>
              </a:rPr>
              <a:t>Имената са в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единствено</a:t>
            </a:r>
            <a:r>
              <a:rPr lang="bg-BG" sz="2000" b="1" noProof="1">
                <a:solidFill>
                  <a:srgbClr val="FFFFFF"/>
                </a:solidFill>
              </a:rPr>
              <a:t> число</a:t>
            </a:r>
            <a:endParaRPr lang="bg-BG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/>
              <a:t>е процесът на </a:t>
            </a:r>
            <a:r>
              <a:rPr lang="bg-BG" b="1" dirty="0">
                <a:solidFill>
                  <a:schemeClr val="bg1"/>
                </a:solidFill>
              </a:rPr>
              <a:t>скафолдване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тип класове обекти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 основа на </a:t>
            </a:r>
            <a:r>
              <a:rPr lang="bg-BG" b="1" dirty="0">
                <a:solidFill>
                  <a:schemeClr val="bg1"/>
                </a:solidFill>
              </a:rPr>
              <a:t>схема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база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/>
              <a:t>Може да се извърши с помощта на </a:t>
            </a:r>
            <a:r>
              <a:rPr lang="bg-BG" b="1" dirty="0">
                <a:solidFill>
                  <a:schemeClr val="bg1"/>
                </a:solidFill>
              </a:rPr>
              <a:t>командите</a:t>
            </a:r>
            <a:r>
              <a:rPr lang="bg-BG" dirty="0"/>
              <a:t>:</a:t>
            </a:r>
          </a:p>
          <a:p>
            <a:pPr lvl="1"/>
            <a:r>
              <a:rPr lang="en-US" b="1" dirty="0">
                <a:latin typeface="Consolas" pitchFamily="49" charset="0"/>
              </a:rPr>
              <a:t>Scaffold-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(от </a:t>
            </a:r>
            <a:r>
              <a:rPr lang="en-US" b="1" dirty="0">
                <a:solidFill>
                  <a:schemeClr val="bg1"/>
                </a:solidFill>
              </a:rPr>
              <a:t>EF Core Package Manager Console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PMC</a:t>
            </a:r>
            <a:r>
              <a:rPr lang="en-US" dirty="0"/>
              <a:t>)</a:t>
            </a:r>
            <a:r>
              <a:rPr lang="bg-BG" dirty="0"/>
              <a:t>)</a:t>
            </a:r>
          </a:p>
          <a:p>
            <a:pPr lvl="1"/>
            <a:r>
              <a:rPr lang="en-US" b="1" dirty="0">
                <a:latin typeface="Consolas" pitchFamily="49" charset="0"/>
              </a:rPr>
              <a:t>dotnet </a:t>
            </a:r>
            <a:r>
              <a:rPr lang="en-US" b="1" dirty="0" err="1">
                <a:latin typeface="Consolas" pitchFamily="49" charset="0"/>
              </a:rPr>
              <a:t>ef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b="1" dirty="0">
                <a:latin typeface="Consolas" pitchFamily="49" charset="0"/>
              </a:rPr>
              <a:t> scaffold</a:t>
            </a:r>
            <a:r>
              <a:rPr lang="bg-BG" b="1" dirty="0">
                <a:latin typeface="Consolas" pitchFamily="49" charset="0"/>
              </a:rPr>
              <a:t> </a:t>
            </a:r>
            <a:r>
              <a:rPr lang="bg-BG" dirty="0"/>
              <a:t>(от .</a:t>
            </a:r>
            <a:r>
              <a:rPr lang="en-US" b="1" dirty="0">
                <a:solidFill>
                  <a:schemeClr val="bg1"/>
                </a:solidFill>
              </a:rPr>
              <a:t>NET Command-line Interface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)</a:t>
            </a:r>
            <a:r>
              <a:rPr lang="bg-BG" dirty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7A4E71-E576-CEFF-A3F2-EBB442C18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Скафолдване на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БД </a:t>
            </a:r>
            <a:r>
              <a:rPr lang="en-US" dirty="0"/>
              <a:t>с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За да </a:t>
            </a:r>
            <a:r>
              <a:rPr lang="ru-RU" b="1" dirty="0">
                <a:solidFill>
                  <a:schemeClr val="bg1"/>
                </a:solidFill>
              </a:rPr>
              <a:t>актуализирате </a:t>
            </a:r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най-новите промени </a:t>
            </a:r>
            <a:r>
              <a:rPr lang="ru-RU" dirty="0"/>
              <a:t>в базата данни, използвайте флага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/>
              <a:t> </a:t>
            </a:r>
            <a:r>
              <a:rPr lang="ru-RU" dirty="0"/>
              <a:t>За да използвате атрибути за конфигуриране на модела, използвайте флага</a:t>
            </a:r>
            <a:r>
              <a:rPr lang="ru-RU" b="1" dirty="0">
                <a:solidFill>
                  <a:schemeClr val="bg1"/>
                </a:solidFill>
              </a:rPr>
              <a:t> -d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/>
              <a:t>Скафолдването  изисква </a:t>
            </a:r>
            <a:r>
              <a:rPr lang="ru-RU" b="1" dirty="0">
                <a:solidFill>
                  <a:schemeClr val="bg1"/>
                </a:solidFill>
              </a:rPr>
              <a:t>инсталирани</a:t>
            </a:r>
            <a:r>
              <a:rPr lang="ru-RU" dirty="0"/>
              <a:t> следните </a:t>
            </a:r>
            <a:r>
              <a:rPr lang="ru-RU" b="1" dirty="0">
                <a:solidFill>
                  <a:schemeClr val="bg1"/>
                </a:solidFill>
              </a:rPr>
              <a:t>NuGet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B65BDC-11FC-0CB9-8EE0-EF8B7C7E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4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 </a:t>
            </a:r>
            <a:r>
              <a:rPr lang="bg-BG" sz="3500" dirty="0"/>
              <a:t>технологии</a:t>
            </a:r>
            <a:endParaRPr lang="en-US" sz="35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Entity Framework Core</a:t>
            </a:r>
            <a:endParaRPr lang="en-US" sz="3500" dirty="0"/>
          </a:p>
          <a:p>
            <a:r>
              <a:rPr lang="bg-BG" sz="3500" dirty="0"/>
              <a:t>Генериране на </a:t>
            </a:r>
            <a:r>
              <a:rPr lang="en-US" sz="3500" b="1" dirty="0">
                <a:solidFill>
                  <a:schemeClr val="bg1"/>
                </a:solidFill>
              </a:rPr>
              <a:t>EF</a:t>
            </a:r>
            <a:r>
              <a:rPr lang="en-US" sz="3500" dirty="0"/>
              <a:t> </a:t>
            </a:r>
            <a:r>
              <a:rPr lang="bg-BG" sz="3500" dirty="0"/>
              <a:t>модел по </a:t>
            </a:r>
            <a:r>
              <a:rPr lang="en-US" sz="3500" b="1" dirty="0">
                <a:solidFill>
                  <a:schemeClr val="bg1"/>
                </a:solidFill>
              </a:rPr>
              <a:t>SQL Server </a:t>
            </a:r>
            <a:r>
              <a:rPr lang="bg-BG" sz="3500" dirty="0"/>
              <a:t>база данни</a:t>
            </a:r>
          </a:p>
          <a:p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върху </a:t>
            </a:r>
            <a:r>
              <a:rPr lang="en-US" sz="3500" b="1" dirty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4500E1D-B72B-4FF8-8790-44C9C94903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41225F1-B416-4A97-C695-AA7B280A3E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bg-BG" dirty="0"/>
              <a:t>Промени и запазването им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1C67D1D-D2D5-05D1-0F6E-8B0493C5FF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89000"/>
            <a:ext cx="10961783" cy="768084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върху </a:t>
            </a:r>
            <a:r>
              <a:rPr lang="en-US" dirty="0"/>
              <a:t>EF </a:t>
            </a:r>
            <a:r>
              <a:rPr lang="en-US" dirty="0" err="1"/>
              <a:t>DbContext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8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Начин за </a:t>
            </a:r>
            <a:r>
              <a:rPr lang="bg-BG" sz="3500" b="1" dirty="0">
                <a:solidFill>
                  <a:schemeClr val="bg1"/>
                </a:solidFill>
              </a:rPr>
              <a:t>достъпване</a:t>
            </a:r>
            <a:r>
              <a:rPr lang="bg-BG" sz="3500" dirty="0"/>
              <a:t> на </a:t>
            </a:r>
            <a:r>
              <a:rPr lang="bg-BG" sz="3500" b="1" dirty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Методи за </a:t>
            </a:r>
            <a:r>
              <a:rPr lang="bg-BG" sz="3500" b="1" dirty="0">
                <a:solidFill>
                  <a:schemeClr val="bg1"/>
                </a:solidFill>
              </a:rPr>
              <a:t>създаване </a:t>
            </a:r>
            <a:r>
              <a:rPr lang="bg-BG" sz="3500" dirty="0"/>
              <a:t>на нови записи </a:t>
            </a:r>
            <a:r>
              <a:rPr lang="en-US" sz="3500" dirty="0"/>
              <a:t>(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bg-BG" sz="3500" dirty="0"/>
              <a:t>метода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Способност за </a:t>
            </a:r>
            <a:r>
              <a:rPr lang="bg-BG" sz="3500" b="1" dirty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/>
              <a:t>от</a:t>
            </a:r>
            <a:r>
              <a:rPr lang="bg-BG" sz="3500" b="1" dirty="0">
                <a:solidFill>
                  <a:schemeClr val="bg1"/>
                </a:solidFill>
              </a:rPr>
              <a:t> БД </a:t>
            </a:r>
            <a:r>
              <a:rPr lang="bg-BG" sz="3500" dirty="0"/>
              <a:t>променяйки </a:t>
            </a:r>
            <a:r>
              <a:rPr lang="bg-BG" sz="3500" b="1" dirty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/>
              <a:t>Лесно навигиране чрез </a:t>
            </a:r>
            <a:r>
              <a:rPr lang="bg-BG" sz="3700" b="1" dirty="0">
                <a:solidFill>
                  <a:schemeClr val="bg1"/>
                </a:solidFill>
              </a:rPr>
              <a:t>релации </a:t>
            </a:r>
            <a:r>
              <a:rPr lang="bg-BG" sz="3700" dirty="0"/>
              <a:t>и</a:t>
            </a:r>
            <a:r>
              <a:rPr lang="bg-BG" sz="3700" b="1" dirty="0">
                <a:solidFill>
                  <a:schemeClr val="bg1"/>
                </a:solidFill>
              </a:rPr>
              <a:t> навигационни свойства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/>
              <a:t>Изпълнение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на</a:t>
            </a:r>
            <a:r>
              <a:rPr lang="ru-RU" sz="3700" b="1" dirty="0">
                <a:solidFill>
                  <a:schemeClr val="bg1"/>
                </a:solidFill>
              </a:rPr>
              <a:t> LINQ </a:t>
            </a:r>
            <a:r>
              <a:rPr lang="ru-RU" sz="3700" dirty="0"/>
              <a:t>заявки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като</a:t>
            </a:r>
            <a:r>
              <a:rPr lang="ru-RU" sz="3700" b="1" dirty="0">
                <a:solidFill>
                  <a:schemeClr val="bg1"/>
                </a:solidFill>
              </a:rPr>
              <a:t> SQL </a:t>
            </a:r>
            <a:r>
              <a:rPr lang="ru-RU" sz="3700" dirty="0"/>
              <a:t>заявки</a:t>
            </a:r>
            <a:endParaRPr lang="en-US" sz="3700" dirty="0"/>
          </a:p>
          <a:p>
            <a:pPr>
              <a:lnSpc>
                <a:spcPct val="110000"/>
              </a:lnSpc>
            </a:pPr>
            <a:r>
              <a:rPr lang="ru-RU" sz="3700" dirty="0"/>
              <a:t>Управление на </a:t>
            </a:r>
            <a:r>
              <a:rPr lang="ru-RU" sz="3700" b="1" dirty="0">
                <a:solidFill>
                  <a:schemeClr val="bg1"/>
                </a:solidFill>
              </a:rPr>
              <a:t>създаване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изтриване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миграция</a:t>
            </a:r>
            <a:r>
              <a:rPr lang="ru-RU" sz="3700" dirty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D9289E-61EA-356D-A951-1B5E92FCF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2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399" dirty="0"/>
              <a:t>Първо създайте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можете да подадете </a:t>
            </a:r>
            <a:r>
              <a:rPr lang="en-US" sz="3399" dirty="0"/>
              <a:t>connection string </a:t>
            </a:r>
            <a:r>
              <a:rPr lang="bg-BG" sz="3399" dirty="0"/>
              <a:t>към база данни</a:t>
            </a:r>
            <a:endParaRPr lang="en-US" sz="3399" dirty="0"/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свойства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EnsureCreated</a:t>
            </a:r>
            <a:r>
              <a:rPr lang="en-US" noProof="1"/>
              <a:t>/</a:t>
            </a:r>
            <a:r>
              <a:rPr lang="en-US" b="1" noProof="1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DB </a:t>
            </a:r>
            <a:r>
              <a:rPr lang="bg-BG" dirty="0"/>
              <a:t>връзка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инфромация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Всички класове обекти (таблици) са посочени като свойства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bg-BG" noProof="1"/>
              <a:t>Напр.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DbContext </a:t>
            </a:r>
            <a:r>
              <a:rPr lang="bg-BG" dirty="0"/>
              <a:t>класа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2396" y="18288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A1DB1B7-A767-50D6-46CB-CC9A07E6F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b="1" dirty="0">
                <a:solidFill>
                  <a:schemeClr val="bg1"/>
                </a:solidFill>
              </a:rPr>
              <a:t>LINQ-</a:t>
            </a:r>
            <a:r>
              <a:rPr lang="bg-BG" b="1" dirty="0">
                <a:solidFill>
                  <a:schemeClr val="bg1"/>
                </a:solidFill>
              </a:rPr>
              <a:t>към</a:t>
            </a:r>
            <a:r>
              <a:rPr lang="en-US" b="1" dirty="0">
                <a:solidFill>
                  <a:schemeClr val="bg1"/>
                </a:solidFill>
              </a:rPr>
              <a:t>-SQL</a:t>
            </a:r>
            <a:r>
              <a:rPr lang="en-US" dirty="0"/>
              <a:t> </a:t>
            </a:r>
            <a:r>
              <a:rPr lang="bg-BG" dirty="0"/>
              <a:t>заявка върху </a:t>
            </a:r>
            <a:r>
              <a:rPr lang="en-US" dirty="0"/>
              <a:t>EF </a:t>
            </a:r>
            <a:r>
              <a:rPr lang="bg-BG" dirty="0"/>
              <a:t>обект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</a:t>
            </a:r>
            <a:r>
              <a:rPr lang="bg-BG" dirty="0"/>
              <a:t>свойство в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224519"/>
            <a:ext cx="760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3451622"/>
            <a:ext cx="4419600" cy="510778"/>
          </a:xfrm>
          <a:prstGeom prst="wedgeRoundRectCallout">
            <a:avLst>
              <a:gd name="adj1" fmla="val -41372"/>
              <a:gd name="adj2" fmla="val -86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r>
              <a:rPr lang="ru-RU" sz="2400" b="1" noProof="1">
                <a:solidFill>
                  <a:schemeClr val="bg2"/>
                </a:solidFill>
              </a:rPr>
              <a:t> превежда това в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E1EE21-447D-AA3B-451A-9FECEFCCC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8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използваме други методи за създаване на заявката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елемент по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5325070"/>
            <a:ext cx="794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project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243840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var employees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3800" y="4061222"/>
            <a:ext cx="5257800" cy="510778"/>
          </a:xfrm>
          <a:prstGeom prst="wedgeRoundRectCallout">
            <a:avLst>
              <a:gd name="adj1" fmla="val -46772"/>
              <a:gd name="adj2" fmla="val -98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.ToList()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материализира заявката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51CC2E-1B8E-E9B6-694B-5A93350DB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8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noProof="1"/>
              <a:t>За да създадете </a:t>
            </a:r>
            <a:r>
              <a:rPr lang="ru-RU" b="1" noProof="1">
                <a:solidFill>
                  <a:schemeClr val="bg1"/>
                </a:solidFill>
              </a:rPr>
              <a:t>нов ред </a:t>
            </a:r>
            <a:r>
              <a:rPr lang="ru-RU" noProof="1"/>
              <a:t>на таблица на база данни, използвайте метода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на съответния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запис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9644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Запазване на промените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6200" y="2831752"/>
            <a:ext cx="3733800" cy="510778"/>
          </a:xfrm>
          <a:prstGeom prst="wedgeRoundRectCallout">
            <a:avLst>
              <a:gd name="adj1" fmla="val -63266"/>
              <a:gd name="adj2" fmla="val 5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Създаване на нов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проект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800600"/>
            <a:ext cx="4953000" cy="510778"/>
          </a:xfrm>
          <a:prstGeom prst="wedgeRoundRectCallout">
            <a:avLst>
              <a:gd name="adj1" fmla="val -33830"/>
              <a:gd name="adj2" fmla="val 80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Добавяне на проекта към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DbSet-</a:t>
            </a:r>
            <a:r>
              <a:rPr lang="bg-BG" sz="2400" b="1" noProof="1">
                <a:solidFill>
                  <a:schemeClr val="bg2"/>
                </a:solidFill>
              </a:rPr>
              <a:t>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0D8F243-E3EF-80C6-F33F-8575979DB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9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добавяме </a:t>
            </a:r>
            <a:r>
              <a:rPr lang="ru-RU" b="1" dirty="0">
                <a:solidFill>
                  <a:schemeClr val="bg1"/>
                </a:solidFill>
              </a:rPr>
              <a:t>каскадни обекти </a:t>
            </a:r>
            <a:r>
              <a:rPr lang="ru-RU" dirty="0"/>
              <a:t>към базата данни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Проектът</a:t>
            </a:r>
            <a:r>
              <a:rPr lang="ru-RU" dirty="0"/>
              <a:t> ще бъде добавен, когато обектът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Employee</a:t>
            </a:r>
            <a:r>
              <a:rPr lang="ru-RU" dirty="0"/>
              <a:t> (служител) бъде </a:t>
            </a:r>
            <a:r>
              <a:rPr lang="ru-RU" b="1" dirty="0">
                <a:solidFill>
                  <a:schemeClr val="bg1"/>
                </a:solidFill>
              </a:rPr>
              <a:t>вмъкнат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вмъкване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580661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0E1D2A5-51BF-2415-133D-54398020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7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позволява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свойствата</a:t>
            </a:r>
            <a:r>
              <a:rPr lang="ru-RU" dirty="0"/>
              <a:t> на обекта и </a:t>
            </a:r>
            <a:r>
              <a:rPr lang="ru-RU" b="1" dirty="0">
                <a:solidFill>
                  <a:schemeClr val="bg1"/>
                </a:solidFill>
              </a:rPr>
              <a:t>запазването</a:t>
            </a:r>
            <a:r>
              <a:rPr lang="ru-RU" dirty="0"/>
              <a:t> им в базата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Просто </a:t>
            </a:r>
            <a:r>
              <a:rPr lang="ru-RU" b="1" dirty="0">
                <a:solidFill>
                  <a:schemeClr val="bg1"/>
                </a:solidFill>
              </a:rPr>
              <a:t>заредете </a:t>
            </a:r>
            <a:r>
              <a:rPr lang="ru-RU" dirty="0"/>
              <a:t>обект, </a:t>
            </a:r>
            <a:r>
              <a:rPr lang="ru-RU" b="1" dirty="0">
                <a:solidFill>
                  <a:schemeClr val="bg1"/>
                </a:solidFill>
              </a:rPr>
              <a:t>модифицирайте </a:t>
            </a:r>
            <a:r>
              <a:rPr lang="ru-RU" dirty="0"/>
              <a:t>го и извикайте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</a:t>
            </a:r>
            <a:r>
              <a:rPr lang="ru-RU" dirty="0"/>
              <a:t> всички </a:t>
            </a:r>
            <a:r>
              <a:rPr lang="ru-RU" b="1" dirty="0">
                <a:solidFill>
                  <a:schemeClr val="bg1"/>
                </a:solidFill>
              </a:rPr>
              <a:t>промени</a:t>
            </a:r>
            <a:r>
              <a:rPr lang="ru-RU" dirty="0"/>
              <a:t>, направени в неговите 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83350" y="4830350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3600" y="6142910"/>
            <a:ext cx="1905000" cy="510778"/>
          </a:xfrm>
          <a:prstGeom prst="wedgeRoundRectCallout">
            <a:avLst>
              <a:gd name="adj1" fmla="val -49983"/>
              <a:gd name="adj2" fmla="val -68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572000"/>
            <a:ext cx="4376215" cy="510778"/>
          </a:xfrm>
          <a:prstGeom prst="wedgeRoundRectCallout">
            <a:avLst>
              <a:gd name="adj1" fmla="val -40038"/>
              <a:gd name="adj2" fmla="val 105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Взимане на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първия</a:t>
            </a:r>
            <a:r>
              <a:rPr lang="bg-BG" sz="2400" b="1" noProof="1">
                <a:solidFill>
                  <a:schemeClr val="bg2"/>
                </a:solidFill>
              </a:rPr>
              <a:t> служител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76A506-55A5-25AF-9E94-D0CF80C67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5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196125"/>
            <a:ext cx="121539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Изтриването</a:t>
            </a:r>
            <a:r>
              <a:rPr lang="ru-RU" dirty="0"/>
              <a:t> се извършва чрез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Remove()</a:t>
            </a:r>
            <a:r>
              <a:rPr lang="ru-RU" dirty="0"/>
              <a:t> на указаната колекция от обекти</a:t>
            </a:r>
          </a:p>
          <a:p>
            <a:pPr>
              <a:buClr>
                <a:schemeClr val="tx1"/>
              </a:buClr>
            </a:pPr>
            <a:r>
              <a:rPr lang="ru-RU" dirty="0"/>
              <a:t>Методът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r>
              <a:rPr lang="ru-RU" dirty="0"/>
              <a:t> изпълнява действието за </a:t>
            </a:r>
            <a:r>
              <a:rPr lang="ru-RU" b="1" dirty="0">
                <a:solidFill>
                  <a:schemeClr val="bg1"/>
                </a:solidFill>
              </a:rPr>
              <a:t>изтриване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880807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3429000"/>
            <a:ext cx="5029200" cy="919401"/>
          </a:xfrm>
          <a:prstGeom prst="wedgeRoundRectCallout">
            <a:avLst>
              <a:gd name="adj1" fmla="val -31540"/>
              <a:gd name="adj2" fmla="val 111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2"/>
                </a:solidFill>
              </a:rPr>
              <a:t>Маркиране на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ru-RU" sz="2400" b="1" noProof="1">
                <a:solidFill>
                  <a:schemeClr val="bg2"/>
                </a:solidFill>
              </a:rPr>
              <a:t> за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ru-RU" sz="2400" b="1" noProof="1">
                <a:solidFill>
                  <a:schemeClr val="bg2"/>
                </a:solidFill>
              </a:rPr>
              <a:t> при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838110"/>
            <a:ext cx="2209919" cy="510778"/>
          </a:xfrm>
          <a:prstGeom prst="wedgeRoundRectCallout">
            <a:avLst>
              <a:gd name="adj1" fmla="val -57544"/>
              <a:gd name="adj2" fmla="val -55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4B2AE94-48A6-B114-6343-B940AE1F0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71600"/>
            <a:ext cx="8610600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технологиите</a:t>
            </a:r>
            <a:r>
              <a:rPr lang="ru-RU" sz="2600" b="1" dirty="0"/>
              <a:t> позволяват удобно и ефективно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взаимодействие</a:t>
            </a:r>
            <a:r>
              <a:rPr lang="ru-RU" sz="2600" b="1" dirty="0"/>
              <a:t> между</a:t>
            </a:r>
            <a:r>
              <a:rPr lang="en-US" sz="2600" b="1" dirty="0"/>
              <a:t>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Обектно-ориентиран програмен език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C#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Релационни бази данни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2600" b="1" dirty="0"/>
              <a:t>== </a:t>
            </a:r>
            <a:r>
              <a:rPr lang="bg-BG" sz="2600" b="1" dirty="0"/>
              <a:t>интегриран </a:t>
            </a:r>
            <a:r>
              <a:rPr lang="en-US" sz="2600" b="1" dirty="0"/>
              <a:t>ORM </a:t>
            </a:r>
            <a:r>
              <a:rPr lang="bg-BG" sz="2600" b="1" dirty="0"/>
              <a:t>инструмент</a:t>
            </a:r>
            <a:endParaRPr lang="en-US" sz="2600" b="1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Генерира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</a:t>
            </a:r>
            <a:r>
              <a:rPr lang="ru-RU" sz="2400" b="1" dirty="0">
                <a:solidFill>
                  <a:schemeClr val="bg2"/>
                </a:solidFill>
              </a:rPr>
              <a:t> според структурата на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базата</a:t>
            </a:r>
            <a:r>
              <a:rPr lang="ru-RU" sz="2400" b="1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 DbContext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b="1" dirty="0">
                <a:solidFill>
                  <a:schemeClr val="bg2"/>
                </a:solidFill>
              </a:rPr>
              <a:t>Изпозлва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sz="2400" b="1" dirty="0">
                <a:solidFill>
                  <a:schemeClr val="bg2"/>
                </a:solidFill>
              </a:rPr>
              <a:t>-</a:t>
            </a:r>
            <a:r>
              <a:rPr lang="bg-BG" sz="2400" b="1" dirty="0">
                <a:solidFill>
                  <a:schemeClr val="bg2"/>
                </a:solidFill>
              </a:rPr>
              <a:t>ове</a:t>
            </a:r>
            <a:endParaRPr lang="en-US" sz="2400" b="1" dirty="0">
              <a:solidFill>
                <a:schemeClr val="bg2"/>
              </a:solidFill>
            </a:endParaRP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Таблици</a:t>
            </a:r>
            <a:r>
              <a:rPr lang="bg-BG" sz="2200" b="1" dirty="0">
                <a:solidFill>
                  <a:schemeClr val="bg2"/>
                </a:solidFill>
              </a:rPr>
              <a:t> </a:t>
            </a:r>
            <a:r>
              <a:rPr lang="ru-RU" sz="2200" b="1" dirty="0">
                <a:solidFill>
                  <a:schemeClr val="bg2"/>
                </a:solidFill>
              </a:rPr>
              <a:t>в релационната база данни</a:t>
            </a: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Съдържа</a:t>
            </a:r>
            <a:r>
              <a:rPr lang="bg-BG" sz="2200" b="1" dirty="0">
                <a:solidFill>
                  <a:schemeClr val="bg2"/>
                </a:solidFill>
              </a:rPr>
              <a:t>т</a:t>
            </a:r>
            <a:r>
              <a:rPr lang="ru-RU" sz="2200" b="1" dirty="0">
                <a:solidFill>
                  <a:schemeClr val="bg2"/>
                </a:solidFill>
              </a:rPr>
              <a:t> обекти от съответния </a:t>
            </a:r>
            <a:r>
              <a:rPr lang="ru-RU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функционалности</a:t>
            </a:r>
            <a:r>
              <a:rPr lang="ru-RU" sz="2400" b="1" dirty="0">
                <a:solidFill>
                  <a:schemeClr val="bg2"/>
                </a:solidFill>
              </a:rPr>
              <a:t>, които опростяват манипулацията с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en-US" sz="2400" b="1" dirty="0">
                <a:solidFill>
                  <a:schemeClr val="bg2"/>
                </a:solidFill>
              </a:rPr>
              <a:t>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2400" b="1" dirty="0">
                <a:solidFill>
                  <a:schemeClr val="bg2"/>
                </a:solidFill>
              </a:rPr>
              <a:t>)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C5F9E4-992B-7CB1-DCB1-ECBD624D5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7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CCFC06-0548-6CAB-B068-6D1DB52881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данни във вид на обект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A837B1F-3645-0380-7603-FC41084440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5967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5A1EB60-A25F-F4D0-6369-F21BEEE5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/>
              <a:t>Програмен </a:t>
            </a:r>
            <a:r>
              <a:rPr lang="ru-RU" b="1" dirty="0">
                <a:solidFill>
                  <a:schemeClr val="bg1"/>
                </a:solidFill>
              </a:rPr>
              <a:t>подход</a:t>
            </a:r>
            <a:endParaRPr lang="ru-RU" dirty="0"/>
          </a:p>
          <a:p>
            <a:pPr lvl="1"/>
            <a:r>
              <a:rPr lang="ru-RU" dirty="0"/>
              <a:t>Използва се за </a:t>
            </a:r>
            <a:r>
              <a:rPr lang="bg-BG" b="1" dirty="0">
                <a:solidFill>
                  <a:schemeClr val="bg1"/>
                </a:solidFill>
              </a:rPr>
              <a:t>о</a:t>
            </a:r>
            <a:r>
              <a:rPr lang="ru-RU" b="1" dirty="0" err="1">
                <a:solidFill>
                  <a:schemeClr val="bg1"/>
                </a:solidFill>
              </a:rPr>
              <a:t>простяване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връзката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релационните бази данни</a:t>
            </a:r>
            <a:endParaRPr lang="ru-RU" dirty="0"/>
          </a:p>
          <a:p>
            <a:r>
              <a:rPr lang="ru-RU" dirty="0"/>
              <a:t>Позволява на </a:t>
            </a:r>
            <a:r>
              <a:rPr lang="ru-RU" b="1" dirty="0">
                <a:solidFill>
                  <a:schemeClr val="bg1"/>
                </a:solidFill>
              </a:rPr>
              <a:t>разработчиците</a:t>
            </a:r>
            <a:r>
              <a:rPr lang="ru-RU" dirty="0"/>
              <a:t> работа с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във вид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endParaRPr lang="ru-RU" dirty="0"/>
          </a:p>
          <a:p>
            <a:pPr lvl="1"/>
            <a:r>
              <a:rPr lang="ru-RU" dirty="0"/>
              <a:t>Те са </a:t>
            </a:r>
            <a:r>
              <a:rPr lang="ru-RU" b="1" dirty="0">
                <a:solidFill>
                  <a:schemeClr val="bg1"/>
                </a:solidFill>
              </a:rPr>
              <a:t>по-близки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техния код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Object-Relational Mapping?</a:t>
            </a:r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645347B-9A29-908F-2834-7C793FC7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Превръщане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 към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Заявки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/>
              <a:t>Популярни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bg-BG" b="1" dirty="0" err="1">
                <a:solidFill>
                  <a:schemeClr val="bg1"/>
                </a:solidFill>
              </a:rPr>
              <a:t>фреймуърци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SQLAlchemy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Hibernate</a:t>
            </a:r>
            <a:r>
              <a:rPr lang="en-US" dirty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Django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5934075" y="38862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6553200" y="44196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5638800" y="51054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1675" y="58674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6598" y="1953425"/>
            <a:ext cx="4359444" cy="221708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784F6F6-A719-EA76-EE49-CCC202AAC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4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228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506C446-9654-367E-002C-EC1B196D34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база данни чрез C# обекти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0C69C349-045D-9A63-9B3B-1D186ADE97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7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/>
              <a:t>Стандартният </a:t>
            </a:r>
            <a:r>
              <a:rPr lang="ru-RU" b="1" dirty="0">
                <a:solidFill>
                  <a:schemeClr val="bg1"/>
                </a:solidFill>
              </a:rPr>
              <a:t>ORM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.NET </a:t>
            </a:r>
            <a:r>
              <a:rPr lang="ru-RU" dirty="0"/>
              <a:t>и</a:t>
            </a:r>
            <a:r>
              <a:rPr lang="ru-RU" b="1" dirty="0">
                <a:solidFill>
                  <a:schemeClr val="bg1"/>
                </a:solidFill>
              </a:rPr>
              <a:t> .NET Core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/>
              <a:t>Осигурява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ru-RU" dirty="0"/>
              <a:t> базирани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за данни и </a:t>
            </a:r>
            <a:r>
              <a:rPr lang="ru-RU" b="1" dirty="0">
                <a:solidFill>
                  <a:schemeClr val="bg1"/>
                </a:solidFill>
              </a:rPr>
              <a:t>CRUD</a:t>
            </a:r>
            <a:r>
              <a:rPr lang="ru-RU" dirty="0"/>
              <a:t> операции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промените</a:t>
            </a:r>
            <a:r>
              <a:rPr lang="ru-RU" dirty="0"/>
              <a:t> на обекти в паметта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1A4A27A-0D30-43F0-1C19-631D072002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EF Core </a:t>
            </a:r>
            <a:r>
              <a:rPr lang="ru-RU" dirty="0"/>
              <a:t>достъпът до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извършва с помощта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/>
              <a:t>Състои се от </a:t>
            </a:r>
            <a:r>
              <a:rPr lang="ru-RU" b="1" dirty="0">
                <a:solidFill>
                  <a:schemeClr val="bg1"/>
                </a:solidFill>
              </a:rPr>
              <a:t>класове обекти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контекстен обект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)</a:t>
            </a:r>
            <a:r>
              <a:rPr lang="ru-RU" dirty="0"/>
              <a:t> , който представлява </a:t>
            </a:r>
            <a:r>
              <a:rPr lang="ru-RU" b="1" dirty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Контекстният обект </a:t>
            </a:r>
            <a:r>
              <a:rPr lang="ru-RU" dirty="0"/>
              <a:t>позволява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записване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</a:t>
            </a:r>
            <a:r>
              <a:rPr lang="en-US" dirty="0"/>
              <a:t> (1)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6E96633-1389-E3DF-72AB-D840A279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993067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32CABD3-9CBB-4C92-A80E-E5263760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6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EF</a:t>
            </a:r>
            <a:r>
              <a:rPr lang="bg-BG" dirty="0"/>
              <a:t> поддържа следните </a:t>
            </a:r>
            <a:r>
              <a:rPr lang="bg-BG" b="1" dirty="0">
                <a:solidFill>
                  <a:schemeClr val="bg1"/>
                </a:solidFill>
              </a:rPr>
              <a:t>подходи</a:t>
            </a:r>
            <a:r>
              <a:rPr lang="bg-BG" dirty="0"/>
              <a:t> за разработване на </a:t>
            </a:r>
            <a:r>
              <a:rPr lang="bg-BG" b="1" dirty="0">
                <a:solidFill>
                  <a:schemeClr val="bg1"/>
                </a:solidFill>
              </a:rPr>
              <a:t>модели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Генериране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съществуваща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Ръчно</a:t>
            </a:r>
            <a:r>
              <a:rPr lang="ru-RU" dirty="0"/>
              <a:t> създаване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който да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След като бъде създаден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EF миграции</a:t>
            </a:r>
            <a:r>
              <a:rPr lang="ru-RU" dirty="0"/>
              <a:t>, за да </a:t>
            </a:r>
            <a:r>
              <a:rPr lang="ru-RU" b="1" dirty="0">
                <a:solidFill>
                  <a:schemeClr val="bg1"/>
                </a:solidFill>
              </a:rPr>
              <a:t>създадете</a:t>
            </a:r>
            <a:r>
              <a:rPr lang="ru-RU" dirty="0"/>
              <a:t> база данни от </a:t>
            </a:r>
            <a:r>
              <a:rPr lang="ru-RU" b="1" dirty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Миграциите</a:t>
            </a:r>
            <a:r>
              <a:rPr lang="ru-RU" dirty="0"/>
              <a:t> позволяват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ru-RU" dirty="0"/>
              <a:t>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r>
              <a:rPr lang="ru-RU" dirty="0"/>
              <a:t> при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DE7C15-71C0-2954-4DE4-E59AE42E5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4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1737</Words>
  <Application>Microsoft Office PowerPoint</Application>
  <PresentationFormat>Widescreen</PresentationFormat>
  <Paragraphs>294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Entity Framework Моделът (1)</vt:lpstr>
      <vt:lpstr>Entity Framework 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Използване на DbContext класа</vt:lpstr>
      <vt:lpstr>Извличане на данни (1)</vt:lpstr>
      <vt:lpstr>Извличане на данни (2)</vt:lpstr>
      <vt:lpstr>Създаване на запис</vt:lpstr>
      <vt:lpstr>Каскадно вмъкване</vt:lpstr>
      <vt:lpstr>Променяне на съществуващи данни</vt:lpstr>
      <vt:lpstr>Изтриване на съществуващи данни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Връзка между C# и база данни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82</cp:revision>
  <dcterms:created xsi:type="dcterms:W3CDTF">2018-05-23T13:08:44Z</dcterms:created>
  <dcterms:modified xsi:type="dcterms:W3CDTF">2024-04-18T12:45:44Z</dcterms:modified>
  <cp:category>computer programming;programming;software development;software engineering</cp:category>
</cp:coreProperties>
</file>