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9"/>
  </p:notesMasterIdLst>
  <p:handoutMasterIdLst>
    <p:handoutMasterId r:id="rId40"/>
  </p:handoutMasterIdLst>
  <p:sldIdLst>
    <p:sldId id="402" r:id="rId2"/>
    <p:sldId id="491" r:id="rId3"/>
    <p:sldId id="571" r:id="rId4"/>
    <p:sldId id="468" r:id="rId5"/>
    <p:sldId id="572" r:id="rId6"/>
    <p:sldId id="470" r:id="rId7"/>
    <p:sldId id="575" r:id="rId8"/>
    <p:sldId id="471" r:id="rId9"/>
    <p:sldId id="576" r:id="rId10"/>
    <p:sldId id="536" r:id="rId11"/>
    <p:sldId id="546" r:id="rId12"/>
    <p:sldId id="577" r:id="rId13"/>
    <p:sldId id="473" r:id="rId14"/>
    <p:sldId id="578" r:id="rId15"/>
    <p:sldId id="477" r:id="rId16"/>
    <p:sldId id="548" r:id="rId17"/>
    <p:sldId id="549" r:id="rId18"/>
    <p:sldId id="568" r:id="rId19"/>
    <p:sldId id="550" r:id="rId20"/>
    <p:sldId id="570" r:id="rId21"/>
    <p:sldId id="535" r:id="rId22"/>
    <p:sldId id="579" r:id="rId23"/>
    <p:sldId id="479" r:id="rId24"/>
    <p:sldId id="551" r:id="rId25"/>
    <p:sldId id="552" r:id="rId26"/>
    <p:sldId id="553" r:id="rId27"/>
    <p:sldId id="554" r:id="rId28"/>
    <p:sldId id="555" r:id="rId29"/>
    <p:sldId id="556" r:id="rId30"/>
    <p:sldId id="559" r:id="rId31"/>
    <p:sldId id="560" r:id="rId32"/>
    <p:sldId id="561" r:id="rId33"/>
    <p:sldId id="562" r:id="rId34"/>
    <p:sldId id="563" r:id="rId35"/>
    <p:sldId id="349" r:id="rId36"/>
    <p:sldId id="504" r:id="rId37"/>
    <p:sldId id="505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Начало" id="{1A7FF257-DF80-4DFE-9AF0-240A5D72F181}">
          <p14:sldIdLst>
            <p14:sldId id="402"/>
            <p14:sldId id="491"/>
          </p14:sldIdLst>
        </p14:section>
        <p14:section name="Регулярен израз" id="{8B3393B8-FE56-454A-92E7-017BD7E64CE4}">
          <p14:sldIdLst>
            <p14:sldId id="571"/>
            <p14:sldId id="468"/>
            <p14:sldId id="572"/>
            <p14:sldId id="470"/>
            <p14:sldId id="575"/>
            <p14:sldId id="471"/>
            <p14:sldId id="576"/>
            <p14:sldId id="536"/>
          </p14:sldIdLst>
        </p14:section>
        <p14:section name="Quantifier-и и групи" id="{11780D82-5E1C-4F00-A6CF-0F71EBE8F704}">
          <p14:sldIdLst>
            <p14:sldId id="546"/>
            <p14:sldId id="577"/>
            <p14:sldId id="473"/>
            <p14:sldId id="578"/>
            <p14:sldId id="477"/>
            <p14:sldId id="548"/>
            <p14:sldId id="549"/>
            <p14:sldId id="568"/>
            <p14:sldId id="550"/>
            <p14:sldId id="570"/>
          </p14:sldIdLst>
        </p14:section>
        <p14:section name="Обратни референции" id="{458553B7-D717-48FC-B1FB-879F784A364E}">
          <p14:sldIdLst>
            <p14:sldId id="535"/>
            <p14:sldId id="579"/>
            <p14:sldId id="479"/>
          </p14:sldIdLst>
        </p14:section>
        <p14:section name="Регулярни изрази в C#" id="{F843C36F-5A76-48F9-8AB7-1461D9A01F5D}">
          <p14:sldIdLst>
            <p14:sldId id="551"/>
            <p14:sldId id="552"/>
            <p14:sldId id="553"/>
            <p14:sldId id="554"/>
            <p14:sldId id="555"/>
            <p14:sldId id="556"/>
            <p14:sldId id="559"/>
            <p14:sldId id="560"/>
            <p14:sldId id="561"/>
            <p14:sldId id="562"/>
            <p14:sldId id="563"/>
          </p14:sldIdLst>
        </p14:section>
        <p14:section name="Обобщение" id="{7442C692-910E-496C-84A2-0C0F31F0E922}">
          <p14:sldIdLst>
            <p14:sldId id="349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774" autoAdjust="0"/>
    <p:restoredTop sz="95241" autoAdjust="0"/>
  </p:normalViewPr>
  <p:slideViewPr>
    <p:cSldViewPr showGuides="1">
      <p:cViewPr varScale="1">
        <p:scale>
          <a:sx n="36" d="100"/>
          <a:sy n="36" d="100"/>
        </p:scale>
        <p:origin x="240" y="263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4.07.24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7/4/24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A85E662F-A928-7A39-5C18-9D4808A3F36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6430362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1587512-DFAB-A12E-3BB4-E6B42776B18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2341451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3234AAE7-02FD-0E79-2711-E66953A42A9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1225147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445D132E-11DD-DFD9-951F-4E145FE370B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7416742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BCB30228-A97C-A471-9EF6-ABF2C26833A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5010951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2516E436-01E7-1115-CF06-57231EF73BC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8756175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9097A053-7891-44F3-D667-E2AB624D9EA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7307362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5535ED3A-D7CA-94BE-3196-DBDE37B90D4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085323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egex101.com/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org/Contests/Practice/Index/4166#0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org/Contests/Practice/Index/4166#2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regex101.com/" TargetMode="External"/><Relationship Id="rId2" Type="http://schemas.openxmlformats.org/officeDocument/2006/relationships/hyperlink" Target="http://regexr.com/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6390122" y="5805353"/>
            <a:ext cx="5248260" cy="341313"/>
          </a:xfrm>
        </p:spPr>
        <p:txBody>
          <a:bodyPr/>
          <a:lstStyle/>
          <a:p>
            <a:r>
              <a:rPr lang="bg-BG" sz="2400" dirty="0"/>
              <a:t>Софтуерни и хардуерни науки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6392169" y="5426440"/>
            <a:ext cx="5248260" cy="374236"/>
          </a:xfrm>
        </p:spPr>
        <p:txBody>
          <a:bodyPr>
            <a:normAutofit fontScale="77500" lnSpcReduction="20000"/>
          </a:bodyPr>
          <a:lstStyle/>
          <a:p>
            <a:r>
              <a:rPr lang="bg-BG" sz="2800" dirty="0">
                <a:solidFill>
                  <a:srgbClr val="234465"/>
                </a:solidFill>
              </a:rPr>
              <a:t>Курс "</a:t>
            </a:r>
            <a:r>
              <a:rPr lang="ru-RU" sz="2800" dirty="0">
                <a:solidFill>
                  <a:srgbClr val="234465"/>
                </a:solidFill>
              </a:rPr>
              <a:t>Структури от данни и алгоритми</a:t>
            </a:r>
            <a:r>
              <a:rPr lang="bg-BG" sz="2800" dirty="0">
                <a:solidFill>
                  <a:srgbClr val="234465"/>
                </a:solidFill>
              </a:rPr>
              <a:t>"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553618" y="5805231"/>
            <a:ext cx="4751953" cy="341556"/>
          </a:xfrm>
        </p:spPr>
        <p:txBody>
          <a:bodyPr/>
          <a:lstStyle/>
          <a:p>
            <a:pPr marL="0" indent="0" algn="l" rtl="0" eaLnBrk="1" fontAlgn="base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kern="1200" dirty="0">
                <a:solidFill>
                  <a:srgbClr val="1A334C"/>
                </a:solidFill>
                <a:effectLst/>
                <a:latin typeface="Calibri" panose="020F0502020204030204" pitchFamily="34" charset="0"/>
                <a:ea typeface="+mn-ea"/>
                <a:cs typeface="+mn-cs"/>
                <a:hlinkClick r:id="rId3"/>
              </a:rPr>
              <a:t>https://github.com/BG-IT-Edu</a:t>
            </a:r>
            <a:endParaRPr lang="bg-BG" sz="1800" dirty="0">
              <a:effectLst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551571" y="5338773"/>
            <a:ext cx="4751954" cy="549570"/>
          </a:xfrm>
        </p:spPr>
        <p:txBody>
          <a:bodyPr/>
          <a:lstStyle/>
          <a:p>
            <a:r>
              <a:rPr lang="bg-BG" sz="1800" dirty="0">
                <a:solidFill>
                  <a:srgbClr val="234465"/>
                </a:solidFill>
              </a:rPr>
              <a:t>Проект "Отворено учебно съдържание по програмиране и ИТ", СофтУни Фондация</a:t>
            </a:r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91D9C92B-24AC-2E0F-7C85-C3F32043D5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/>
              <a:t>Същност, синтаксис, употреба</a:t>
            </a:r>
            <a:endParaRPr lang="en-BG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750" dirty="0">
                <a:ea typeface="+mj-lt"/>
                <a:cs typeface="+mj-lt"/>
              </a:rPr>
              <a:t>Регулярни изрази </a:t>
            </a:r>
            <a:r>
              <a:rPr lang="en-US" sz="4750" dirty="0"/>
              <a:t>(RegEx)</a:t>
            </a:r>
            <a:endParaRPr lang="bg-BG" sz="4750" dirty="0">
              <a:cs typeface="Calibri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431" y="2496503"/>
            <a:ext cx="2211541" cy="551599"/>
          </a:xfrm>
          <a:prstGeom prst="rect">
            <a:avLst/>
          </a:prstGeom>
        </p:spPr>
      </p:pic>
      <p:pic>
        <p:nvPicPr>
          <p:cNvPr id="9" name="image2.jpeg">
            <a:extLst>
              <a:ext uri="{FF2B5EF4-FFF2-40B4-BE49-F238E27FC236}">
                <a16:creationId xmlns:a16="http://schemas.microsoft.com/office/drawing/2014/main" id="{CD02F7BD-8B2C-4C1D-8CCB-C1AAD08F085E}"/>
              </a:ext>
            </a:extLst>
          </p:cNvPr>
          <p:cNvPicPr>
            <a:picLocks/>
          </p:cNvPicPr>
          <p:nvPr/>
        </p:nvPicPr>
        <p:blipFill>
          <a:blip r:embed="rId5" cstate="print"/>
          <a:srcRect l="2237" r="2237"/>
          <a:stretch>
            <a:fillRect/>
          </a:stretch>
        </p:blipFill>
        <p:spPr>
          <a:xfrm>
            <a:off x="6216169" y="2470588"/>
            <a:ext cx="5384526" cy="27645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145471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D87146-D2FA-48FB-8B16-CB655DAADC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955679" cy="5528766"/>
          </a:xfrm>
        </p:spPr>
        <p:txBody>
          <a:bodyPr vert="horz" lIns="108000" tIns="36000" rIns="108000" bIns="36000" rtlCol="0" anchor="t">
            <a:normAutofit lnSpcReduction="10000"/>
          </a:bodyPr>
          <a:lstStyle/>
          <a:p>
            <a:pPr marL="360045" indent="-360045">
              <a:spcBef>
                <a:spcPts val="1200"/>
              </a:spcBef>
              <a:buClr>
                <a:schemeClr val="tx1"/>
              </a:buClr>
            </a:pPr>
            <a:r>
              <a:rPr lang="en-GB" sz="3350" b="1" dirty="0">
                <a:solidFill>
                  <a:schemeClr val="bg1"/>
                </a:solidFill>
                <a:latin typeface="Consolas"/>
              </a:rPr>
              <a:t>\w</a:t>
            </a:r>
            <a:r>
              <a:rPr lang="en-GB" sz="3350" dirty="0"/>
              <a:t> – търси всеки</a:t>
            </a:r>
            <a:r>
              <a:rPr lang="en-GB" sz="3350" dirty="0">
                <a:solidFill>
                  <a:srgbClr val="234465"/>
                </a:solidFill>
              </a:rPr>
              <a:t> </a:t>
            </a:r>
            <a:r>
              <a:rPr lang="bg-BG" sz="3350" b="1" dirty="0">
                <a:solidFill>
                  <a:schemeClr val="bg1"/>
                </a:solidFill>
              </a:rPr>
              <a:t>текстови </a:t>
            </a:r>
            <a:r>
              <a:rPr lang="en-GB" sz="3350" b="1" dirty="0">
                <a:solidFill>
                  <a:schemeClr val="bg1"/>
                </a:solidFill>
              </a:rPr>
              <a:t>символ </a:t>
            </a:r>
            <a:r>
              <a:rPr lang="en-GB" sz="3350" dirty="0"/>
              <a:t>(a-z, A-Z, 0-9, _)</a:t>
            </a:r>
            <a:endParaRPr lang="bg-BG" sz="3350" dirty="0"/>
          </a:p>
          <a:p>
            <a:pPr marL="360045" indent="-360045">
              <a:spcBef>
                <a:spcPts val="1200"/>
              </a:spcBef>
              <a:buClr>
                <a:schemeClr val="tx1"/>
              </a:buClr>
            </a:pPr>
            <a:r>
              <a:rPr lang="en-GB" sz="3350" b="1" dirty="0">
                <a:solidFill>
                  <a:schemeClr val="bg1"/>
                </a:solidFill>
                <a:latin typeface="Consolas"/>
              </a:rPr>
              <a:t>\W</a:t>
            </a:r>
            <a:r>
              <a:rPr lang="en-GB" sz="3350" dirty="0"/>
              <a:t> – търси всеки </a:t>
            </a:r>
            <a:r>
              <a:rPr lang="bg-BG" sz="3350" b="1" dirty="0">
                <a:solidFill>
                  <a:schemeClr val="bg1"/>
                </a:solidFill>
              </a:rPr>
              <a:t>нетекстови символ </a:t>
            </a:r>
            <a:r>
              <a:rPr lang="en-GB" sz="3350" dirty="0"/>
              <a:t>(обратното на </a:t>
            </a:r>
            <a:r>
              <a:rPr lang="en-GB" sz="3350" b="1" dirty="0">
                <a:solidFill>
                  <a:schemeClr val="bg1"/>
                </a:solidFill>
                <a:latin typeface="Consolas"/>
              </a:rPr>
              <a:t>\w</a:t>
            </a:r>
            <a:r>
              <a:rPr lang="en-GB" sz="3350" dirty="0"/>
              <a:t>)</a:t>
            </a:r>
            <a:endParaRPr lang="en-GB" sz="3350" dirty="0">
              <a:cs typeface="Calibri"/>
            </a:endParaRPr>
          </a:p>
          <a:p>
            <a:pPr marL="360045" indent="-360045">
              <a:spcBef>
                <a:spcPts val="1200"/>
              </a:spcBef>
              <a:buClr>
                <a:schemeClr val="tx1"/>
              </a:buClr>
            </a:pPr>
            <a:r>
              <a:rPr lang="en-GB" sz="3350" b="1" dirty="0">
                <a:solidFill>
                  <a:schemeClr val="bg1"/>
                </a:solidFill>
                <a:latin typeface="Consolas"/>
              </a:rPr>
              <a:t>\s</a:t>
            </a:r>
            <a:r>
              <a:rPr lang="en-GB" sz="3350" dirty="0"/>
              <a:t> – търси </a:t>
            </a:r>
            <a:r>
              <a:rPr lang="en-GB" sz="3350" dirty="0">
                <a:solidFill>
                  <a:srgbClr val="234465"/>
                </a:solidFill>
              </a:rPr>
              <a:t>всички символи, които са </a:t>
            </a:r>
            <a:r>
              <a:rPr lang="en-GB" sz="3350" b="1" dirty="0">
                <a:solidFill>
                  <a:schemeClr val="bg1"/>
                </a:solidFill>
              </a:rPr>
              <a:t>интервали</a:t>
            </a:r>
            <a:endParaRPr lang="en-GB" sz="3350" dirty="0">
              <a:solidFill>
                <a:schemeClr val="bg1"/>
              </a:solidFill>
              <a:cs typeface="Calibri"/>
            </a:endParaRPr>
          </a:p>
          <a:p>
            <a:pPr marL="360045" indent="-360045">
              <a:spcBef>
                <a:spcPts val="1200"/>
              </a:spcBef>
              <a:buClr>
                <a:schemeClr val="tx1"/>
              </a:buClr>
            </a:pPr>
            <a:r>
              <a:rPr lang="en-GB" sz="3350" b="1" dirty="0">
                <a:solidFill>
                  <a:schemeClr val="bg1"/>
                </a:solidFill>
                <a:latin typeface="Consolas"/>
              </a:rPr>
              <a:t>\S</a:t>
            </a:r>
            <a:r>
              <a:rPr lang="en-GB" sz="3350" dirty="0"/>
              <a:t> – </a:t>
            </a:r>
            <a:r>
              <a:rPr lang="en-GB" sz="3350" dirty="0">
                <a:ea typeface="+mn-lt"/>
                <a:cs typeface="+mn-lt"/>
              </a:rPr>
              <a:t>търси всички </a:t>
            </a:r>
            <a:r>
              <a:rPr lang="en-GB" sz="3350" dirty="0">
                <a:solidFill>
                  <a:srgbClr val="234465"/>
                </a:solidFill>
                <a:ea typeface="+mn-lt"/>
                <a:cs typeface="+mn-lt"/>
              </a:rPr>
              <a:t>символи, които не са </a:t>
            </a:r>
            <a:r>
              <a:rPr lang="en-GB" sz="3350" b="1" dirty="0">
                <a:solidFill>
                  <a:schemeClr val="bg1"/>
                </a:solidFill>
                <a:ea typeface="+mn-lt"/>
                <a:cs typeface="+mn-lt"/>
              </a:rPr>
              <a:t>интервали</a:t>
            </a:r>
            <a:r>
              <a:rPr lang="en-GB" sz="3350" dirty="0"/>
              <a:t> (обратно на </a:t>
            </a:r>
            <a:r>
              <a:rPr lang="en-GB" sz="3350" b="1" dirty="0">
                <a:solidFill>
                  <a:schemeClr val="bg1"/>
                </a:solidFill>
                <a:latin typeface="Consolas"/>
              </a:rPr>
              <a:t>\s</a:t>
            </a:r>
            <a:r>
              <a:rPr lang="en-GB" sz="3350" dirty="0"/>
              <a:t>)</a:t>
            </a:r>
            <a:endParaRPr lang="en-GB" sz="3350" dirty="0">
              <a:cs typeface="Calibri"/>
            </a:endParaRPr>
          </a:p>
          <a:p>
            <a:pPr marL="360045" indent="-360045">
              <a:spcBef>
                <a:spcPts val="1200"/>
              </a:spcBef>
              <a:buClr>
                <a:schemeClr val="tx1"/>
              </a:buClr>
            </a:pPr>
            <a:r>
              <a:rPr lang="en-GB" sz="3350" b="1" dirty="0">
                <a:solidFill>
                  <a:schemeClr val="bg1"/>
                </a:solidFill>
                <a:latin typeface="Consolas"/>
              </a:rPr>
              <a:t>\d</a:t>
            </a:r>
            <a:r>
              <a:rPr lang="en-GB" sz="3350" dirty="0"/>
              <a:t> – </a:t>
            </a:r>
            <a:r>
              <a:rPr lang="en-GB" sz="3350" dirty="0">
                <a:solidFill>
                  <a:srgbClr val="234465"/>
                </a:solidFill>
              </a:rPr>
              <a:t>търси всички </a:t>
            </a:r>
            <a:r>
              <a:rPr lang="bg-BG" sz="3350" b="1" dirty="0">
                <a:solidFill>
                  <a:schemeClr val="bg1"/>
                </a:solidFill>
                <a:ea typeface="+mn-lt"/>
                <a:cs typeface="+mn-lt"/>
              </a:rPr>
              <a:t>цифри</a:t>
            </a:r>
            <a:r>
              <a:rPr lang="bg-BG" sz="3350" dirty="0">
                <a:solidFill>
                  <a:srgbClr val="234465"/>
                </a:solidFill>
                <a:ea typeface="+mn-lt"/>
                <a:cs typeface="+mn-lt"/>
              </a:rPr>
              <a:t> </a:t>
            </a:r>
            <a:r>
              <a:rPr lang="en-GB" sz="3350" dirty="0"/>
              <a:t>(0-9)</a:t>
            </a:r>
            <a:endParaRPr lang="en-GB" sz="3350" dirty="0">
              <a:cs typeface="Calibri"/>
            </a:endParaRPr>
          </a:p>
          <a:p>
            <a:pPr marL="360045" indent="-360045">
              <a:spcBef>
                <a:spcPts val="1200"/>
              </a:spcBef>
              <a:buClr>
                <a:schemeClr val="tx1"/>
              </a:buClr>
            </a:pPr>
            <a:r>
              <a:rPr lang="en-GB" sz="3350" b="1" dirty="0">
                <a:solidFill>
                  <a:schemeClr val="bg1"/>
                </a:solidFill>
                <a:latin typeface="Consolas"/>
              </a:rPr>
              <a:t>\D</a:t>
            </a:r>
            <a:r>
              <a:rPr lang="en-GB" sz="3350" dirty="0"/>
              <a:t> – </a:t>
            </a:r>
            <a:r>
              <a:rPr lang="en-GB" sz="3350" dirty="0">
                <a:ea typeface="+mn-lt"/>
                <a:cs typeface="+mn-lt"/>
              </a:rPr>
              <a:t>търси всички </a:t>
            </a:r>
            <a:r>
              <a:rPr lang="en-GB" sz="3350" dirty="0"/>
              <a:t>символи, които</a:t>
            </a:r>
            <a:r>
              <a:rPr lang="bg-BG" sz="3350" dirty="0"/>
              <a:t> са</a:t>
            </a:r>
            <a:r>
              <a:rPr lang="en-GB" sz="3350" dirty="0"/>
              <a:t> </a:t>
            </a:r>
            <a:r>
              <a:rPr lang="en-GB" sz="3350" b="1" dirty="0">
                <a:solidFill>
                  <a:schemeClr val="bg1"/>
                </a:solidFill>
              </a:rPr>
              <a:t>не са </a:t>
            </a:r>
            <a:r>
              <a:rPr lang="bg-BG" sz="3350" b="1" dirty="0">
                <a:solidFill>
                  <a:schemeClr val="bg1"/>
                </a:solidFill>
              </a:rPr>
              <a:t>цифри</a:t>
            </a:r>
            <a:r>
              <a:rPr lang="en-GB" sz="3350" b="1" dirty="0">
                <a:solidFill>
                  <a:schemeClr val="bg1"/>
                </a:solidFill>
              </a:rPr>
              <a:t> </a:t>
            </a:r>
            <a:r>
              <a:rPr lang="en-GB" sz="3350" dirty="0"/>
              <a:t>(обратното на</a:t>
            </a:r>
            <a:r>
              <a:rPr lang="en-GB" sz="3350" dirty="0">
                <a:solidFill>
                  <a:srgbClr val="234465"/>
                </a:solidFill>
                <a:latin typeface="Calibri"/>
                <a:cs typeface="Calibri"/>
              </a:rPr>
              <a:t> </a:t>
            </a:r>
            <a:r>
              <a:rPr lang="en-GB" sz="3350" b="1" dirty="0">
                <a:solidFill>
                  <a:schemeClr val="bg1"/>
                </a:solidFill>
                <a:latin typeface="Consolas"/>
              </a:rPr>
              <a:t>\d</a:t>
            </a:r>
            <a:r>
              <a:rPr lang="en-GB" sz="3350" dirty="0"/>
              <a:t>)</a:t>
            </a:r>
            <a:endParaRPr lang="en-GB" sz="3350" dirty="0">
              <a:cs typeface="Calibri"/>
            </a:endParaRPr>
          </a:p>
          <a:p>
            <a:pPr marL="0" indent="0">
              <a:buNone/>
            </a:pPr>
            <a:endParaRPr lang="en-GB" dirty="0">
              <a:cs typeface="Calibri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EC83897-27FB-49C4-84D6-9471883B0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3950" dirty="0">
                <a:cs typeface="Calibri"/>
              </a:rPr>
              <a:t>Предефинирани</a:t>
            </a:r>
            <a:r>
              <a:rPr lang="en-GB" sz="3950" dirty="0">
                <a:cs typeface="Calibri"/>
              </a:rPr>
              <a:t> </a:t>
            </a:r>
            <a:r>
              <a:rPr lang="bg-BG" sz="3950" dirty="0">
                <a:cs typeface="Calibri"/>
              </a:rPr>
              <a:t>класове</a:t>
            </a:r>
            <a:r>
              <a:rPr lang="en-GB" sz="3950" dirty="0">
                <a:cs typeface="Calibri"/>
              </a:rPr>
              <a:t> – </a:t>
            </a:r>
            <a:r>
              <a:rPr lang="bg-BG" sz="3950" dirty="0">
                <a:cs typeface="Calibri"/>
              </a:rPr>
              <a:t>Примери</a:t>
            </a:r>
            <a:endParaRPr lang="en-GB" sz="3950" dirty="0">
              <a:cs typeface="Calibri"/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9C9EE245-84B8-F4A5-50E9-D3470878AF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45394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C886439C-1CA8-450B-A9E2-4DBC6DCAF5FE}"/>
              </a:ext>
            </a:extLst>
          </p:cNvPr>
          <p:cNvSpPr txBox="1">
            <a:spLocks/>
          </p:cNvSpPr>
          <p:nvPr/>
        </p:nvSpPr>
        <p:spPr>
          <a:xfrm>
            <a:off x="4574061" y="1595612"/>
            <a:ext cx="3043877" cy="1980684"/>
          </a:xfrm>
          <a:prstGeom prst="rect">
            <a:avLst/>
          </a:prstGeom>
        </p:spPr>
        <p:txBody>
          <a:bodyPr vert="horz" lIns="107972" tIns="35991" rIns="107972" bIns="35991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0" dirty="0">
                <a:solidFill>
                  <a:schemeClr val="bg2"/>
                </a:solidFill>
                <a:latin typeface="Consolas" panose="020B0609020204030204" pitchFamily="49" charset="0"/>
              </a:rPr>
              <a:t>(\w+)</a:t>
            </a:r>
          </a:p>
        </p:txBody>
      </p:sp>
      <p:sp>
        <p:nvSpPr>
          <p:cNvPr id="5" name="Подзаглавие 4">
            <a:extLst>
              <a:ext uri="{FF2B5EF4-FFF2-40B4-BE49-F238E27FC236}">
                <a16:creationId xmlns:a16="http://schemas.microsoft.com/office/drawing/2014/main" id="{C5060F56-42C1-4CE6-E1FA-054C2C46961B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Определение и примери</a:t>
            </a:r>
          </a:p>
        </p:txBody>
      </p:sp>
      <p:sp>
        <p:nvSpPr>
          <p:cNvPr id="7" name="Заглавие 6">
            <a:extLst>
              <a:ext uri="{FF2B5EF4-FFF2-40B4-BE49-F238E27FC236}">
                <a16:creationId xmlns:a16="http://schemas.microsoft.com/office/drawing/2014/main" id="{33D2407C-A1AA-9E05-A3EB-73A80F633F6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Quantifier-</a:t>
            </a:r>
            <a:r>
              <a:rPr lang="bg-BG" dirty="0"/>
              <a:t>и</a:t>
            </a:r>
          </a:p>
        </p:txBody>
      </p:sp>
    </p:spTree>
    <p:extLst>
      <p:ext uri="{BB962C8B-B14F-4D97-AF65-F5344CB8AC3E}">
        <p14:creationId xmlns:p14="http://schemas.microsoft.com/office/powerpoint/2010/main" val="1308312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87A6BBCF-318C-32FC-C50D-E6117A486B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2766" y="1108911"/>
            <a:ext cx="10129234" cy="5546589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/>
            <a:r>
              <a:rPr lang="bg-BG" sz="3350" dirty="0">
                <a:ea typeface="+mn-lt"/>
                <a:cs typeface="+mn-lt"/>
              </a:rPr>
              <a:t>Символи, които показват </a:t>
            </a:r>
            <a:r>
              <a:rPr lang="bg-BG" sz="3350" b="1" dirty="0">
                <a:solidFill>
                  <a:schemeClr val="bg1"/>
                </a:solidFill>
                <a:ea typeface="+mn-lt"/>
                <a:cs typeface="+mn-lt"/>
              </a:rPr>
              <a:t>колко пъти </a:t>
            </a:r>
            <a:r>
              <a:rPr lang="bg-BG" sz="3350" dirty="0">
                <a:ea typeface="+mn-lt"/>
                <a:cs typeface="+mn-lt"/>
              </a:rPr>
              <a:t>един или повече символи трябва да се </a:t>
            </a:r>
            <a:r>
              <a:rPr lang="bg-BG" sz="3350" b="1" dirty="0">
                <a:solidFill>
                  <a:schemeClr val="bg1"/>
                </a:solidFill>
                <a:ea typeface="+mn-lt"/>
                <a:cs typeface="+mn-lt"/>
              </a:rPr>
              <a:t>повторят в текста</a:t>
            </a:r>
            <a:endParaRPr lang="en-US" sz="3350" dirty="0">
              <a:ea typeface="+mn-lt"/>
              <a:cs typeface="+mn-lt"/>
            </a:endParaRPr>
          </a:p>
          <a:p>
            <a:pPr marL="360045" indent="-360045"/>
            <a:r>
              <a:rPr lang="bg-BG" sz="3350" dirty="0">
                <a:ea typeface="+mn-lt"/>
                <a:cs typeface="+mn-lt"/>
              </a:rPr>
              <a:t>Примери: </a:t>
            </a:r>
            <a:endParaRPr lang="en-US" sz="3350" dirty="0">
              <a:ea typeface="+mn-lt"/>
              <a:cs typeface="+mn-lt"/>
            </a:endParaRPr>
          </a:p>
          <a:p>
            <a:pPr marL="802957" lvl="1" indent="-360045"/>
            <a:r>
              <a:rPr lang="bg-BG" sz="3150" dirty="0">
                <a:ea typeface="+mn-lt"/>
                <a:cs typeface="+mn-lt"/>
              </a:rPr>
              <a:t>*</a:t>
            </a:r>
            <a:endParaRPr lang="en-US" sz="3150" dirty="0">
              <a:ea typeface="+mn-lt"/>
              <a:cs typeface="+mn-lt"/>
            </a:endParaRPr>
          </a:p>
          <a:p>
            <a:pPr marL="802957" lvl="1" indent="-360045"/>
            <a:r>
              <a:rPr lang="bg-BG" sz="3150" dirty="0">
                <a:ea typeface="+mn-lt"/>
                <a:cs typeface="+mn-lt"/>
              </a:rPr>
              <a:t>+</a:t>
            </a:r>
            <a:endParaRPr lang="en-US" sz="3150" dirty="0">
              <a:ea typeface="+mn-lt"/>
              <a:cs typeface="+mn-lt"/>
            </a:endParaRPr>
          </a:p>
          <a:p>
            <a:pPr marL="802957" lvl="1" indent="-360045"/>
            <a:r>
              <a:rPr lang="bg-BG" sz="3150" dirty="0">
                <a:ea typeface="+mn-lt"/>
                <a:cs typeface="+mn-lt"/>
              </a:rPr>
              <a:t>?</a:t>
            </a:r>
            <a:endParaRPr lang="en-US" sz="3150" dirty="0">
              <a:ea typeface="+mn-lt"/>
              <a:cs typeface="+mn-lt"/>
            </a:endParaRPr>
          </a:p>
          <a:p>
            <a:pPr marL="802957" lvl="1" indent="-360045"/>
            <a:r>
              <a:rPr lang="en-US" sz="3150" dirty="0">
                <a:ea typeface="+mn-lt"/>
                <a:cs typeface="+mn-lt"/>
              </a:rPr>
              <a:t>{count}</a:t>
            </a:r>
            <a:endParaRPr lang="bg-BG" sz="3150" dirty="0">
              <a:ea typeface="+mn-lt"/>
              <a:cs typeface="+mn-lt"/>
            </a:endParaRPr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FD8800B1-25E1-EDAA-F1E8-E5BC527BE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3950" dirty="0">
                <a:cs typeface="Calibri"/>
              </a:rPr>
              <a:t>Какво е </a:t>
            </a:r>
            <a:r>
              <a:rPr lang="en-GB" sz="3950" dirty="0">
                <a:ea typeface="+mj-lt"/>
                <a:cs typeface="+mj-lt"/>
              </a:rPr>
              <a:t>Quantifier?</a:t>
            </a:r>
            <a:endParaRPr lang="bg-BG" sz="3950" b="0" dirty="0">
              <a:ea typeface="+mj-lt"/>
              <a:cs typeface="+mj-lt"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F72618F-4B0C-7053-9229-5A49D8BD6E5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987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buClr>
                <a:schemeClr val="tx1"/>
              </a:buClr>
            </a:pPr>
            <a:r>
              <a:rPr lang="en-US" sz="3350" b="1" noProof="1">
                <a:solidFill>
                  <a:schemeClr val="bg1"/>
                </a:solidFill>
                <a:latin typeface="Consolas"/>
                <a:cs typeface="Consolas" panose="020B0609020204030204" pitchFamily="49" charset="0"/>
              </a:rPr>
              <a:t>*</a:t>
            </a:r>
            <a:r>
              <a:rPr lang="en-US" sz="3350" noProof="1">
                <a:latin typeface="+mj-lt"/>
                <a:cs typeface="Consolas" panose="020B0609020204030204" pitchFamily="49" charset="0"/>
              </a:rPr>
              <a:t> </a:t>
            </a:r>
            <a:r>
              <a:rPr lang="en-US" sz="3350" noProof="1">
                <a:cs typeface="Consolas" panose="020B0609020204030204" pitchFamily="49" charset="0"/>
              </a:rPr>
              <a:t>-</a:t>
            </a:r>
            <a:r>
              <a:rPr lang="en-US" sz="3350" noProof="1">
                <a:latin typeface="+mj-lt"/>
                <a:cs typeface="Consolas" panose="020B0609020204030204" pitchFamily="49" charset="0"/>
              </a:rPr>
              <a:t> търси </a:t>
            </a:r>
            <a:r>
              <a:rPr lang="bg-BG" sz="3350" noProof="1">
                <a:latin typeface="+mj-lt"/>
                <a:cs typeface="Consolas" panose="020B0609020204030204" pitchFamily="49" charset="0"/>
              </a:rPr>
              <a:t>предходния</a:t>
            </a:r>
            <a:r>
              <a:rPr lang="en-US" sz="3350" noProof="1">
                <a:latin typeface="+mj-lt"/>
                <a:cs typeface="Consolas" panose="020B0609020204030204" pitchFamily="49" charset="0"/>
              </a:rPr>
              <a:t> елемент </a:t>
            </a:r>
            <a:r>
              <a:rPr lang="en-US" sz="3350" b="1" noProof="1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нула </a:t>
            </a:r>
            <a:r>
              <a:rPr lang="en-US" sz="3350" noProof="1">
                <a:latin typeface="+mj-lt"/>
                <a:cs typeface="Consolas" panose="020B0609020204030204" pitchFamily="49" charset="0"/>
              </a:rPr>
              <a:t>или </a:t>
            </a:r>
            <a:r>
              <a:rPr lang="en-US" sz="3350" b="1" noProof="1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повече пъти</a:t>
            </a:r>
          </a:p>
          <a:p>
            <a:pPr marL="360045" indent="-360045">
              <a:buClr>
                <a:schemeClr val="tx1"/>
              </a:buClr>
            </a:pPr>
            <a:endParaRPr lang="en-US" sz="3350" noProof="1">
              <a:solidFill>
                <a:srgbClr val="234465"/>
              </a:solidFill>
              <a:latin typeface="Calibri"/>
              <a:cs typeface="Consolas" panose="020B0609020204030204" pitchFamily="49" charset="0"/>
            </a:endParaRPr>
          </a:p>
          <a:p>
            <a:pPr marL="360045" indent="-360045">
              <a:buClr>
                <a:schemeClr val="tx1"/>
              </a:buClr>
            </a:pPr>
            <a:r>
              <a:rPr lang="en-US" sz="3350" b="1" noProof="1">
                <a:solidFill>
                  <a:schemeClr val="bg1"/>
                </a:solidFill>
                <a:latin typeface="Consolas"/>
                <a:cs typeface="Consolas" panose="020B0609020204030204" pitchFamily="49" charset="0"/>
              </a:rPr>
              <a:t>+</a:t>
            </a:r>
            <a:r>
              <a:rPr lang="en-US" sz="3350" noProof="1">
                <a:latin typeface="+mj-lt"/>
                <a:cs typeface="Consolas" panose="020B0609020204030204" pitchFamily="49" charset="0"/>
              </a:rPr>
              <a:t> </a:t>
            </a:r>
            <a:r>
              <a:rPr lang="en-US" sz="3350" noProof="1">
                <a:cs typeface="Consolas" panose="020B0609020204030204" pitchFamily="49" charset="0"/>
              </a:rPr>
              <a:t>-</a:t>
            </a:r>
            <a:r>
              <a:rPr lang="en-US" sz="3350" noProof="1">
                <a:latin typeface="+mj-lt"/>
                <a:cs typeface="Consolas" panose="020B0609020204030204" pitchFamily="49" charset="0"/>
              </a:rPr>
              <a:t> </a:t>
            </a:r>
            <a:r>
              <a:rPr lang="en-US" sz="3350" noProof="1">
                <a:latin typeface="+mj-lt"/>
                <a:cs typeface="Calibri"/>
              </a:rPr>
              <a:t>търси </a:t>
            </a:r>
            <a:r>
              <a:rPr lang="bg-BG" sz="3350" noProof="1">
                <a:cs typeface="Consolas" panose="020B0609020204030204" pitchFamily="49" charset="0"/>
              </a:rPr>
              <a:t>предходния</a:t>
            </a:r>
            <a:r>
              <a:rPr lang="en-US" sz="3350" noProof="1">
                <a:latin typeface="+mj-lt"/>
                <a:cs typeface="Calibri"/>
              </a:rPr>
              <a:t> елемент </a:t>
            </a:r>
            <a:r>
              <a:rPr lang="en-US" sz="3350" b="1" noProof="1">
                <a:solidFill>
                  <a:schemeClr val="bg1"/>
                </a:solidFill>
                <a:latin typeface="+mj-lt"/>
                <a:cs typeface="Calibri"/>
              </a:rPr>
              <a:t>един </a:t>
            </a:r>
            <a:r>
              <a:rPr lang="en-US" sz="3350" noProof="1">
                <a:latin typeface="+mj-lt"/>
                <a:cs typeface="Calibri"/>
              </a:rPr>
              <a:t>или </a:t>
            </a:r>
            <a:r>
              <a:rPr lang="en-US" sz="3350" b="1" noProof="1">
                <a:solidFill>
                  <a:schemeClr val="bg1"/>
                </a:solidFill>
                <a:latin typeface="+mj-lt"/>
                <a:cs typeface="Calibri"/>
              </a:rPr>
              <a:t>повече пъти</a:t>
            </a:r>
            <a:endParaRPr lang="en-US" sz="3350" noProof="1">
              <a:solidFill>
                <a:schemeClr val="bg1"/>
              </a:solidFill>
              <a:ea typeface="+mn-lt"/>
              <a:cs typeface="+mn-lt"/>
            </a:endParaRPr>
          </a:p>
          <a:p>
            <a:pPr marL="360045" indent="-360045">
              <a:buClr>
                <a:schemeClr val="tx1"/>
              </a:buClr>
            </a:pPr>
            <a:endParaRPr lang="en-US" b="1" noProof="1">
              <a:solidFill>
                <a:srgbClr val="1A334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0045" indent="-360045">
              <a:buClr>
                <a:schemeClr val="tx1"/>
              </a:buClr>
            </a:pPr>
            <a:r>
              <a:rPr lang="en-US" sz="3350" b="1" noProof="1">
                <a:solidFill>
                  <a:schemeClr val="bg1"/>
                </a:solidFill>
                <a:latin typeface="Consolas"/>
                <a:cs typeface="Consolas" panose="020B0609020204030204" pitchFamily="49" charset="0"/>
              </a:rPr>
              <a:t>?</a:t>
            </a:r>
            <a:r>
              <a:rPr lang="en-US" sz="3350" noProof="1">
                <a:cs typeface="Consolas" panose="020B0609020204030204" pitchFamily="49" charset="0"/>
              </a:rPr>
              <a:t> - </a:t>
            </a:r>
            <a:r>
              <a:rPr lang="en-US" sz="3350" noProof="1">
                <a:cs typeface="Calibri"/>
              </a:rPr>
              <a:t>търси </a:t>
            </a:r>
            <a:r>
              <a:rPr lang="bg-BG" sz="3350" noProof="1">
                <a:cs typeface="Consolas" panose="020B0609020204030204" pitchFamily="49" charset="0"/>
              </a:rPr>
              <a:t>предходния</a:t>
            </a:r>
            <a:r>
              <a:rPr lang="en-US" sz="3350" noProof="1">
                <a:cs typeface="Calibri"/>
              </a:rPr>
              <a:t> елемент </a:t>
            </a:r>
            <a:r>
              <a:rPr lang="en-US" sz="3350" b="1" noProof="1">
                <a:solidFill>
                  <a:schemeClr val="bg1"/>
                </a:solidFill>
                <a:cs typeface="Calibri"/>
              </a:rPr>
              <a:t>нула </a:t>
            </a:r>
            <a:r>
              <a:rPr lang="en-US" sz="3350" noProof="1">
                <a:solidFill>
                  <a:srgbClr val="234465"/>
                </a:solidFill>
                <a:cs typeface="Calibri"/>
              </a:rPr>
              <a:t>или</a:t>
            </a:r>
            <a:r>
              <a:rPr lang="en-US" sz="3350" noProof="1">
                <a:cs typeface="Calibri"/>
              </a:rPr>
              <a:t> </a:t>
            </a:r>
            <a:r>
              <a:rPr lang="en-US" sz="3350" b="1" noProof="1">
                <a:solidFill>
                  <a:schemeClr val="bg1"/>
                </a:solidFill>
                <a:cs typeface="Calibri"/>
              </a:rPr>
              <a:t>един път</a:t>
            </a:r>
          </a:p>
          <a:p>
            <a:pPr marL="360045" indent="-360045">
              <a:buClr>
                <a:schemeClr val="tx1"/>
              </a:buClr>
            </a:pPr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0045" indent="-360045">
              <a:buClr>
                <a:schemeClr val="tx1"/>
              </a:buClr>
            </a:pPr>
            <a:r>
              <a:rPr lang="en-US" sz="3350" b="1" noProof="1">
                <a:solidFill>
                  <a:schemeClr val="bg1"/>
                </a:solidFill>
                <a:latin typeface="Consolas"/>
                <a:cs typeface="Consolas" panose="020B0609020204030204" pitchFamily="49" charset="0"/>
              </a:rPr>
              <a:t>{</a:t>
            </a:r>
            <a:r>
              <a:rPr lang="en-US" sz="3350" b="1" noProof="1">
                <a:solidFill>
                  <a:schemeClr val="tx2">
                    <a:lumMod val="75000"/>
                  </a:schemeClr>
                </a:solidFill>
                <a:latin typeface="Consolas"/>
                <a:cs typeface="Consolas" panose="020B0609020204030204" pitchFamily="49" charset="0"/>
              </a:rPr>
              <a:t>n</a:t>
            </a:r>
            <a:r>
              <a:rPr lang="en-US" sz="3350" b="1" noProof="1">
                <a:solidFill>
                  <a:schemeClr val="bg1"/>
                </a:solidFill>
                <a:latin typeface="Consolas"/>
                <a:cs typeface="Consolas" panose="020B0609020204030204" pitchFamily="49" charset="0"/>
              </a:rPr>
              <a:t>}</a:t>
            </a:r>
            <a:r>
              <a:rPr lang="en-US" sz="3350" noProof="1">
                <a:cs typeface="Consolas" panose="020B0609020204030204" pitchFamily="49" charset="0"/>
              </a:rPr>
              <a:t> - </a:t>
            </a:r>
            <a:r>
              <a:rPr lang="en-US" sz="3350" noProof="1">
                <a:ea typeface="+mn-lt"/>
                <a:cs typeface="+mn-lt"/>
              </a:rPr>
              <a:t>търси </a:t>
            </a:r>
            <a:r>
              <a:rPr lang="bg-BG" sz="3350" noProof="1">
                <a:cs typeface="Consolas" panose="020B0609020204030204" pitchFamily="49" charset="0"/>
              </a:rPr>
              <a:t>предходния</a:t>
            </a:r>
            <a:r>
              <a:rPr lang="en-US" sz="3350" noProof="1">
                <a:ea typeface="+mn-lt"/>
                <a:cs typeface="+mn-lt"/>
              </a:rPr>
              <a:t> елемент </a:t>
            </a:r>
            <a:r>
              <a:rPr lang="en-US" sz="3350" noProof="1">
                <a:solidFill>
                  <a:srgbClr val="234465"/>
                </a:solidFill>
                <a:ea typeface="+mn-lt"/>
                <a:cs typeface="+mn-lt"/>
              </a:rPr>
              <a:t>точно </a:t>
            </a:r>
            <a:r>
              <a:rPr lang="en-US" sz="3350" b="1" noProof="1">
                <a:solidFill>
                  <a:schemeClr val="bg1"/>
                </a:solidFill>
                <a:ea typeface="+mn-lt"/>
                <a:cs typeface="+mn-lt"/>
              </a:rPr>
              <a:t>n пъти</a:t>
            </a:r>
            <a:endParaRPr lang="en-US" sz="3350" noProof="1">
              <a:solidFill>
                <a:schemeClr val="bg1"/>
              </a:solidFill>
              <a:ea typeface="+mn-lt"/>
              <a:cs typeface="+mn-lt"/>
            </a:endParaRPr>
          </a:p>
          <a:p>
            <a:pPr marL="360045" indent="-360045">
              <a:buClr>
                <a:schemeClr val="tx1"/>
              </a:buClr>
            </a:pPr>
            <a:endParaRPr lang="en-US" sz="3350" noProof="1">
              <a:cs typeface="Consolas" panose="020B0609020204030204" pitchFamily="49" charset="0"/>
            </a:endParaRPr>
          </a:p>
          <a:p>
            <a:pPr marL="360045" indent="-360045"/>
            <a:endParaRPr lang="en-US" noProof="1"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Quantifier-и – </a:t>
            </a:r>
            <a:r>
              <a:rPr lang="bg-BG" sz="3950" dirty="0"/>
              <a:t>Примери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376941" y="1871133"/>
            <a:ext cx="3656648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799" b="1" noProof="1">
                <a:solidFill>
                  <a:schemeClr val="accent4"/>
                </a:solidFill>
                <a:latin typeface="Consolas" panose="020B0609020204030204" pitchFamily="49" charset="0"/>
              </a:rPr>
              <a:t>359885976002</a:t>
            </a:r>
            <a:r>
              <a:rPr lang="en-US" sz="2799" b="1" noProof="1">
                <a:latin typeface="Consolas" panose="020B0609020204030204" pitchFamily="49" charset="0"/>
              </a:rPr>
              <a:t> a</a:t>
            </a:r>
            <a:r>
              <a:rPr lang="en-US" sz="2799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799" b="1" noProof="1"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839572" y="1871133"/>
            <a:ext cx="1589703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accent2"/>
                </a:solidFill>
                <a:latin typeface="Consolas" panose="020B0609020204030204" pitchFamily="49" charset="0"/>
              </a:rPr>
              <a:t>\+</a:t>
            </a:r>
            <a:r>
              <a:rPr lang="en-US" sz="2799" b="1" noProof="1">
                <a:solidFill>
                  <a:schemeClr val="accent4"/>
                </a:solidFill>
                <a:latin typeface="Consolas" panose="020B0609020204030204" pitchFamily="49" charset="0"/>
              </a:rPr>
              <a:t>\d*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CC046982-889B-43F5-BA2B-4BE7F473408F}"/>
              </a:ext>
            </a:extLst>
          </p:cNvPr>
          <p:cNvSpPr/>
          <p:nvPr/>
        </p:nvSpPr>
        <p:spPr>
          <a:xfrm>
            <a:off x="2691056" y="1934460"/>
            <a:ext cx="458669" cy="39643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377CA61-A530-4E9D-9FE8-736FD0FA6B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8149" y="3270777"/>
            <a:ext cx="3656648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799" b="1" noProof="1">
                <a:solidFill>
                  <a:schemeClr val="accent4"/>
                </a:solidFill>
                <a:latin typeface="Consolas" panose="020B0609020204030204" pitchFamily="49" charset="0"/>
              </a:rPr>
              <a:t>359885976002</a:t>
            </a:r>
            <a:r>
              <a:rPr lang="en-US" sz="2799" b="1" noProof="1">
                <a:latin typeface="Consolas" panose="020B0609020204030204" pitchFamily="49" charset="0"/>
              </a:rPr>
              <a:t> a+b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5DF1277-2A2F-4A3F-A298-7FA839E5B1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572" y="3270510"/>
            <a:ext cx="1589703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accent2"/>
                </a:solidFill>
                <a:latin typeface="Consolas" panose="020B0609020204030204" pitchFamily="49" charset="0"/>
              </a:rPr>
              <a:t>\+</a:t>
            </a:r>
            <a:r>
              <a:rPr lang="en-US" sz="2799" b="1" noProof="1">
                <a:solidFill>
                  <a:schemeClr val="accent4"/>
                </a:solidFill>
                <a:latin typeface="Consolas" panose="020B0609020204030204" pitchFamily="49" charset="0"/>
              </a:rPr>
              <a:t>\d+</a:t>
            </a:r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29197C1B-F0BA-44A2-BBB5-45E2F39CDCA0}"/>
              </a:ext>
            </a:extLst>
          </p:cNvPr>
          <p:cNvSpPr/>
          <p:nvPr/>
        </p:nvSpPr>
        <p:spPr>
          <a:xfrm>
            <a:off x="2691056" y="3331036"/>
            <a:ext cx="458669" cy="39643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8C4F213-9490-4E85-9D34-1330AFF37C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6941" y="4712557"/>
            <a:ext cx="3656648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799" b="1" noProof="1">
                <a:solidFill>
                  <a:schemeClr val="accent4"/>
                </a:solidFill>
                <a:latin typeface="Consolas" panose="020B0609020204030204" pitchFamily="49" charset="0"/>
              </a:rPr>
              <a:t>3</a:t>
            </a:r>
            <a:r>
              <a:rPr lang="en-US" sz="2799" b="1" noProof="1">
                <a:latin typeface="Consolas" panose="020B0609020204030204" pitchFamily="49" charset="0"/>
              </a:rPr>
              <a:t>59885976002 a</a:t>
            </a:r>
            <a:r>
              <a:rPr lang="en-US" sz="2799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799" b="1" noProof="1"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CF756FF-C49B-4E33-8417-D0C238935C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935" y="4678292"/>
            <a:ext cx="1599783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accent2"/>
                </a:solidFill>
                <a:latin typeface="Consolas" panose="020B0609020204030204" pitchFamily="49" charset="0"/>
              </a:rPr>
              <a:t>\+</a:t>
            </a:r>
            <a:r>
              <a:rPr lang="en-US" sz="2799" b="1" noProof="1">
                <a:solidFill>
                  <a:schemeClr val="accent4"/>
                </a:solidFill>
                <a:latin typeface="Consolas" panose="020B0609020204030204" pitchFamily="49" charset="0"/>
              </a:rPr>
              <a:t>\d?</a:t>
            </a:r>
          </a:p>
        </p:txBody>
      </p: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A5378BA8-C61F-455C-81EC-9DDB53EBA6C2}"/>
              </a:ext>
            </a:extLst>
          </p:cNvPr>
          <p:cNvSpPr/>
          <p:nvPr/>
        </p:nvSpPr>
        <p:spPr>
          <a:xfrm>
            <a:off x="2744074" y="4775884"/>
            <a:ext cx="458669" cy="39643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69CC83B-9D95-4CE6-98F3-9938FC46EB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6941" y="6021348"/>
            <a:ext cx="3656648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799" b="1" noProof="1">
                <a:solidFill>
                  <a:schemeClr val="accent4"/>
                </a:solidFill>
                <a:latin typeface="Consolas" panose="020B0609020204030204" pitchFamily="49" charset="0"/>
              </a:rPr>
              <a:t>359</a:t>
            </a:r>
            <a:r>
              <a:rPr lang="en-US" sz="2799" b="1" noProof="1">
                <a:latin typeface="Consolas" panose="020B0609020204030204" pitchFamily="49" charset="0"/>
              </a:rPr>
              <a:t>885976002 a+b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23E989C-C1E0-489C-9E5A-1D4815DC01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570" y="6021348"/>
            <a:ext cx="1599783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accent2"/>
                </a:solidFill>
                <a:latin typeface="Consolas" panose="020B0609020204030204" pitchFamily="49" charset="0"/>
              </a:rPr>
              <a:t>\+</a:t>
            </a:r>
            <a:r>
              <a:rPr lang="en-US" sz="2799" b="1" noProof="1">
                <a:solidFill>
                  <a:schemeClr val="accent4"/>
                </a:solidFill>
                <a:latin typeface="Consolas" panose="020B0609020204030204" pitchFamily="49" charset="0"/>
              </a:rPr>
              <a:t>\d{3}</a:t>
            </a:r>
          </a:p>
        </p:txBody>
      </p:sp>
      <p:sp>
        <p:nvSpPr>
          <p:cNvPr id="58" name="Arrow: Right 57">
            <a:extLst>
              <a:ext uri="{FF2B5EF4-FFF2-40B4-BE49-F238E27FC236}">
                <a16:creationId xmlns:a16="http://schemas.microsoft.com/office/drawing/2014/main" id="{B78B155E-6D09-439E-89F2-03016ABE7C30}"/>
              </a:ext>
            </a:extLst>
          </p:cNvPr>
          <p:cNvSpPr/>
          <p:nvPr/>
        </p:nvSpPr>
        <p:spPr>
          <a:xfrm>
            <a:off x="2717519" y="6084675"/>
            <a:ext cx="458669" cy="39643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7270F5E3-5E14-9897-F1F8-25BE6CE7AD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34368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46" grpId="0" animBg="1"/>
      <p:bldP spid="48" grpId="0" animBg="1"/>
      <p:bldP spid="49" grpId="0" animBg="1"/>
      <p:bldP spid="51" grpId="0" animBg="1"/>
      <p:bldP spid="55" grpId="0" animBg="1"/>
      <p:bldP spid="56" grpId="0" animBg="1"/>
      <p:bldP spid="5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AC9E559A-BFF1-2493-9533-894099107E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  <a:cs typeface="Calibri"/>
              </a:rPr>
              <a:t>Групиращите класове</a:t>
            </a:r>
            <a:r>
              <a:rPr lang="bg-BG" sz="3400" dirty="0">
                <a:cs typeface="Calibri"/>
              </a:rPr>
              <a:t> търсят група от символи</a:t>
            </a:r>
          </a:p>
          <a:p>
            <a:pPr marL="360045" indent="-360045"/>
            <a:r>
              <a:rPr lang="bg-BG" sz="3400" dirty="0">
                <a:ea typeface="+mn-lt"/>
                <a:cs typeface="+mn-lt"/>
              </a:rPr>
              <a:t>Използват се чрез кръглите скоби "</a:t>
            </a:r>
            <a:r>
              <a:rPr lang="bg-BG" sz="3400" b="1" dirty="0">
                <a:solidFill>
                  <a:schemeClr val="bg1"/>
                </a:solidFill>
                <a:ea typeface="+mn-lt"/>
                <a:cs typeface="+mn-lt"/>
              </a:rPr>
              <a:t>( )</a:t>
            </a:r>
            <a:r>
              <a:rPr lang="bg-BG" sz="3400" dirty="0">
                <a:ea typeface="+mn-lt"/>
                <a:cs typeface="+mn-lt"/>
              </a:rPr>
              <a:t>"</a:t>
            </a:r>
          </a:p>
          <a:p>
            <a:pPr lvl="1" indent="-360045"/>
            <a:r>
              <a:rPr lang="bg-BG" sz="3200" b="1" dirty="0">
                <a:ea typeface="+mn-lt"/>
                <a:cs typeface="+mn-lt"/>
              </a:rPr>
              <a:t>Пример</a:t>
            </a:r>
            <a:r>
              <a:rPr lang="bg-BG" sz="3200" dirty="0">
                <a:ea typeface="+mn-lt"/>
                <a:cs typeface="+mn-lt"/>
              </a:rPr>
              <a:t>: ако търсите текст, който започва и завършва със знаците </a:t>
            </a:r>
            <a:r>
              <a:rPr lang="bg-BG" sz="3200" b="1" dirty="0">
                <a:solidFill>
                  <a:schemeClr val="bg1"/>
                </a:solidFill>
                <a:ea typeface="+mn-lt"/>
                <a:cs typeface="+mn-lt"/>
              </a:rPr>
              <a:t>" 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#*</a:t>
            </a:r>
            <a:r>
              <a:rPr lang="bg-BG" sz="3200" b="1" dirty="0">
                <a:solidFill>
                  <a:schemeClr val="bg1"/>
                </a:solidFill>
                <a:ea typeface="+mn-lt"/>
                <a:cs typeface="+mn-lt"/>
              </a:rPr>
              <a:t>"</a:t>
            </a:r>
            <a:r>
              <a:rPr lang="bg-BG" sz="3200" dirty="0">
                <a:ea typeface="+mn-lt"/>
                <a:cs typeface="+mn-lt"/>
              </a:rPr>
              <a:t>, може да използвате групиращ клас:</a:t>
            </a:r>
            <a:endParaRPr lang="en-US" sz="3200" dirty="0">
              <a:ea typeface="+mn-lt"/>
              <a:cs typeface="+mn-lt"/>
            </a:endParaRPr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7211F6E9-91AB-F63A-D5F2-29199515A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50" dirty="0">
                <a:ea typeface="+mj-lt"/>
                <a:cs typeface="+mj-lt"/>
              </a:rPr>
              <a:t>Какво </a:t>
            </a:r>
            <a:r>
              <a:rPr lang="bg-BG" sz="3950" dirty="0">
                <a:ea typeface="+mj-lt"/>
                <a:cs typeface="+mj-lt"/>
              </a:rPr>
              <a:t>са</a:t>
            </a:r>
            <a:r>
              <a:rPr lang="en-US" sz="3950" dirty="0">
                <a:ea typeface="+mj-lt"/>
                <a:cs typeface="+mj-lt"/>
              </a:rPr>
              <a:t> групиращи класове?</a:t>
            </a:r>
            <a:endParaRPr lang="bg-BG" sz="3950" b="0" dirty="0">
              <a:ea typeface="+mj-lt"/>
              <a:cs typeface="+mj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AC00A4-4CEB-7D12-5C12-B2D2E41DB9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1115" y="5875990"/>
            <a:ext cx="2379900" cy="63094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1" indent="-360045"/>
            <a:r>
              <a:rPr lang="en-GB" sz="3500" b="1" dirty="0">
                <a:solidFill>
                  <a:schemeClr val="accent2"/>
                </a:solidFill>
                <a:cs typeface="Calibri"/>
              </a:rPr>
              <a:t>#*</a:t>
            </a:r>
            <a:r>
              <a:rPr lang="en-GB" sz="3500" b="1" dirty="0">
                <a:solidFill>
                  <a:schemeClr val="accent4"/>
                </a:solidFill>
                <a:cs typeface="Calibri"/>
              </a:rPr>
              <a:t>HELLO</a:t>
            </a:r>
            <a:r>
              <a:rPr lang="en-GB" sz="3500" b="1" dirty="0">
                <a:solidFill>
                  <a:schemeClr val="accent2"/>
                </a:solidFill>
                <a:cs typeface="Calibri"/>
              </a:rPr>
              <a:t>#*</a:t>
            </a:r>
            <a:endParaRPr lang="bg-BG" sz="3500" b="1" dirty="0">
              <a:solidFill>
                <a:schemeClr val="accent2"/>
              </a:solidFill>
              <a:cs typeface="Calibri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97B9C9-0814-804D-13A0-4AA5B8D8A0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2797" y="5894467"/>
            <a:ext cx="2888568" cy="63094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500" b="1" noProof="1">
                <a:solidFill>
                  <a:schemeClr val="accent2"/>
                </a:solidFill>
                <a:latin typeface="Consolas" panose="020B0609020204030204" pitchFamily="49" charset="0"/>
              </a:rPr>
              <a:t>(#\*)</a:t>
            </a:r>
            <a:r>
              <a:rPr lang="en-US" sz="3500" b="1" noProof="1">
                <a:solidFill>
                  <a:schemeClr val="accent4"/>
                </a:solidFill>
                <a:latin typeface="Consolas" panose="020B0609020204030204" pitchFamily="49" charset="0"/>
              </a:rPr>
              <a:t>\w+</a:t>
            </a:r>
            <a:r>
              <a:rPr lang="en-US" sz="3500" b="1" noProof="1">
                <a:solidFill>
                  <a:schemeClr val="accent2"/>
                </a:solidFill>
                <a:latin typeface="Consolas" panose="020B0609020204030204" pitchFamily="49" charset="0"/>
              </a:rPr>
              <a:t>\1</a:t>
            </a:r>
          </a:p>
        </p:txBody>
      </p:sp>
      <p:sp>
        <p:nvSpPr>
          <p:cNvPr id="7" name="Arrow: Right 19">
            <a:extLst>
              <a:ext uri="{FF2B5EF4-FFF2-40B4-BE49-F238E27FC236}">
                <a16:creationId xmlns:a16="http://schemas.microsoft.com/office/drawing/2014/main" id="{85B6AC8C-1C0E-01F1-0450-8AB5C0AA59D4}"/>
              </a:ext>
            </a:extLst>
          </p:cNvPr>
          <p:cNvSpPr/>
          <p:nvPr/>
        </p:nvSpPr>
        <p:spPr>
          <a:xfrm>
            <a:off x="6438675" y="5993245"/>
            <a:ext cx="635130" cy="39643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AutoShape 6">
            <a:extLst>
              <a:ext uri="{FF2B5EF4-FFF2-40B4-BE49-F238E27FC236}">
                <a16:creationId xmlns:a16="http://schemas.microsoft.com/office/drawing/2014/main" id="{86B8ABDA-61AF-E8F4-6B15-05512F2477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8725" y="4410495"/>
            <a:ext cx="2296055" cy="1111633"/>
          </a:xfrm>
          <a:prstGeom prst="wedgeRoundRectCallout">
            <a:avLst>
              <a:gd name="adj1" fmla="val 17143"/>
              <a:gd name="adj2" fmla="val 7639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150" b="1" noProof="1">
                <a:solidFill>
                  <a:schemeClr val="bg2"/>
                </a:solidFill>
              </a:rPr>
              <a:t>Групиращ клас</a:t>
            </a:r>
            <a:endParaRPr lang="bg-BG" sz="3199" b="1" dirty="0">
              <a:solidFill>
                <a:schemeClr val="bg2"/>
              </a:solidFill>
            </a:endParaRPr>
          </a:p>
        </p:txBody>
      </p:sp>
      <p:sp>
        <p:nvSpPr>
          <p:cNvPr id="9" name="AutoShape 6">
            <a:extLst>
              <a:ext uri="{FF2B5EF4-FFF2-40B4-BE49-F238E27FC236}">
                <a16:creationId xmlns:a16="http://schemas.microsoft.com/office/drawing/2014/main" id="{F781C7D5-4A3A-344C-7399-1E531AC98B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9896" y="4356810"/>
            <a:ext cx="2747818" cy="1030028"/>
          </a:xfrm>
          <a:prstGeom prst="wedgeRoundRectCallout">
            <a:avLst>
              <a:gd name="adj1" fmla="val -39957"/>
              <a:gd name="adj2" fmla="val 8932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150" b="1" noProof="1">
                <a:solidFill>
                  <a:schemeClr val="bg2"/>
                </a:solidFill>
              </a:rPr>
              <a:t>Обратна референция</a:t>
            </a:r>
            <a:endParaRPr lang="bg-BG" sz="3199" b="1" dirty="0">
              <a:solidFill>
                <a:schemeClr val="bg2"/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80C5AE7C-43DC-ACAE-07F8-0BE45CB4D4D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586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buClr>
                <a:schemeClr val="tx1"/>
              </a:buClr>
            </a:pPr>
            <a:r>
              <a:rPr lang="en-US" sz="3150" b="1" noProof="1">
                <a:solidFill>
                  <a:schemeClr val="bg1"/>
                </a:solidFill>
                <a:latin typeface="Consolas"/>
                <a:cs typeface="Consolas" panose="020B0609020204030204" pitchFamily="49" charset="0"/>
              </a:rPr>
              <a:t>(</a:t>
            </a:r>
            <a:r>
              <a:rPr lang="en-US" sz="3150" b="1" noProof="1">
                <a:solidFill>
                  <a:schemeClr val="bg1"/>
                </a:solidFill>
                <a:latin typeface="Calibri"/>
                <a:cs typeface="Calibri"/>
              </a:rPr>
              <a:t>подизраз</a:t>
            </a:r>
            <a:r>
              <a:rPr lang="en-US" sz="3150" b="1" noProof="1">
                <a:solidFill>
                  <a:schemeClr val="bg1"/>
                </a:solidFill>
                <a:latin typeface="Consolas"/>
                <a:cs typeface="Consolas" panose="020B0609020204030204" pitchFamily="49" charset="0"/>
              </a:rPr>
              <a:t>)</a:t>
            </a:r>
            <a:r>
              <a:rPr lang="en-US" sz="3150" noProof="1">
                <a:latin typeface="+mj-lt"/>
                <a:cs typeface="Consolas" panose="020B0609020204030204" pitchFamily="49" charset="0"/>
              </a:rPr>
              <a:t> - улавя подизразите като група</a:t>
            </a:r>
            <a:endParaRPr lang="bg-BG" dirty="0"/>
          </a:p>
          <a:p>
            <a:pPr marL="360045" indent="-360045">
              <a:buClr>
                <a:schemeClr val="tx1"/>
              </a:buClr>
            </a:pPr>
            <a:endParaRPr lang="en-US" sz="3199" noProof="1">
              <a:latin typeface="+mj-lt"/>
              <a:cs typeface="Consolas" panose="020B0609020204030204" pitchFamily="49" charset="0"/>
            </a:endParaRPr>
          </a:p>
          <a:p>
            <a:pPr marL="360045" indent="-360045">
              <a:spcBef>
                <a:spcPts val="1200"/>
              </a:spcBef>
              <a:buClr>
                <a:schemeClr val="tx1"/>
              </a:buClr>
            </a:pPr>
            <a:r>
              <a:rPr lang="en-US" sz="3150" b="1" noProof="1">
                <a:solidFill>
                  <a:schemeClr val="bg1"/>
                </a:solidFill>
                <a:latin typeface="Consolas"/>
                <a:cs typeface="Consolas" panose="020B0609020204030204" pitchFamily="49" charset="0"/>
              </a:rPr>
              <a:t>(?:</a:t>
            </a:r>
            <a:r>
              <a:rPr lang="en-US" sz="3150" b="1" noProof="1">
                <a:solidFill>
                  <a:schemeClr val="bg1"/>
                </a:solidFill>
                <a:latin typeface="Calibri"/>
                <a:cs typeface="Calibri"/>
              </a:rPr>
              <a:t>подизраз</a:t>
            </a:r>
            <a:r>
              <a:rPr lang="en-US" sz="3150" b="1" noProof="1">
                <a:solidFill>
                  <a:schemeClr val="bg1"/>
                </a:solidFill>
                <a:latin typeface="Consolas"/>
                <a:cs typeface="Consolas" panose="020B0609020204030204" pitchFamily="49" charset="0"/>
              </a:rPr>
              <a:t>)</a:t>
            </a:r>
            <a:r>
              <a:rPr lang="en-US" sz="3150" noProof="1">
                <a:cs typeface="Consolas" panose="020B0609020204030204" pitchFamily="49" charset="0"/>
              </a:rPr>
              <a:t> - деф</a:t>
            </a:r>
            <a:r>
              <a:rPr lang="bg-BG" sz="3150" noProof="1">
                <a:cs typeface="Consolas" panose="020B0609020204030204" pitchFamily="49" charset="0"/>
              </a:rPr>
              <a:t>и</a:t>
            </a:r>
            <a:r>
              <a:rPr lang="en-US" sz="3150" noProof="1">
                <a:cs typeface="Consolas" panose="020B0609020204030204" pitchFamily="49" charset="0"/>
              </a:rPr>
              <a:t>нира неименувана група</a:t>
            </a:r>
            <a:r>
              <a:rPr lang="en-US" sz="3150" noProof="1">
                <a:cs typeface="Calibri"/>
              </a:rPr>
              <a:t> </a:t>
            </a:r>
            <a:r>
              <a:rPr lang="en-US" sz="3150" noProof="1">
                <a:ea typeface="+mn-lt"/>
                <a:cs typeface="+mn-lt"/>
              </a:rPr>
              <a:t>(non-capturing) </a:t>
            </a:r>
          </a:p>
          <a:p>
            <a:pPr marL="360045" indent="-360045">
              <a:buClr>
                <a:schemeClr val="tx1"/>
              </a:buClr>
            </a:pPr>
            <a:endParaRPr lang="en-US" sz="3199" noProof="1">
              <a:cs typeface="Consolas" panose="020B0609020204030204" pitchFamily="49" charset="0"/>
            </a:endParaRPr>
          </a:p>
          <a:p>
            <a:pPr marL="360045" indent="-360045">
              <a:spcBef>
                <a:spcPts val="1200"/>
              </a:spcBef>
              <a:buClr>
                <a:schemeClr val="tx1"/>
              </a:buClr>
            </a:pPr>
            <a:r>
              <a:rPr lang="en-US" sz="3150" b="1" noProof="1">
                <a:solidFill>
                  <a:schemeClr val="bg1"/>
                </a:solidFill>
                <a:latin typeface="Consolas"/>
                <a:cs typeface="Consolas" panose="020B0609020204030204" pitchFamily="49" charset="0"/>
              </a:rPr>
              <a:t>(?&lt;</a:t>
            </a:r>
            <a:r>
              <a:rPr lang="bg-BG" sz="3150" b="1" noProof="1">
                <a:solidFill>
                  <a:schemeClr val="bg1"/>
                </a:solidFill>
                <a:latin typeface="Consolas"/>
                <a:cs typeface="Consolas" panose="020B0609020204030204" pitchFamily="49" charset="0"/>
              </a:rPr>
              <a:t>име</a:t>
            </a:r>
            <a:r>
              <a:rPr lang="en-US" sz="3150" b="1" noProof="1">
                <a:solidFill>
                  <a:schemeClr val="bg1"/>
                </a:solidFill>
                <a:latin typeface="Consolas"/>
                <a:cs typeface="Consolas" panose="020B0609020204030204" pitchFamily="49" charset="0"/>
              </a:rPr>
              <a:t>&gt;</a:t>
            </a:r>
            <a:r>
              <a:rPr lang="bg-BG" sz="3150" b="1" noProof="1">
                <a:solidFill>
                  <a:schemeClr val="bg1"/>
                </a:solidFill>
                <a:latin typeface="Consolas"/>
                <a:cs typeface="Consolas" panose="020B0609020204030204" pitchFamily="49" charset="0"/>
              </a:rPr>
              <a:t>подизраз</a:t>
            </a:r>
            <a:r>
              <a:rPr lang="en-US" sz="3150" b="1" noProof="1">
                <a:solidFill>
                  <a:schemeClr val="bg1"/>
                </a:solidFill>
                <a:latin typeface="Consolas"/>
                <a:cs typeface="Consolas" panose="020B0609020204030204" pitchFamily="49" charset="0"/>
              </a:rPr>
              <a:t>)</a:t>
            </a:r>
            <a:r>
              <a:rPr lang="en-US" sz="3150" noProof="1">
                <a:cs typeface="Consolas" panose="020B0609020204030204" pitchFamily="49" charset="0"/>
              </a:rPr>
              <a:t> - дефинира именувана група (</a:t>
            </a:r>
            <a:r>
              <a:rPr lang="en-US" sz="3150" noProof="1">
                <a:cs typeface="Calibri"/>
              </a:rPr>
              <a:t>capturing</a:t>
            </a:r>
            <a:r>
              <a:rPr lang="en-US" sz="3150" noProof="1"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Групиращи класове</a:t>
            </a:r>
            <a:endParaRPr lang="en-US" sz="3950" dirty="0">
              <a:cs typeface="Calibri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732775" y="1861853"/>
            <a:ext cx="4127380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accent3"/>
                </a:solidFill>
                <a:latin typeface="Consolas" panose="020B0609020204030204" pitchFamily="49" charset="0"/>
              </a:rPr>
              <a:t>\d{2}</a:t>
            </a:r>
            <a:r>
              <a:rPr lang="en-US" sz="2799" b="1" noProof="1">
                <a:latin typeface="Consolas" panose="020B0609020204030204" pitchFamily="49" charset="0"/>
              </a:rPr>
              <a:t>-</a:t>
            </a:r>
            <a:r>
              <a:rPr lang="en-US" sz="2799" b="1" noProof="1">
                <a:solidFill>
                  <a:schemeClr val="accent2"/>
                </a:solidFill>
                <a:latin typeface="Consolas" panose="020B0609020204030204" pitchFamily="49" charset="0"/>
              </a:rPr>
              <a:t>(\w{3})</a:t>
            </a:r>
            <a:r>
              <a:rPr lang="en-US" sz="2799" b="1" noProof="1">
                <a:latin typeface="Consolas" panose="020B0609020204030204" pitchFamily="49" charset="0"/>
              </a:rPr>
              <a:t>-</a:t>
            </a:r>
            <a:r>
              <a:rPr lang="en-US" sz="2799" b="1" noProof="1">
                <a:solidFill>
                  <a:schemeClr val="accent4"/>
                </a:solidFill>
                <a:latin typeface="Consolas" panose="020B0609020204030204" pitchFamily="49" charset="0"/>
              </a:rPr>
              <a:t>\d{4}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707760" y="1861925"/>
            <a:ext cx="2414490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accent3"/>
                </a:solidFill>
                <a:latin typeface="Consolas" panose="020B0609020204030204" pitchFamily="49" charset="0"/>
              </a:rPr>
              <a:t>22</a:t>
            </a:r>
            <a:r>
              <a:rPr lang="en-US" sz="2799" b="1" noProof="1">
                <a:latin typeface="Consolas" panose="020B0609020204030204" pitchFamily="49" charset="0"/>
              </a:rPr>
              <a:t>-</a:t>
            </a:r>
            <a:r>
              <a:rPr lang="en-US" sz="2799" b="1" noProof="1">
                <a:solidFill>
                  <a:schemeClr val="accent2"/>
                </a:solidFill>
                <a:latin typeface="Consolas" panose="020B0609020204030204" pitchFamily="49" charset="0"/>
              </a:rPr>
              <a:t>Jan</a:t>
            </a:r>
            <a:r>
              <a:rPr lang="en-US" sz="2799" b="1" noProof="1">
                <a:latin typeface="Consolas" panose="020B0609020204030204" pitchFamily="49" charset="0"/>
              </a:rPr>
              <a:t>-</a:t>
            </a:r>
            <a:r>
              <a:rPr lang="en-US" sz="2799" b="1" noProof="1">
                <a:solidFill>
                  <a:schemeClr val="accent4"/>
                </a:solidFill>
                <a:latin typeface="Consolas" panose="020B0609020204030204" pitchFamily="49" charset="0"/>
              </a:rPr>
              <a:t>2015</a:t>
            </a: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682679" y="3329550"/>
            <a:ext cx="4288322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accent2"/>
                </a:solidFill>
                <a:latin typeface="Consolas" panose="020B0609020204030204" pitchFamily="49" charset="0"/>
              </a:rPr>
              <a:t>(?:Hi|hello)</a:t>
            </a:r>
            <a:r>
              <a:rPr lang="en-US" sz="2799" b="1" noProof="1">
                <a:latin typeface="Consolas" panose="020B0609020204030204" pitchFamily="49" charset="0"/>
              </a:rPr>
              <a:t>,\s*</a:t>
            </a:r>
            <a:r>
              <a:rPr lang="en-US" sz="2799" b="1" noProof="1">
                <a:solidFill>
                  <a:schemeClr val="accent4"/>
                </a:solidFill>
                <a:latin typeface="Consolas" panose="020B0609020204030204" pitchFamily="49" charset="0"/>
              </a:rPr>
              <a:t>(\w+)</a:t>
            </a:r>
            <a:endParaRPr lang="en-US" sz="2799" b="1" noProof="1">
              <a:latin typeface="Consolas" panose="020B0609020204030204" pitchFamily="49" charset="0"/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5940778" y="3329550"/>
            <a:ext cx="1955222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accent2"/>
                </a:solidFill>
                <a:latin typeface="Consolas" panose="020B0609020204030204" pitchFamily="49" charset="0"/>
              </a:rPr>
              <a:t>Hi</a:t>
            </a:r>
            <a:r>
              <a:rPr lang="en-US" sz="2799" b="1" noProof="1">
                <a:latin typeface="Consolas" panose="020B0609020204030204" pitchFamily="49" charset="0"/>
              </a:rPr>
              <a:t>, </a:t>
            </a:r>
            <a:r>
              <a:rPr lang="en-US" sz="2799" b="1" noProof="1">
                <a:solidFill>
                  <a:schemeClr val="accent4"/>
                </a:solidFill>
                <a:latin typeface="Consolas" panose="020B0609020204030204" pitchFamily="49" charset="0"/>
              </a:rPr>
              <a:t>Peter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725820" y="4689000"/>
            <a:ext cx="6147560" cy="95385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accent3"/>
                </a:solidFill>
                <a:latin typeface="Consolas" panose="020B0609020204030204" pitchFamily="49" charset="0"/>
              </a:rPr>
              <a:t>(?&lt;day&gt;\d{2})</a:t>
            </a:r>
            <a:r>
              <a:rPr lang="en-US" sz="2799" b="1" noProof="1">
                <a:latin typeface="Consolas" panose="020B0609020204030204" pitchFamily="49" charset="0"/>
              </a:rPr>
              <a:t>-</a:t>
            </a:r>
            <a:r>
              <a:rPr lang="en-US" sz="2799" b="1" noProof="1">
                <a:solidFill>
                  <a:schemeClr val="accent2"/>
                </a:solidFill>
                <a:latin typeface="Consolas" panose="020B0609020204030204" pitchFamily="49" charset="0"/>
              </a:rPr>
              <a:t>(?&lt;month&gt;\w{3})</a:t>
            </a:r>
            <a:r>
              <a:rPr lang="en-US" sz="2799" b="1" noProof="1">
                <a:latin typeface="Consolas" panose="020B0609020204030204" pitchFamily="49" charset="0"/>
              </a:rPr>
              <a:t>-</a:t>
            </a:r>
            <a:r>
              <a:rPr lang="en-US" sz="2799" b="1" noProof="1">
                <a:solidFill>
                  <a:schemeClr val="accent4"/>
                </a:solidFill>
                <a:latin typeface="Consolas" panose="020B0609020204030204" pitchFamily="49" charset="0"/>
              </a:rPr>
              <a:t>(?&lt;year&gt;\d{4})</a:t>
            </a: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7791282" y="4904385"/>
            <a:ext cx="2337166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accent3"/>
                </a:solidFill>
                <a:latin typeface="Consolas" panose="020B0609020204030204" pitchFamily="49" charset="0"/>
              </a:rPr>
              <a:t>22</a:t>
            </a:r>
            <a:r>
              <a:rPr lang="en-US" sz="2799" b="1" noProof="1">
                <a:latin typeface="Consolas" panose="020B0609020204030204" pitchFamily="49" charset="0"/>
              </a:rPr>
              <a:t>-</a:t>
            </a:r>
            <a:r>
              <a:rPr lang="en-US" sz="2799" b="1" noProof="1">
                <a:solidFill>
                  <a:schemeClr val="accent2"/>
                </a:solidFill>
                <a:latin typeface="Consolas" panose="020B0609020204030204" pitchFamily="49" charset="0"/>
              </a:rPr>
              <a:t>Jan</a:t>
            </a:r>
            <a:r>
              <a:rPr lang="en-US" sz="2799" b="1" noProof="1">
                <a:latin typeface="Consolas" panose="020B0609020204030204" pitchFamily="49" charset="0"/>
              </a:rPr>
              <a:t>-</a:t>
            </a:r>
            <a:r>
              <a:rPr lang="en-US" sz="2799" b="1" noProof="1">
                <a:solidFill>
                  <a:schemeClr val="accent4"/>
                </a:solidFill>
                <a:latin typeface="Consolas" panose="020B0609020204030204" pitchFamily="49" charset="0"/>
              </a:rPr>
              <a:t>2015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F4CDDCB9-7E99-438E-B084-203948179C20}"/>
              </a:ext>
            </a:extLst>
          </p:cNvPr>
          <p:cNvSpPr/>
          <p:nvPr/>
        </p:nvSpPr>
        <p:spPr>
          <a:xfrm>
            <a:off x="5078267" y="1943679"/>
            <a:ext cx="439383" cy="35004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2A467049-FDAF-4FB6-9AF9-4C5AB41B7CDD}"/>
              </a:ext>
            </a:extLst>
          </p:cNvPr>
          <p:cNvSpPr/>
          <p:nvPr/>
        </p:nvSpPr>
        <p:spPr>
          <a:xfrm>
            <a:off x="5250735" y="3415129"/>
            <a:ext cx="439383" cy="35004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D52E1EEF-F7E0-4718-9C3A-363626908A7E}"/>
              </a:ext>
            </a:extLst>
          </p:cNvPr>
          <p:cNvSpPr/>
          <p:nvPr/>
        </p:nvSpPr>
        <p:spPr>
          <a:xfrm>
            <a:off x="7112640" y="4990906"/>
            <a:ext cx="439383" cy="35004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DB9BF07E-F154-F8C5-1881-D208C503BF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36920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4" grpId="0" animBg="1"/>
      <p:bldP spid="25" grpId="0" animBg="1"/>
      <p:bldP spid="33" grpId="0" animBg="1"/>
      <p:bldP spid="3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71556" y="1151716"/>
            <a:ext cx="11923730" cy="5568904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/>
            <a:r>
              <a:rPr lang="en-US" sz="3600" dirty="0">
                <a:cs typeface="Calibri"/>
              </a:rPr>
              <a:t>Напишете регулярен израз в </a:t>
            </a:r>
            <a:r>
              <a:rPr lang="en-US" sz="3600" dirty="0">
                <a:solidFill>
                  <a:schemeClr val="bg1"/>
                </a:solidFill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www.regex101.com</a:t>
            </a:r>
            <a:r>
              <a:rPr lang="en-US" sz="3600" dirty="0">
                <a:ea typeface="+mn-lt"/>
                <a:cs typeface="+mn-lt"/>
              </a:rPr>
              <a:t>,</a:t>
            </a:r>
            <a:r>
              <a:rPr lang="en-US" sz="36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600" dirty="0">
                <a:ea typeface="+mn-lt"/>
                <a:cs typeface="+mn-lt"/>
              </a:rPr>
              <a:t>който</a:t>
            </a:r>
            <a:br>
              <a:rPr lang="en-US" sz="3600" dirty="0">
                <a:ea typeface="+mn-lt"/>
                <a:cs typeface="+mn-lt"/>
              </a:rPr>
            </a:br>
            <a:r>
              <a:rPr lang="en-US" sz="3600" dirty="0">
                <a:ea typeface="+mn-lt"/>
                <a:cs typeface="+mn-lt"/>
              </a:rPr>
              <a:t>търси всички </a:t>
            </a:r>
            <a:r>
              <a:rPr lang="en-US" sz="3600" b="1" dirty="0">
                <a:ea typeface="+mn-lt"/>
                <a:cs typeface="+mn-lt"/>
              </a:rPr>
              <a:t>редици</a:t>
            </a:r>
            <a:r>
              <a:rPr lang="en-US" sz="3600" dirty="0">
                <a:ea typeface="+mn-lt"/>
                <a:cs typeface="+mn-lt"/>
              </a:rPr>
              <a:t> </a:t>
            </a:r>
            <a:r>
              <a:rPr lang="en-US" sz="3600" b="1" dirty="0">
                <a:ea typeface="+mn-lt"/>
                <a:cs typeface="+mn-lt"/>
              </a:rPr>
              <a:t>от </a:t>
            </a:r>
            <a:r>
              <a:rPr lang="bg-BG" sz="3600" b="1" dirty="0">
                <a:ea typeface="+mn-lt"/>
                <a:cs typeface="+mn-lt"/>
              </a:rPr>
              <a:t>текстови символи</a:t>
            </a:r>
            <a:r>
              <a:rPr lang="en-US" sz="3600" dirty="0">
                <a:ea typeface="+mn-lt"/>
                <a:cs typeface="+mn-lt"/>
              </a:rPr>
              <a:t> в даден текст </a:t>
            </a:r>
            <a:endParaRPr lang="en-US" sz="3600" dirty="0">
              <a:solidFill>
                <a:srgbClr val="234465"/>
              </a:solidFill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Задача: Търсене на думи</a:t>
            </a:r>
            <a:endParaRPr lang="en-US" sz="3950" dirty="0">
              <a:cs typeface="Calibri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65457" y="2753552"/>
            <a:ext cx="4646990" cy="10153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999" b="1" noProof="1">
                <a:latin typeface="Consolas" pitchFamily="49" charset="0"/>
                <a:cs typeface="Consolas" pitchFamily="49" charset="0"/>
              </a:rPr>
              <a:t>_ (Underscores) are also word characters!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302791" y="2753551"/>
            <a:ext cx="5093658" cy="10153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999" b="1" noProof="1">
                <a:latin typeface="Consolas" pitchFamily="49" charset="0"/>
                <a:cs typeface="Consolas" pitchFamily="49" charset="0"/>
              </a:rPr>
              <a:t>_|Underscores|are|also|word|characters</a:t>
            </a:r>
          </a:p>
        </p:txBody>
      </p:sp>
      <p:sp>
        <p:nvSpPr>
          <p:cNvPr id="3" name="Right Arrow 2"/>
          <p:cNvSpPr/>
          <p:nvPr/>
        </p:nvSpPr>
        <p:spPr bwMode="auto">
          <a:xfrm>
            <a:off x="5695166" y="3108889"/>
            <a:ext cx="380902" cy="30472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05C0E474-0B39-03BE-E779-840486638A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7780" y="4606195"/>
            <a:ext cx="6238850" cy="64620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599" b="1" noProof="1">
                <a:latin typeface="Consolas" pitchFamily="49" charset="0"/>
              </a:rPr>
              <a:t>string pattern = </a:t>
            </a:r>
            <a:r>
              <a:rPr lang="en-US" sz="3599" b="1" noProof="1">
                <a:solidFill>
                  <a:schemeClr val="bg1"/>
                </a:solidFill>
                <a:latin typeface="Consolas" pitchFamily="49" charset="0"/>
              </a:rPr>
              <a:t>"\w+"</a:t>
            </a:r>
            <a:r>
              <a:rPr lang="en-US" sz="3599" b="1" noProof="1">
                <a:latin typeface="Consolas" pitchFamily="49" charset="0"/>
              </a:rPr>
              <a:t>;</a:t>
            </a:r>
            <a:endParaRPr lang="en-US" sz="2799" b="1" noProof="1">
              <a:latin typeface="Consolas" pitchFamily="49" charset="0"/>
            </a:endParaRPr>
          </a:p>
        </p:txBody>
      </p:sp>
      <p:sp>
        <p:nvSpPr>
          <p:cNvPr id="5" name="AutoShape 6">
            <a:extLst>
              <a:ext uri="{FF2B5EF4-FFF2-40B4-BE49-F238E27FC236}">
                <a16:creationId xmlns:a16="http://schemas.microsoft.com/office/drawing/2014/main" id="{80D4BD95-2B3F-8401-F425-EDACC8D673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8507" y="5370785"/>
            <a:ext cx="4669365" cy="1333877"/>
          </a:xfrm>
          <a:prstGeom prst="wedgeRoundRectCallout">
            <a:avLst>
              <a:gd name="adj1" fmla="val -56413"/>
              <a:gd name="adj2" fmla="val -5537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15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\w+ </a:t>
            </a:r>
            <a:r>
              <a:rPr lang="en-US" sz="3150" b="1" dirty="0">
                <a:solidFill>
                  <a:schemeClr val="bg2"/>
                </a:solidFill>
                <a:cs typeface="Calibri"/>
              </a:rPr>
              <a:t>търси всички букви един или повече пъти</a:t>
            </a:r>
            <a:endParaRPr lang="bg-BG" dirty="0">
              <a:solidFill>
                <a:schemeClr val="bg2"/>
              </a:solidFill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EA024C5-C42E-E04A-5646-E2EE82AEB7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71061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3" grpId="0" animBg="1"/>
      <p:bldP spid="2" grpId="0" animBg="1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3538" y="1152595"/>
            <a:ext cx="11801748" cy="5568904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/>
            <a:r>
              <a:rPr lang="en-US" sz="3600" dirty="0"/>
              <a:t>Напишете регулярен израз, който търси всички </a:t>
            </a:r>
            <a:r>
              <a:rPr lang="en-US" sz="3600" b="1" dirty="0">
                <a:solidFill>
                  <a:schemeClr val="bg1"/>
                </a:solidFill>
              </a:rPr>
              <a:t>дати</a:t>
            </a:r>
            <a:r>
              <a:rPr lang="en-US" sz="3600" dirty="0"/>
              <a:t> от текст</a:t>
            </a:r>
            <a:endParaRPr lang="bg-BG" dirty="0"/>
          </a:p>
          <a:p>
            <a:pPr lvl="1" indent="-360045"/>
            <a:r>
              <a:rPr lang="en-US" sz="3400" dirty="0"/>
              <a:t>Валиден форамат: </a:t>
            </a:r>
            <a:r>
              <a:rPr lang="en-US" sz="3400" b="1" noProof="1">
                <a:solidFill>
                  <a:schemeClr val="bg1"/>
                </a:solidFill>
                <a:latin typeface="Consolas"/>
              </a:rPr>
              <a:t>dd-MMM-yyyy</a:t>
            </a:r>
            <a:r>
              <a:rPr lang="bg-BG" sz="3400" b="1" noProof="1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400" noProof="1">
                <a:latin typeface="Calibri" panose="020F0502020204030204" pitchFamily="34" charset="0"/>
                <a:cs typeface="Calibri" panose="020F0502020204030204" pitchFamily="34" charset="0"/>
              </a:rPr>
              <a:t>или </a:t>
            </a:r>
            <a:r>
              <a:rPr lang="en-US" sz="3400" b="1" noProof="1">
                <a:solidFill>
                  <a:schemeClr val="bg1"/>
                </a:solidFill>
                <a:latin typeface="Consolas"/>
              </a:rPr>
              <a:t>d-MMM-yyyy</a:t>
            </a:r>
          </a:p>
          <a:p>
            <a:pPr lvl="1" indent="-360045"/>
            <a:r>
              <a:rPr lang="en-US" sz="3400" dirty="0"/>
              <a:t>Примери: </a:t>
            </a:r>
            <a:r>
              <a:rPr lang="en-US" sz="3400" b="1" dirty="0">
                <a:solidFill>
                  <a:schemeClr val="bg1"/>
                </a:solidFill>
              </a:rPr>
              <a:t>12-Jun-1999</a:t>
            </a:r>
            <a:r>
              <a:rPr lang="en-US" sz="3400" dirty="0"/>
              <a:t>,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3-Nov-1999</a:t>
            </a:r>
            <a:endParaRPr lang="en-US" sz="34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Задача: </a:t>
            </a:r>
            <a:r>
              <a:rPr lang="bg-BG" sz="3950" dirty="0"/>
              <a:t>Дати</a:t>
            </a:r>
            <a:endParaRPr lang="en-US" sz="3950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941621" y="3975427"/>
            <a:ext cx="8150975" cy="14376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71981" rIns="143963" bIns="71981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I was born on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30-Dec-1994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. My father was born on the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9-Jul-1955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. </a:t>
            </a:r>
            <a:r>
              <a:rPr lang="en-US" sz="2799" b="1" noProof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01-July-2000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is not a valid date.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2A92A03F-BA63-EE4D-6F16-5A3EDC07A7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01585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A5E0EC5-AEBB-49FA-BCD4-33DFD2F1B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Решение: </a:t>
            </a:r>
            <a:r>
              <a:rPr lang="bg-BG" sz="3950" dirty="0"/>
              <a:t>Д</a:t>
            </a:r>
            <a:r>
              <a:rPr lang="en-US" sz="3950" dirty="0">
                <a:ea typeface="+mj-lt"/>
                <a:cs typeface="+mj-lt"/>
              </a:rPr>
              <a:t>ати</a:t>
            </a:r>
            <a:endParaRPr lang="en-US" sz="3950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CC612C94-F0EC-4F1F-AB2D-EAF98C1E3E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371" y="3278780"/>
            <a:ext cx="10504764" cy="5846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itchFamily="49" charset="0"/>
              </a:rPr>
              <a:t>string pattern = </a:t>
            </a:r>
            <a:r>
              <a:rPr lang="en-US" sz="3199" b="1" noProof="1">
                <a:solidFill>
                  <a:schemeClr val="bg1"/>
                </a:solidFill>
                <a:latin typeface="Consolas" pitchFamily="49" charset="0"/>
              </a:rPr>
              <a:t>@"</a:t>
            </a:r>
            <a:r>
              <a:rPr lang="pl-PL" sz="3199" b="1" noProof="1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\d?\d</a:t>
            </a:r>
            <a:r>
              <a:rPr lang="pl-PL" sz="3199" b="1" noProof="1">
                <a:solidFill>
                  <a:schemeClr val="bg1"/>
                </a:solidFill>
                <a:latin typeface="Consolas" pitchFamily="49" charset="0"/>
              </a:rPr>
              <a:t>-</a:t>
            </a:r>
            <a:r>
              <a:rPr lang="pl-PL" sz="3199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</a:rPr>
              <a:t>[A-Z][a-z]{2}</a:t>
            </a:r>
            <a:r>
              <a:rPr lang="pl-PL" sz="3199" b="1" noProof="1">
                <a:solidFill>
                  <a:schemeClr val="bg1"/>
                </a:solidFill>
                <a:latin typeface="Consolas" pitchFamily="49" charset="0"/>
              </a:rPr>
              <a:t>-</a:t>
            </a:r>
            <a:r>
              <a:rPr lang="pl-PL" sz="3199" b="1" noProof="1">
                <a:solidFill>
                  <a:schemeClr val="accent4">
                    <a:lumMod val="75000"/>
                  </a:schemeClr>
                </a:solidFill>
                <a:latin typeface="Consolas" pitchFamily="49" charset="0"/>
              </a:rPr>
              <a:t>\d{4}</a:t>
            </a:r>
            <a:r>
              <a:rPr lang="en-US" sz="3199" b="1" noProof="1">
                <a:solidFill>
                  <a:schemeClr val="bg1"/>
                </a:solidFill>
                <a:latin typeface="Consolas" pitchFamily="49" charset="0"/>
              </a:rPr>
              <a:t>"</a:t>
            </a:r>
            <a:r>
              <a:rPr lang="en-US" sz="3199" b="1" noProof="1">
                <a:latin typeface="Consolas" pitchFamily="49" charset="0"/>
              </a:rPr>
              <a:t>;</a:t>
            </a:r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0E5C4BCE-F2D9-47AF-889E-F5BA5969BB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6609" y="4314890"/>
            <a:ext cx="3629903" cy="1193421"/>
          </a:xfrm>
          <a:prstGeom prst="wedgeRoundRectCallout">
            <a:avLst>
              <a:gd name="adj1" fmla="val 40814"/>
              <a:gd name="adj2" fmla="val -8779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15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[A-Z] </a:t>
            </a:r>
            <a:r>
              <a:rPr lang="en-US" sz="3150" b="1" dirty="0">
                <a:solidFill>
                  <a:schemeClr val="bg2"/>
                </a:solidFill>
              </a:rPr>
              <a:t>търси </a:t>
            </a:r>
            <a:r>
              <a:rPr lang="bg-BG" sz="3150" b="1" dirty="0">
                <a:solidFill>
                  <a:schemeClr val="bg2"/>
                </a:solidFill>
              </a:rPr>
              <a:t>главна</a:t>
            </a:r>
            <a:r>
              <a:rPr lang="en-US" sz="3150" b="1" dirty="0">
                <a:solidFill>
                  <a:schemeClr val="bg2"/>
                </a:solidFill>
              </a:rPr>
              <a:t> </a:t>
            </a:r>
            <a:r>
              <a:rPr lang="bg-BG" sz="3150" b="1" dirty="0">
                <a:solidFill>
                  <a:schemeClr val="bg2"/>
                </a:solidFill>
              </a:rPr>
              <a:t>буква</a:t>
            </a:r>
            <a:endParaRPr lang="bg-BG" sz="3199" b="1" dirty="0">
              <a:solidFill>
                <a:schemeClr val="bg2"/>
              </a:solidFill>
            </a:endParaRPr>
          </a:p>
        </p:txBody>
      </p:sp>
      <p:sp>
        <p:nvSpPr>
          <p:cNvPr id="9" name="AutoShape 6">
            <a:extLst>
              <a:ext uri="{FF2B5EF4-FFF2-40B4-BE49-F238E27FC236}">
                <a16:creationId xmlns:a16="http://schemas.microsoft.com/office/drawing/2014/main" id="{CA63F789-CACF-49C9-BF5C-1F3D43456B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5912" y="1603572"/>
            <a:ext cx="2296055" cy="1111633"/>
          </a:xfrm>
          <a:prstGeom prst="wedgeRoundRectCallout">
            <a:avLst>
              <a:gd name="adj1" fmla="val -39750"/>
              <a:gd name="adj2" fmla="val 10478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15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\d</a:t>
            </a:r>
            <a:r>
              <a:rPr lang="en-US" sz="3150" b="1" noProof="1">
                <a:solidFill>
                  <a:schemeClr val="bg2"/>
                </a:solidFill>
              </a:rPr>
              <a:t> </a:t>
            </a:r>
            <a:r>
              <a:rPr lang="en-US" sz="3150" b="1" dirty="0">
                <a:solidFill>
                  <a:schemeClr val="bg2"/>
                </a:solidFill>
              </a:rPr>
              <a:t>търси </a:t>
            </a:r>
            <a:r>
              <a:rPr lang="bg-BG" sz="3150" b="1" dirty="0">
                <a:solidFill>
                  <a:schemeClr val="bg2"/>
                </a:solidFill>
              </a:rPr>
              <a:t>цифра</a:t>
            </a:r>
            <a:endParaRPr lang="bg-BG" sz="3199" b="1" dirty="0">
              <a:solidFill>
                <a:schemeClr val="bg2"/>
              </a:solidFill>
            </a:endParaRPr>
          </a:p>
        </p:txBody>
      </p:sp>
      <p:sp>
        <p:nvSpPr>
          <p:cNvPr id="10" name="AutoShape 6">
            <a:extLst>
              <a:ext uri="{FF2B5EF4-FFF2-40B4-BE49-F238E27FC236}">
                <a16:creationId xmlns:a16="http://schemas.microsoft.com/office/drawing/2014/main" id="{F411B8EB-56F9-4AA8-B23B-0DD0666A46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155" y="1603572"/>
            <a:ext cx="4176016" cy="1265688"/>
          </a:xfrm>
          <a:prstGeom prst="wedgeRoundRectCallout">
            <a:avLst>
              <a:gd name="adj1" fmla="val 65168"/>
              <a:gd name="adj2" fmla="val 8608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15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\d?</a:t>
            </a:r>
            <a:r>
              <a:rPr lang="en-US" sz="3150" b="1" noProof="1">
                <a:solidFill>
                  <a:schemeClr val="bg2"/>
                </a:solidFill>
              </a:rPr>
              <a:t> </a:t>
            </a:r>
            <a:r>
              <a:rPr lang="en-US" sz="3150" b="1" dirty="0">
                <a:solidFill>
                  <a:schemeClr val="bg2"/>
                </a:solidFill>
                <a:cs typeface="Calibri"/>
              </a:rPr>
              <a:t>търси цифра </a:t>
            </a:r>
            <a:r>
              <a:rPr lang="bg-BG" sz="3150" b="1" dirty="0">
                <a:solidFill>
                  <a:schemeClr val="bg2"/>
                </a:solidFill>
                <a:cs typeface="Calibri"/>
              </a:rPr>
              <a:t>нула</a:t>
            </a:r>
            <a:r>
              <a:rPr lang="en-US" sz="3150" b="1" dirty="0">
                <a:solidFill>
                  <a:schemeClr val="bg2"/>
                </a:solidFill>
                <a:cs typeface="Calibri"/>
              </a:rPr>
              <a:t> или </a:t>
            </a:r>
            <a:r>
              <a:rPr lang="bg-BG" sz="3150" b="1" dirty="0">
                <a:solidFill>
                  <a:schemeClr val="bg2"/>
                </a:solidFill>
                <a:cs typeface="Calibri"/>
              </a:rPr>
              <a:t>един</a:t>
            </a:r>
            <a:r>
              <a:rPr lang="en-US" sz="3150" b="1" dirty="0">
                <a:solidFill>
                  <a:schemeClr val="bg2"/>
                </a:solidFill>
                <a:cs typeface="Calibri"/>
              </a:rPr>
              <a:t> път</a:t>
            </a:r>
          </a:p>
        </p:txBody>
      </p:sp>
      <p:sp>
        <p:nvSpPr>
          <p:cNvPr id="11" name="AutoShape 6">
            <a:extLst>
              <a:ext uri="{FF2B5EF4-FFF2-40B4-BE49-F238E27FC236}">
                <a16:creationId xmlns:a16="http://schemas.microsoft.com/office/drawing/2014/main" id="{BB5E2DD8-A1F3-4937-AC40-3EE19B96EF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20240" y="1283814"/>
            <a:ext cx="2731318" cy="1585446"/>
          </a:xfrm>
          <a:prstGeom prst="wedgeRoundRectCallout">
            <a:avLst>
              <a:gd name="adj1" fmla="val -9758"/>
              <a:gd name="adj2" fmla="val 8489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15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\d{4}</a:t>
            </a:r>
            <a:r>
              <a:rPr lang="en-US" sz="3150" b="1" noProof="1">
                <a:solidFill>
                  <a:schemeClr val="bg2"/>
                </a:solidFill>
              </a:rPr>
              <a:t> търси точно четири </a:t>
            </a:r>
            <a:r>
              <a:rPr lang="bg-BG" sz="3150" b="1" noProof="1">
                <a:solidFill>
                  <a:schemeClr val="bg2"/>
                </a:solidFill>
              </a:rPr>
              <a:t>цифри</a:t>
            </a:r>
            <a:endParaRPr lang="en-US" sz="3150" b="1" dirty="0">
              <a:solidFill>
                <a:schemeClr val="bg2"/>
              </a:solidFill>
              <a:cs typeface="Calibri"/>
            </a:endParaRP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425BF306-C1D7-47C5-96D6-241825E1C70C}"/>
              </a:ext>
            </a:extLst>
          </p:cNvPr>
          <p:cNvSpPr txBox="1">
            <a:spLocks/>
          </p:cNvSpPr>
          <p:nvPr/>
        </p:nvSpPr>
        <p:spPr>
          <a:xfrm>
            <a:off x="832371" y="5858369"/>
            <a:ext cx="10504764" cy="63768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71981" rIns="143963" bIns="71981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I was born on </a:t>
            </a:r>
            <a:r>
              <a:rPr lang="en-US" sz="3199" b="1" noProof="1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30</a:t>
            </a:r>
            <a:r>
              <a:rPr lang="en-US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-</a:t>
            </a:r>
            <a:r>
              <a:rPr lang="en-US" sz="3199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</a:rPr>
              <a:t>Dec</a:t>
            </a:r>
            <a:r>
              <a:rPr lang="en-US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-</a:t>
            </a:r>
            <a:r>
              <a:rPr lang="en-US" sz="3199" b="1" noProof="1">
                <a:solidFill>
                  <a:schemeClr val="accent4">
                    <a:lumMod val="75000"/>
                  </a:schemeClr>
                </a:solidFill>
                <a:latin typeface="Consolas" pitchFamily="49" charset="0"/>
              </a:rPr>
              <a:t>1994</a:t>
            </a:r>
            <a:r>
              <a:rPr lang="en-US" sz="3199" b="1" noProof="1">
                <a:latin typeface="Consolas" pitchFamily="49" charset="0"/>
              </a:rPr>
              <a:t> in Sofia.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 </a:t>
            </a:r>
          </a:p>
        </p:txBody>
      </p:sp>
      <p:sp>
        <p:nvSpPr>
          <p:cNvPr id="8" name="AutoShape 6">
            <a:extLst>
              <a:ext uri="{FF2B5EF4-FFF2-40B4-BE49-F238E27FC236}">
                <a16:creationId xmlns:a16="http://schemas.microsoft.com/office/drawing/2014/main" id="{6DBA86B0-92E0-445D-9519-58B07D9E7C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6697" y="4133332"/>
            <a:ext cx="3364860" cy="1619578"/>
          </a:xfrm>
          <a:prstGeom prst="wedgeRoundRectCallout">
            <a:avLst>
              <a:gd name="adj1" fmla="val -56783"/>
              <a:gd name="adj2" fmla="val -6609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15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[a-z]{2} </a:t>
            </a:r>
            <a:r>
              <a:rPr lang="en-US" sz="3150" b="1" dirty="0">
                <a:solidFill>
                  <a:schemeClr val="bg2"/>
                </a:solidFill>
              </a:rPr>
              <a:t>търси точно две малки букви</a:t>
            </a:r>
            <a:endParaRPr lang="en-US" sz="3150" b="1" dirty="0">
              <a:solidFill>
                <a:schemeClr val="bg2"/>
              </a:solidFill>
              <a:cs typeface="Calibri"/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622C736C-35DE-9394-8021-1D4A17FAAC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8097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11" grpId="0" animBg="1"/>
      <p:bldP spid="12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69851" y="1195388"/>
            <a:ext cx="11936413" cy="5562600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buClr>
                <a:schemeClr val="tx1"/>
              </a:buClr>
            </a:pPr>
            <a:r>
              <a:rPr lang="en-US" sz="3350" dirty="0"/>
              <a:t>Напишете регулярен израз</a:t>
            </a:r>
            <a:r>
              <a:rPr lang="en-US" sz="3350" dirty="0">
                <a:solidFill>
                  <a:srgbClr val="234465"/>
                </a:solidFill>
              </a:rPr>
              <a:t>, който прави </a:t>
            </a:r>
            <a:r>
              <a:rPr lang="en-US" sz="3350" b="1" dirty="0">
                <a:solidFill>
                  <a:schemeClr val="bg1"/>
                </a:solidFill>
              </a:rPr>
              <a:t>валидация на имейл</a:t>
            </a:r>
            <a:endParaRPr lang="bg-BG" sz="3350" dirty="0">
              <a:solidFill>
                <a:schemeClr val="bg1"/>
              </a:solidFill>
            </a:endParaRPr>
          </a:p>
          <a:p>
            <a:pPr lvl="1" indent="-360045">
              <a:buClr>
                <a:schemeClr val="tx1"/>
              </a:buClr>
            </a:pPr>
            <a:r>
              <a:rPr lang="en-US" sz="3150" dirty="0"/>
              <a:t>Имейлът съдържа: {</a:t>
            </a:r>
            <a:r>
              <a:rPr lang="en-US" sz="3150" b="1" dirty="0">
                <a:solidFill>
                  <a:schemeClr val="bg1"/>
                </a:solidFill>
              </a:rPr>
              <a:t>потребителско име</a:t>
            </a:r>
            <a:r>
              <a:rPr lang="en-US" sz="3150" dirty="0"/>
              <a:t>}</a:t>
            </a:r>
            <a:r>
              <a:rPr lang="en-US" sz="3150" b="1" dirty="0">
                <a:solidFill>
                  <a:schemeClr val="bg1"/>
                </a:solidFill>
              </a:rPr>
              <a:t>@</a:t>
            </a:r>
            <a:r>
              <a:rPr lang="en-US" sz="3150" dirty="0"/>
              <a:t>{</a:t>
            </a:r>
            <a:r>
              <a:rPr lang="en-US" sz="3150" b="1" dirty="0">
                <a:solidFill>
                  <a:schemeClr val="bg1"/>
                </a:solidFill>
              </a:rPr>
              <a:t>домейн</a:t>
            </a:r>
            <a:r>
              <a:rPr lang="en-US" sz="3150" dirty="0"/>
              <a:t>}</a:t>
            </a:r>
            <a:endParaRPr lang="en-US" sz="3150" b="1" dirty="0">
              <a:solidFill>
                <a:schemeClr val="bg1"/>
              </a:solidFill>
              <a:cs typeface="Calibri"/>
            </a:endParaRPr>
          </a:p>
          <a:p>
            <a:pPr lvl="1" indent="-360045">
              <a:buClr>
                <a:schemeClr val="tx1"/>
              </a:buClr>
            </a:pPr>
            <a:r>
              <a:rPr lang="en-US" sz="3150" b="1" dirty="0">
                <a:solidFill>
                  <a:schemeClr val="bg1"/>
                </a:solidFill>
              </a:rPr>
              <a:t>Потребителското име </a:t>
            </a:r>
            <a:r>
              <a:rPr lang="en-US" sz="3150" dirty="0"/>
              <a:t>съдържа </a:t>
            </a:r>
            <a:r>
              <a:rPr lang="en-US" sz="3150" b="1" dirty="0">
                <a:solidFill>
                  <a:schemeClr val="bg1"/>
                </a:solidFill>
              </a:rPr>
              <a:t>букви и цифри</a:t>
            </a:r>
            <a:endParaRPr lang="en-US" sz="3150" b="1" dirty="0">
              <a:solidFill>
                <a:schemeClr val="bg1"/>
              </a:solidFill>
              <a:cs typeface="Calibri"/>
            </a:endParaRPr>
          </a:p>
          <a:p>
            <a:pPr lvl="1" indent="-360045">
              <a:buClr>
                <a:schemeClr val="tx1"/>
              </a:buClr>
            </a:pPr>
            <a:r>
              <a:rPr lang="en-US" sz="3150" b="1" dirty="0">
                <a:solidFill>
                  <a:schemeClr val="bg1"/>
                </a:solidFill>
              </a:rPr>
              <a:t>Домейн</a:t>
            </a:r>
            <a:r>
              <a:rPr lang="bg-BG" sz="3150" b="1" dirty="0">
                <a:solidFill>
                  <a:schemeClr val="bg1"/>
                </a:solidFill>
              </a:rPr>
              <a:t>ът</a:t>
            </a:r>
            <a:r>
              <a:rPr lang="en-US" sz="3150" b="1" dirty="0">
                <a:solidFill>
                  <a:schemeClr val="bg1"/>
                </a:solidFill>
              </a:rPr>
              <a:t> </a:t>
            </a:r>
            <a:r>
              <a:rPr lang="en-US" sz="3150" dirty="0"/>
              <a:t>се състо</a:t>
            </a:r>
            <a:r>
              <a:rPr lang="bg-BG" sz="3150" dirty="0"/>
              <a:t>и</a:t>
            </a:r>
            <a:r>
              <a:rPr lang="en-US" sz="3150" dirty="0"/>
              <a:t> от </a:t>
            </a:r>
            <a:r>
              <a:rPr lang="en-US" sz="3150" b="1" dirty="0">
                <a:solidFill>
                  <a:schemeClr val="bg1"/>
                </a:solidFill>
              </a:rPr>
              <a:t>два низа</a:t>
            </a:r>
            <a:r>
              <a:rPr lang="en-US" sz="3150" dirty="0"/>
              <a:t>, разделени </a:t>
            </a:r>
            <a:r>
              <a:rPr lang="bg-BG" sz="3150" dirty="0"/>
              <a:t>с</a:t>
            </a:r>
            <a:r>
              <a:rPr lang="en-US" sz="3150" dirty="0"/>
              <a:t> </a:t>
            </a:r>
            <a:r>
              <a:rPr lang="en-US" sz="3150" b="1" dirty="0">
                <a:solidFill>
                  <a:schemeClr val="bg1"/>
                </a:solidFill>
              </a:rPr>
              <a:t>точка</a:t>
            </a:r>
            <a:endParaRPr lang="en-US" sz="3150" b="1" dirty="0">
              <a:solidFill>
                <a:schemeClr val="bg1"/>
              </a:solidFill>
              <a:cs typeface="Calibri"/>
            </a:endParaRPr>
          </a:p>
          <a:p>
            <a:pPr lvl="1" indent="-360045">
              <a:buClr>
                <a:schemeClr val="tx1"/>
              </a:buClr>
            </a:pPr>
            <a:r>
              <a:rPr lang="en-US" sz="3150" b="1" dirty="0">
                <a:solidFill>
                  <a:schemeClr val="bg1"/>
                </a:solidFill>
              </a:rPr>
              <a:t>Домейн</a:t>
            </a:r>
            <a:r>
              <a:rPr lang="bg-BG" sz="3150" b="1" dirty="0">
                <a:solidFill>
                  <a:schemeClr val="bg1"/>
                </a:solidFill>
              </a:rPr>
              <a:t>ът</a:t>
            </a:r>
            <a:r>
              <a:rPr lang="en-US" sz="3150" b="1" dirty="0">
                <a:solidFill>
                  <a:schemeClr val="bg1"/>
                </a:solidFill>
              </a:rPr>
              <a:t> </a:t>
            </a:r>
            <a:r>
              <a:rPr lang="en-US" sz="3150" dirty="0"/>
              <a:t>може да</a:t>
            </a:r>
            <a:r>
              <a:rPr lang="en-US" sz="3150" dirty="0">
                <a:solidFill>
                  <a:srgbClr val="234465"/>
                </a:solidFill>
              </a:rPr>
              <a:t> има само </a:t>
            </a:r>
            <a:r>
              <a:rPr lang="en-US" sz="3150" b="1" dirty="0">
                <a:solidFill>
                  <a:schemeClr val="bg1"/>
                </a:solidFill>
              </a:rPr>
              <a:t>английски букви</a:t>
            </a:r>
            <a:r>
              <a:rPr lang="bg-BG" sz="3150" b="1" dirty="0">
                <a:solidFill>
                  <a:schemeClr val="bg1"/>
                </a:solidFill>
              </a:rPr>
              <a:t> </a:t>
            </a:r>
            <a:r>
              <a:rPr lang="bg-BG" sz="3150" dirty="0"/>
              <a:t>и </a:t>
            </a:r>
            <a:r>
              <a:rPr lang="bg-BG" sz="3150" b="1" dirty="0">
                <a:solidFill>
                  <a:schemeClr val="bg1"/>
                </a:solidFill>
              </a:rPr>
              <a:t>цифри</a:t>
            </a:r>
            <a:endParaRPr lang="en-US" sz="3150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1944" y="100750"/>
            <a:ext cx="9792489" cy="882654"/>
          </a:xfrm>
        </p:spPr>
        <p:txBody>
          <a:bodyPr/>
          <a:lstStyle/>
          <a:p>
            <a:r>
              <a:rPr lang="en-US" sz="3950" dirty="0"/>
              <a:t>Задача: Валидация на имейл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981259" y="4769908"/>
            <a:ext cx="4429659" cy="6919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valid123@email.bg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981260" y="5860118"/>
            <a:ext cx="4429659" cy="6919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invalid*name@emai1.bg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B0AE7B-970C-4D1F-8EE8-1F5669A71018}"/>
              </a:ext>
            </a:extLst>
          </p:cNvPr>
          <p:cNvSpPr txBox="1"/>
          <p:nvPr/>
        </p:nvSpPr>
        <p:spPr>
          <a:xfrm>
            <a:off x="48001" y="4607780"/>
            <a:ext cx="1777558" cy="1076961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algn="ctr">
              <a:buClr>
                <a:schemeClr val="tx1"/>
              </a:buClr>
            </a:pPr>
            <a:r>
              <a:rPr lang="bg-BG" sz="3199" dirty="0"/>
              <a:t>Валиден имейл</a:t>
            </a:r>
            <a:endParaRPr lang="en-US" sz="3199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08934F-128E-4683-B2BE-C906A55E3840}"/>
              </a:ext>
            </a:extLst>
          </p:cNvPr>
          <p:cNvSpPr txBox="1"/>
          <p:nvPr/>
        </p:nvSpPr>
        <p:spPr>
          <a:xfrm>
            <a:off x="-60551" y="5705766"/>
            <a:ext cx="2105106" cy="1076961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algn="ctr">
              <a:buClr>
                <a:schemeClr val="tx1"/>
              </a:buClr>
            </a:pPr>
            <a:r>
              <a:rPr lang="bg-BG" sz="3199" dirty="0"/>
              <a:t>Невалиден имейл</a:t>
            </a:r>
            <a:r>
              <a:rPr lang="en-US" sz="3199" dirty="0"/>
              <a:t>: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D2F8D2B2-94EE-46CF-9F56-E671A5DFE990}"/>
              </a:ext>
            </a:extLst>
          </p:cNvPr>
          <p:cNvSpPr txBox="1">
            <a:spLocks/>
          </p:cNvSpPr>
          <p:nvPr/>
        </p:nvSpPr>
        <p:spPr>
          <a:xfrm>
            <a:off x="8391855" y="4769909"/>
            <a:ext cx="3284145" cy="6919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hi@mail.abv.bg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8C4FAB-5A3A-428C-9410-F4AF2206FAA0}"/>
              </a:ext>
            </a:extLst>
          </p:cNvPr>
          <p:cNvSpPr txBox="1"/>
          <p:nvPr/>
        </p:nvSpPr>
        <p:spPr>
          <a:xfrm>
            <a:off x="6346170" y="4607780"/>
            <a:ext cx="1932644" cy="1076961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algn="ctr">
              <a:buClr>
                <a:schemeClr val="tx1"/>
              </a:buClr>
            </a:pPr>
            <a:r>
              <a:rPr lang="bg-BG" sz="3199" dirty="0"/>
              <a:t>Валиден имейл</a:t>
            </a:r>
            <a:endParaRPr lang="en-US" sz="3199" dirty="0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C5C6F90A-89D1-4FF4-BBFB-8698BA918154}"/>
              </a:ext>
            </a:extLst>
          </p:cNvPr>
          <p:cNvSpPr txBox="1">
            <a:spLocks/>
          </p:cNvSpPr>
          <p:nvPr/>
        </p:nvSpPr>
        <p:spPr>
          <a:xfrm>
            <a:off x="8391855" y="5860118"/>
            <a:ext cx="3284145" cy="6919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pesho@abv.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62B3DAF-E17F-4BFC-820F-F040A1B86D6E}"/>
              </a:ext>
            </a:extLst>
          </p:cNvPr>
          <p:cNvSpPr txBox="1"/>
          <p:nvPr/>
        </p:nvSpPr>
        <p:spPr>
          <a:xfrm>
            <a:off x="6358140" y="5704033"/>
            <a:ext cx="2122860" cy="1076961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algn="ctr">
              <a:buClr>
                <a:schemeClr val="tx1"/>
              </a:buClr>
            </a:pPr>
            <a:r>
              <a:rPr lang="bg-BG" sz="3199" dirty="0"/>
              <a:t>Невалиден имейл</a:t>
            </a:r>
            <a:r>
              <a:rPr lang="en-US" sz="3199" dirty="0"/>
              <a:t>: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1B0BB0D5-980C-FF57-0FA1-113EB8A11A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92074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0" grpId="0"/>
      <p:bldP spid="11" grpId="0"/>
      <p:bldP spid="12" grpId="0" animBg="1"/>
      <p:bldP spid="13" grpId="0"/>
      <p:bldP spid="14" grpId="0" animBg="1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513715" indent="-513715">
              <a:buClr>
                <a:schemeClr val="tx1"/>
              </a:buClr>
            </a:pPr>
            <a:r>
              <a:rPr lang="bg-BG" dirty="0">
                <a:solidFill>
                  <a:schemeClr val="bg1"/>
                </a:solidFill>
              </a:rPr>
              <a:t>͏</a:t>
            </a:r>
            <a:r>
              <a:rPr lang="bg-BG" b="1" dirty="0">
                <a:solidFill>
                  <a:schemeClr val="bg1"/>
                </a:solidFill>
              </a:rPr>
              <a:t>Регулярни изрази</a:t>
            </a:r>
            <a:endParaRPr lang="en-GB" b="1" dirty="0">
              <a:solidFill>
                <a:schemeClr val="bg1"/>
              </a:solidFill>
              <a:cs typeface="Calibri"/>
            </a:endParaRPr>
          </a:p>
          <a:p>
            <a:pPr lvl="1" indent="-360045"/>
            <a:r>
              <a:rPr lang="bg-BG" dirty="0">
                <a:cs typeface="Calibri"/>
              </a:rPr>
              <a:t>Определение и образец</a:t>
            </a:r>
          </a:p>
          <a:p>
            <a:pPr lvl="1" indent="-360045"/>
            <a:r>
              <a:rPr lang="bg-BG" dirty="0"/>
              <a:t>Предефинирани класове</a:t>
            </a:r>
            <a:endParaRPr lang="bg-BG" dirty="0">
              <a:cs typeface="Calibri"/>
            </a:endParaRPr>
          </a:p>
          <a:p>
            <a:pPr marL="513715" indent="-513715">
              <a:buClr>
                <a:schemeClr val="tx1"/>
              </a:buClr>
            </a:pPr>
            <a:r>
              <a:rPr lang="bg-BG" dirty="0">
                <a:solidFill>
                  <a:schemeClr val="bg1"/>
                </a:solidFill>
              </a:rPr>
              <a:t>͏</a:t>
            </a:r>
            <a:r>
              <a:rPr lang="en-US" b="1" dirty="0">
                <a:solidFill>
                  <a:schemeClr val="bg1"/>
                </a:solidFill>
              </a:rPr>
              <a:t>Quantifier-и</a:t>
            </a:r>
            <a:r>
              <a:rPr lang="en-US" dirty="0"/>
              <a:t> и </a:t>
            </a:r>
            <a:r>
              <a:rPr lang="bg-BG" b="1" dirty="0">
                <a:solidFill>
                  <a:schemeClr val="bg1"/>
                </a:solidFill>
              </a:rPr>
              <a:t>групи</a:t>
            </a:r>
            <a:endParaRPr lang="en-GB" b="1" dirty="0">
              <a:solidFill>
                <a:schemeClr val="bg1"/>
              </a:solidFill>
              <a:cs typeface="Calibri"/>
            </a:endParaRPr>
          </a:p>
          <a:p>
            <a:pPr marL="513715" indent="-513715">
              <a:buClr>
                <a:schemeClr val="tx1"/>
              </a:buClr>
            </a:pPr>
            <a:r>
              <a:rPr lang="bg-BG" noProof="1">
                <a:solidFill>
                  <a:schemeClr val="bg1"/>
                </a:solidFill>
              </a:rPr>
              <a:t>͏</a:t>
            </a:r>
            <a:r>
              <a:rPr lang="en-US" b="1" noProof="1">
                <a:solidFill>
                  <a:schemeClr val="bg1"/>
                </a:solidFill>
              </a:rPr>
              <a:t>Обратни </a:t>
            </a:r>
            <a:r>
              <a:rPr lang="bg-BG" b="1" noProof="1">
                <a:solidFill>
                  <a:schemeClr val="bg1"/>
                </a:solidFill>
              </a:rPr>
              <a:t>референции</a:t>
            </a:r>
            <a:endParaRPr lang="en-US" b="1" noProof="1">
              <a:solidFill>
                <a:schemeClr val="bg1"/>
              </a:solidFill>
              <a:cs typeface="Calibri"/>
            </a:endParaRPr>
          </a:p>
          <a:p>
            <a:pPr marL="513715" indent="-513715">
              <a:buClr>
                <a:schemeClr val="tx1"/>
              </a:buClr>
            </a:pPr>
            <a:r>
              <a:rPr lang="bg-BG" dirty="0">
                <a:ea typeface="+mn-lt"/>
                <a:cs typeface="+mn-lt"/>
              </a:rPr>
              <a:t>Регулярни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bg-BG" dirty="0">
                <a:ea typeface="+mn-lt"/>
                <a:cs typeface="+mn-lt"/>
              </a:rPr>
              <a:t>изрази</a:t>
            </a:r>
            <a:r>
              <a:rPr lang="en-US" dirty="0"/>
              <a:t> в </a:t>
            </a:r>
            <a:r>
              <a:rPr lang="en-US" b="1" dirty="0">
                <a:solidFill>
                  <a:schemeClr val="bg1"/>
                </a:solidFill>
              </a:rPr>
              <a:t>C#</a:t>
            </a:r>
            <a:endParaRPr lang="en-GB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950" dirty="0">
                <a:ea typeface="+mj-lt"/>
                <a:cs typeface="+mj-lt"/>
              </a:rPr>
              <a:t>Съдържание</a:t>
            </a:r>
            <a:endParaRPr lang="bg-BG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6583BEDE-5DF4-38DF-DE26-7643B45D1DD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128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A5E0EC5-AEBB-49FA-BCD4-33DFD2F1B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en-US" sz="4000" dirty="0"/>
              <a:t>Валидация на имейл</a:t>
            </a:r>
            <a:endParaRPr lang="en-US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CC612C94-F0EC-4F1F-AB2D-EAF98C1E3E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372" y="3566889"/>
            <a:ext cx="9492527" cy="5846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itchFamily="49" charset="0"/>
              </a:rPr>
              <a:t>string pattern = </a:t>
            </a:r>
            <a:r>
              <a:rPr lang="en-US" sz="3199" b="1" noProof="1">
                <a:solidFill>
                  <a:schemeClr val="bg1"/>
                </a:solidFill>
                <a:latin typeface="Consolas" pitchFamily="49" charset="0"/>
              </a:rPr>
              <a:t>@"</a:t>
            </a:r>
            <a:r>
              <a:rPr lang="pl-PL" sz="3199" b="1" noProof="1">
                <a:solidFill>
                  <a:schemeClr val="bg1"/>
                </a:solidFill>
                <a:latin typeface="Consolas" pitchFamily="49" charset="0"/>
              </a:rPr>
              <a:t>^</a:t>
            </a:r>
            <a:r>
              <a:rPr lang="pl-PL" sz="3199" b="1" noProof="1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\w+</a:t>
            </a:r>
            <a:r>
              <a:rPr lang="pl-PL" sz="3199" b="1" noProof="1">
                <a:solidFill>
                  <a:schemeClr val="bg1"/>
                </a:solidFill>
                <a:latin typeface="Consolas" pitchFamily="49" charset="0"/>
              </a:rPr>
              <a:t>@</a:t>
            </a:r>
            <a:r>
              <a:rPr lang="en-US" sz="3199" b="1" noProof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(</a:t>
            </a:r>
            <a:r>
              <a:rPr lang="pl-PL" sz="3199" b="1" noProof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\w+\.</a:t>
            </a:r>
            <a:r>
              <a:rPr lang="en-US" sz="3199" b="1" noProof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)+</a:t>
            </a:r>
            <a:r>
              <a:rPr lang="pl-PL" sz="3199" b="1" noProof="1">
                <a:solidFill>
                  <a:schemeClr val="accent3">
                    <a:lumMod val="50000"/>
                  </a:schemeClr>
                </a:solidFill>
                <a:latin typeface="Consolas" pitchFamily="49" charset="0"/>
              </a:rPr>
              <a:t>\w+</a:t>
            </a:r>
            <a:r>
              <a:rPr lang="pl-PL" sz="3199" b="1" noProof="1">
                <a:solidFill>
                  <a:schemeClr val="bg1"/>
                </a:solidFill>
                <a:latin typeface="Consolas" pitchFamily="49" charset="0"/>
              </a:rPr>
              <a:t>$</a:t>
            </a:r>
            <a:r>
              <a:rPr lang="en-US" sz="3199" b="1" noProof="1">
                <a:solidFill>
                  <a:schemeClr val="bg1"/>
                </a:solidFill>
                <a:latin typeface="Consolas" pitchFamily="49" charset="0"/>
              </a:rPr>
              <a:t>"</a:t>
            </a:r>
            <a:r>
              <a:rPr lang="en-US" sz="3199" b="1" noProof="1">
                <a:latin typeface="Consolas" pitchFamily="49" charset="0"/>
              </a:rPr>
              <a:t>;</a:t>
            </a:r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0E5C4BCE-F2D9-47AF-889E-F5BA5969BB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5203" y="4285061"/>
            <a:ext cx="2738257" cy="1258388"/>
          </a:xfrm>
          <a:prstGeom prst="wedgeRoundRectCallout">
            <a:avLst>
              <a:gd name="adj1" fmla="val 97947"/>
              <a:gd name="adj2" fmla="val -6184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15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@</a:t>
            </a:r>
            <a:r>
              <a:rPr lang="en-US" sz="3150" b="1" noProof="1">
                <a:solidFill>
                  <a:schemeClr val="bg1"/>
                </a:solidFill>
              </a:rPr>
              <a:t> </a:t>
            </a:r>
            <a:r>
              <a:rPr lang="en-US" sz="3150" b="1" dirty="0">
                <a:solidFill>
                  <a:schemeClr val="bg2"/>
                </a:solidFill>
              </a:rPr>
              <a:t>търси символа </a:t>
            </a:r>
            <a:r>
              <a:rPr lang="en-US" sz="3150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/>
              </a:rPr>
              <a:t>"@"</a:t>
            </a:r>
            <a:endParaRPr lang="bg-BG" sz="3150" b="1" dirty="0">
              <a:solidFill>
                <a:schemeClr val="bg1">
                  <a:lumMod val="60000"/>
                  <a:lumOff val="40000"/>
                </a:schemeClr>
              </a:solidFill>
              <a:latin typeface="Consolas"/>
            </a:endParaRPr>
          </a:p>
        </p:txBody>
      </p:sp>
      <p:sp>
        <p:nvSpPr>
          <p:cNvPr id="8" name="AutoShape 6">
            <a:extLst>
              <a:ext uri="{FF2B5EF4-FFF2-40B4-BE49-F238E27FC236}">
                <a16:creationId xmlns:a16="http://schemas.microsoft.com/office/drawing/2014/main" id="{6DBA86B0-92E0-445D-9519-58B07D9E7C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3550" y="4665756"/>
            <a:ext cx="2738257" cy="1169695"/>
          </a:xfrm>
          <a:prstGeom prst="wedgeRoundRectCallout">
            <a:avLst>
              <a:gd name="adj1" fmla="val 24206"/>
              <a:gd name="adj2" fmla="val -8890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150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/>
              </a:rPr>
              <a:t>\.</a:t>
            </a:r>
            <a:r>
              <a:rPr lang="en-US" sz="3150" b="1" noProof="1">
                <a:solidFill>
                  <a:schemeClr val="bg1"/>
                </a:solidFill>
              </a:rPr>
              <a:t> </a:t>
            </a:r>
            <a:r>
              <a:rPr lang="en-US" sz="3150" b="1" dirty="0">
                <a:solidFill>
                  <a:schemeClr val="bg2"/>
                </a:solidFill>
              </a:rPr>
              <a:t>търси символа </a:t>
            </a:r>
            <a:r>
              <a:rPr lang="en-US" sz="3150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/>
              </a:rPr>
              <a:t>"."</a:t>
            </a:r>
            <a:endParaRPr lang="bg-BG" sz="3150" b="1" dirty="0">
              <a:solidFill>
                <a:schemeClr val="bg1">
                  <a:lumMod val="60000"/>
                  <a:lumOff val="40000"/>
                </a:schemeClr>
              </a:solidFill>
              <a:latin typeface="Consolas"/>
            </a:endParaRPr>
          </a:p>
        </p:txBody>
      </p:sp>
      <p:sp>
        <p:nvSpPr>
          <p:cNvPr id="9" name="AutoShape 6">
            <a:extLst>
              <a:ext uri="{FF2B5EF4-FFF2-40B4-BE49-F238E27FC236}">
                <a16:creationId xmlns:a16="http://schemas.microsoft.com/office/drawing/2014/main" id="{CA63F789-CACF-49C9-BF5C-1F3D43456B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7340" y="1314552"/>
            <a:ext cx="2457090" cy="1718227"/>
          </a:xfrm>
          <a:prstGeom prst="wedgeRoundRectCallout">
            <a:avLst>
              <a:gd name="adj1" fmla="val -28623"/>
              <a:gd name="adj2" fmla="val 8488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15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\w+</a:t>
            </a:r>
            <a:r>
              <a:rPr lang="en-US" sz="3150" b="1" noProof="1">
                <a:solidFill>
                  <a:schemeClr val="bg2"/>
                </a:solidFill>
              </a:rPr>
              <a:t> </a:t>
            </a:r>
            <a:r>
              <a:rPr lang="en-US" sz="3150" b="1" dirty="0">
                <a:solidFill>
                  <a:schemeClr val="bg2"/>
                </a:solidFill>
              </a:rPr>
              <a:t>търси </a:t>
            </a:r>
            <a:r>
              <a:rPr lang="bg-BG" sz="3150" b="1" dirty="0">
                <a:solidFill>
                  <a:schemeClr val="bg2"/>
                </a:solidFill>
              </a:rPr>
              <a:t>по</a:t>
            </a:r>
            <a:r>
              <a:rPr lang="en-US" sz="3150" b="1" dirty="0">
                <a:solidFill>
                  <a:schemeClr val="bg2"/>
                </a:solidFill>
              </a:rPr>
              <a:t>редица от букви</a:t>
            </a:r>
            <a:endParaRPr lang="bg-BG" sz="3199" b="1" dirty="0">
              <a:solidFill>
                <a:schemeClr val="bg2"/>
              </a:solidFill>
            </a:endParaRPr>
          </a:p>
        </p:txBody>
      </p:sp>
      <p:sp>
        <p:nvSpPr>
          <p:cNvPr id="10" name="AutoShape 6">
            <a:extLst>
              <a:ext uri="{FF2B5EF4-FFF2-40B4-BE49-F238E27FC236}">
                <a16:creationId xmlns:a16="http://schemas.microsoft.com/office/drawing/2014/main" id="{F411B8EB-56F9-4AA8-B23B-0DD0666A46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5142" y="1314551"/>
            <a:ext cx="3521797" cy="1600997"/>
          </a:xfrm>
          <a:prstGeom prst="wedgeRoundRectCallout">
            <a:avLst>
              <a:gd name="adj1" fmla="val 57094"/>
              <a:gd name="adj2" fmla="val 9677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15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^</a:t>
            </a:r>
            <a:r>
              <a:rPr lang="en-US" sz="3150" b="1" noProof="1">
                <a:solidFill>
                  <a:schemeClr val="bg2"/>
                </a:solidFill>
              </a:rPr>
              <a:t> </a:t>
            </a:r>
            <a:r>
              <a:rPr lang="en-US" sz="3150" b="1" noProof="1">
                <a:solidFill>
                  <a:schemeClr val="bg2"/>
                </a:solidFill>
                <a:cs typeface="Calibri"/>
              </a:rPr>
              <a:t>д</a:t>
            </a:r>
            <a:r>
              <a:rPr lang="en-US" sz="3150" b="1" dirty="0">
                <a:solidFill>
                  <a:schemeClr val="bg2"/>
                </a:solidFill>
                <a:cs typeface="Calibri"/>
              </a:rPr>
              <a:t>обавя начална позиция на израза</a:t>
            </a:r>
          </a:p>
        </p:txBody>
      </p:sp>
      <p:sp>
        <p:nvSpPr>
          <p:cNvPr id="11" name="AutoShape 6">
            <a:extLst>
              <a:ext uri="{FF2B5EF4-FFF2-40B4-BE49-F238E27FC236}">
                <a16:creationId xmlns:a16="http://schemas.microsoft.com/office/drawing/2014/main" id="{BB5E2DD8-A1F3-4937-AC40-3EE19B96EF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0713" y="1517514"/>
            <a:ext cx="2924068" cy="1599689"/>
          </a:xfrm>
          <a:prstGeom prst="wedgeRoundRectCallout">
            <a:avLst>
              <a:gd name="adj1" fmla="val -37526"/>
              <a:gd name="adj2" fmla="val 7789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15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$</a:t>
            </a:r>
            <a:r>
              <a:rPr lang="en-US" sz="3150" b="1" noProof="1">
                <a:solidFill>
                  <a:schemeClr val="bg2"/>
                </a:solidFill>
              </a:rPr>
              <a:t> </a:t>
            </a:r>
            <a:r>
              <a:rPr lang="en-US" sz="3150" b="1" dirty="0">
                <a:solidFill>
                  <a:schemeClr val="bg2"/>
                </a:solidFill>
              </a:rPr>
              <a:t>търси къде е приключил низът</a:t>
            </a:r>
            <a:endParaRPr lang="en-US" sz="3150" b="1" dirty="0">
              <a:solidFill>
                <a:schemeClr val="bg2"/>
              </a:solidFill>
              <a:cs typeface="Calibri"/>
            </a:endParaRP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0F3A4B90-07C6-41FD-AA0E-DDB7161619B2}"/>
              </a:ext>
            </a:extLst>
          </p:cNvPr>
          <p:cNvSpPr txBox="1">
            <a:spLocks/>
          </p:cNvSpPr>
          <p:nvPr/>
        </p:nvSpPr>
        <p:spPr>
          <a:xfrm>
            <a:off x="832371" y="5852985"/>
            <a:ext cx="3940446" cy="72972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3199" b="1" noProof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hi</a:t>
            </a:r>
            <a:r>
              <a:rPr lang="en-US" sz="3199" b="1" noProof="1">
                <a:latin typeface="Consolas" panose="020B0609020204030204" pitchFamily="49" charset="0"/>
                <a:cs typeface="Consolas" pitchFamily="49" charset="0"/>
              </a:rPr>
              <a:t>@</a:t>
            </a:r>
            <a:r>
              <a:rPr lang="en-US" sz="3199" b="1" noProof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mail.abv.</a:t>
            </a:r>
            <a:r>
              <a:rPr lang="en-US" sz="3199" b="1" noProof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bg</a:t>
            </a:r>
          </a:p>
        </p:txBody>
      </p:sp>
      <p:sp>
        <p:nvSpPr>
          <p:cNvPr id="13" name="AutoShape 6">
            <a:extLst>
              <a:ext uri="{FF2B5EF4-FFF2-40B4-BE49-F238E27FC236}">
                <a16:creationId xmlns:a16="http://schemas.microsoft.com/office/drawing/2014/main" id="{3C4ECB9F-C012-422B-9AC9-44F381E938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1944" y="4285061"/>
            <a:ext cx="3308030" cy="1415627"/>
          </a:xfrm>
          <a:prstGeom prst="wedgeRoundRectCallout">
            <a:avLst>
              <a:gd name="adj1" fmla="val -76797"/>
              <a:gd name="adj2" fmla="val -5879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150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/>
              </a:rPr>
              <a:t>(\w+\.)+</a:t>
            </a:r>
            <a:r>
              <a:rPr lang="en-US" sz="315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150" b="1" dirty="0">
                <a:solidFill>
                  <a:schemeClr val="bg2"/>
                </a:solidFill>
              </a:rPr>
              <a:t>търси думи + "."</a:t>
            </a:r>
            <a:endParaRPr lang="bg-BG" sz="3150" b="1" dirty="0">
              <a:solidFill>
                <a:schemeClr val="bg2"/>
              </a:solidFill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04943A84-D4AF-A45E-146B-E059446C26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70778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3B6233DF-4457-44C2-A9B2-71F63096FC1F}"/>
              </a:ext>
            </a:extLst>
          </p:cNvPr>
          <p:cNvSpPr txBox="1">
            <a:spLocks/>
          </p:cNvSpPr>
          <p:nvPr/>
        </p:nvSpPr>
        <p:spPr>
          <a:xfrm>
            <a:off x="4574063" y="1676856"/>
            <a:ext cx="3043877" cy="1980684"/>
          </a:xfrm>
          <a:prstGeom prst="rect">
            <a:avLst/>
          </a:prstGeom>
        </p:spPr>
        <p:txBody>
          <a:bodyPr vert="horz" lIns="107972" tIns="35991" rIns="107972" bIns="35991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894" dirty="0">
                <a:solidFill>
                  <a:schemeClr val="bg2"/>
                </a:solidFill>
                <a:latin typeface="Consolas" panose="020B0609020204030204" pitchFamily="49" charset="0"/>
              </a:rPr>
              <a:t>\1</a:t>
            </a:r>
          </a:p>
        </p:txBody>
      </p:sp>
      <p:sp>
        <p:nvSpPr>
          <p:cNvPr id="6" name="Подзаглавие 5">
            <a:extLst>
              <a:ext uri="{FF2B5EF4-FFF2-40B4-BE49-F238E27FC236}">
                <a16:creationId xmlns:a16="http://schemas.microsoft.com/office/drawing/2014/main" id="{ACDE342B-0175-92BE-7325-A40BDE889955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/>
              <a:t>Обратни референции</a:t>
            </a:r>
          </a:p>
        </p:txBody>
      </p:sp>
      <p:sp>
        <p:nvSpPr>
          <p:cNvPr id="8" name="Заглавие 7">
            <a:extLst>
              <a:ext uri="{FF2B5EF4-FFF2-40B4-BE49-F238E27FC236}">
                <a16:creationId xmlns:a16="http://schemas.microsoft.com/office/drawing/2014/main" id="{DAAD5B9E-F7F0-A6E8-91D7-F1A6CD57D50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Определение и примери</a:t>
            </a:r>
          </a:p>
        </p:txBody>
      </p:sp>
    </p:spTree>
    <p:extLst>
      <p:ext uri="{BB962C8B-B14F-4D97-AF65-F5344CB8AC3E}">
        <p14:creationId xmlns:p14="http://schemas.microsoft.com/office/powerpoint/2010/main" val="3812019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73ECEE06-A965-7079-A19C-771C41ED85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67214" y="1210661"/>
            <a:ext cx="10129234" cy="5546589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buClr>
                <a:schemeClr val="tx1"/>
              </a:buClr>
            </a:pPr>
            <a:r>
              <a:rPr lang="bg-BG" sz="3500" dirty="0">
                <a:ea typeface="+mn-lt"/>
                <a:cs typeface="+mn-lt"/>
              </a:rPr>
              <a:t>Търси </a:t>
            </a:r>
            <a:r>
              <a:rPr lang="bg-BG" sz="3500" b="1" dirty="0">
                <a:solidFill>
                  <a:schemeClr val="bg1"/>
                </a:solidFill>
                <a:ea typeface="+mn-lt"/>
                <a:cs typeface="+mn-lt"/>
              </a:rPr>
              <a:t>повторение на данни</a:t>
            </a:r>
            <a:r>
              <a:rPr lang="bg-BG" sz="3500" dirty="0">
                <a:ea typeface="+mn-lt"/>
                <a:cs typeface="+mn-lt"/>
              </a:rPr>
              <a:t>, които вече са събрани в регулярен израз</a:t>
            </a:r>
          </a:p>
          <a:p>
            <a:pPr marL="360045" indent="-360045">
              <a:buClr>
                <a:schemeClr val="tx1"/>
              </a:buClr>
            </a:pPr>
            <a:r>
              <a:rPr lang="bg-BG" sz="3500" dirty="0">
                <a:ea typeface="+mn-lt"/>
                <a:cs typeface="+mn-lt"/>
              </a:rPr>
              <a:t>Използваме я чрез символа </a:t>
            </a:r>
            <a:r>
              <a:rPr lang="bg-BG" sz="3500" b="1" dirty="0">
                <a:solidFill>
                  <a:schemeClr val="bg1"/>
                </a:solidFill>
                <a:ea typeface="+mn-lt"/>
                <a:cs typeface="+mn-lt"/>
              </a:rPr>
              <a:t>"\" </a:t>
            </a:r>
            <a:r>
              <a:rPr lang="bg-BG" sz="3500" dirty="0">
                <a:ea typeface="+mn-lt"/>
                <a:cs typeface="+mn-lt"/>
              </a:rPr>
              <a:t>заедно с </a:t>
            </a:r>
            <a:r>
              <a:rPr lang="bg-BG" sz="3500" b="1" dirty="0">
                <a:solidFill>
                  <a:schemeClr val="bg1"/>
                </a:solidFill>
                <a:ea typeface="+mn-lt"/>
                <a:cs typeface="+mn-lt"/>
              </a:rPr>
              <a:t>номера на групата</a:t>
            </a:r>
            <a:r>
              <a:rPr lang="bg-BG" sz="3500" dirty="0">
                <a:ea typeface="+mn-lt"/>
                <a:cs typeface="+mn-lt"/>
              </a:rPr>
              <a:t>, която искаме да използваме за </a:t>
            </a:r>
            <a:r>
              <a:rPr lang="bg-BG" sz="3500" b="1" dirty="0">
                <a:solidFill>
                  <a:schemeClr val="bg1"/>
                </a:solidFill>
                <a:ea typeface="+mn-lt"/>
                <a:cs typeface="+mn-lt"/>
              </a:rPr>
              <a:t>сравнение</a:t>
            </a:r>
            <a:endParaRPr lang="bg-BG" sz="3500" dirty="0">
              <a:ea typeface="+mn-lt"/>
              <a:cs typeface="+mn-lt"/>
            </a:endParaRPr>
          </a:p>
          <a:p>
            <a:pPr marL="360045" indent="-360045"/>
            <a:endParaRPr lang="bg-BG" sz="3300" dirty="0">
              <a:ea typeface="+mn-lt"/>
              <a:cs typeface="+mn-lt"/>
            </a:endParaRPr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8FA8C2CA-8ADE-95ED-DF39-FA52361D6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3950" dirty="0">
                <a:cs typeface="Calibri"/>
              </a:rPr>
              <a:t>Какво е обратна референция?</a:t>
            </a:r>
            <a:endParaRPr lang="bg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14BD50-4195-60C6-FF59-D22110FA1BB1}"/>
              </a:ext>
            </a:extLst>
          </p:cNvPr>
          <p:cNvSpPr txBox="1">
            <a:spLocks/>
          </p:cNvSpPr>
          <p:nvPr/>
        </p:nvSpPr>
        <p:spPr>
          <a:xfrm>
            <a:off x="6671804" y="4140357"/>
            <a:ext cx="3043877" cy="1980684"/>
          </a:xfrm>
          <a:prstGeom prst="rect">
            <a:avLst/>
          </a:prstGeom>
        </p:spPr>
        <p:txBody>
          <a:bodyPr vert="horz" lIns="107972" tIns="35991" rIns="107972" bIns="35991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894" dirty="0">
                <a:latin typeface="Consolas" panose="020B0609020204030204" pitchFamily="49" charset="0"/>
              </a:rPr>
              <a:t>\1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72E5421-9378-9A35-E9CD-B775CB3E132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06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buClr>
                <a:schemeClr val="tx1"/>
              </a:buClr>
            </a:pPr>
            <a:r>
              <a:rPr lang="en-US" sz="3600" b="1" noProof="1">
                <a:solidFill>
                  <a:schemeClr val="bg1"/>
                </a:solidFill>
                <a:latin typeface="Consolas"/>
                <a:cs typeface="Consolas" panose="020B0609020204030204" pitchFamily="49" charset="0"/>
              </a:rPr>
              <a:t>\number</a:t>
            </a:r>
            <a:r>
              <a:rPr lang="en-US" sz="3600" noProof="1">
                <a:cs typeface="Consolas" panose="020B0609020204030204" pitchFamily="49" charset="0"/>
              </a:rPr>
              <a:t> </a:t>
            </a:r>
            <a:endParaRPr lang="bg-BG" dirty="0">
              <a:latin typeface="+mj-lt"/>
              <a:cs typeface="Calibri"/>
            </a:endParaRPr>
          </a:p>
          <a:p>
            <a:pPr lvl="1" indent="0">
              <a:buClr>
                <a:schemeClr val="tx1"/>
              </a:buClr>
            </a:pPr>
            <a:r>
              <a:rPr lang="en-US" sz="3200" noProof="1">
                <a:latin typeface="+mj-lt"/>
                <a:cs typeface="Consolas" panose="020B0609020204030204" pitchFamily="49" charset="0"/>
              </a:rPr>
              <a:t> Групата </a:t>
            </a:r>
            <a:r>
              <a:rPr lang="en-US" sz="3200" b="1" noProof="1">
                <a:solidFill>
                  <a:schemeClr val="bg1"/>
                </a:solidFill>
                <a:latin typeface="Consolas"/>
                <a:cs typeface="Consolas" panose="020B0609020204030204" pitchFamily="49" charset="0"/>
              </a:rPr>
              <a:t>(\w+)</a:t>
            </a:r>
            <a:r>
              <a:rPr lang="en-US" sz="3200" b="1" noProof="1">
                <a:solidFill>
                  <a:schemeClr val="accent2"/>
                </a:solidFill>
                <a:latin typeface="Consolas"/>
                <a:cs typeface="Consolas" panose="020B0609020204030204" pitchFamily="49" charset="0"/>
              </a:rPr>
              <a:t> </a:t>
            </a:r>
            <a:r>
              <a:rPr lang="en-US" sz="3200" noProof="1">
                <a:solidFill>
                  <a:schemeClr val="tx2"/>
                </a:solidFill>
                <a:latin typeface="Calibri"/>
                <a:cs typeface="Consolas" panose="020B0609020204030204" pitchFamily="49" charset="0"/>
              </a:rPr>
              <a:t>е първата група и има номер </a:t>
            </a:r>
            <a:r>
              <a:rPr lang="en-US" sz="3200" b="1" noProof="1">
                <a:solidFill>
                  <a:schemeClr val="bg1"/>
                </a:solidFill>
                <a:latin typeface="Calibri"/>
                <a:cs typeface="Consolas" panose="020B0609020204030204" pitchFamily="49" charset="0"/>
              </a:rPr>
              <a:t>1</a:t>
            </a:r>
            <a:endParaRPr lang="bg-BG" sz="3200" b="1" dirty="0">
              <a:solidFill>
                <a:schemeClr val="bg1"/>
              </a:solidFill>
              <a:latin typeface="Calibri"/>
              <a:cs typeface="Calibri"/>
            </a:endParaRPr>
          </a:p>
          <a:p>
            <a:pPr lvl="1" indent="0">
              <a:buClr>
                <a:schemeClr val="tx1"/>
              </a:buClr>
            </a:pPr>
            <a:r>
              <a:rPr lang="en-US" sz="3200" noProof="1">
                <a:solidFill>
                  <a:schemeClr val="tx2"/>
                </a:solidFill>
                <a:latin typeface="Calibri"/>
                <a:cs typeface="Consolas" panose="020B0609020204030204" pitchFamily="49" charset="0"/>
              </a:rPr>
              <a:t> Чрез </a:t>
            </a:r>
            <a:r>
              <a:rPr lang="en-US" sz="3200" b="1" noProof="1">
                <a:solidFill>
                  <a:schemeClr val="bg1"/>
                </a:solidFill>
                <a:latin typeface="Consolas"/>
                <a:cs typeface="Consolas" panose="020B0609020204030204" pitchFamily="49" charset="0"/>
              </a:rPr>
              <a:t>\1</a:t>
            </a:r>
            <a:r>
              <a:rPr lang="en-US" sz="3200" noProof="1">
                <a:solidFill>
                  <a:schemeClr val="tx2"/>
                </a:solidFill>
                <a:latin typeface="Calibri"/>
                <a:cs typeface="Consolas" panose="020B0609020204030204" pitchFamily="49" charset="0"/>
              </a:rPr>
              <a:t> ще потърсим съвпадение с тази група</a:t>
            </a:r>
            <a:endParaRPr lang="bg-BG" sz="3200" dirty="0">
              <a:solidFill>
                <a:schemeClr val="tx2"/>
              </a:solidFill>
              <a:latin typeface="Calibri"/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noProof="1"/>
              <a:t>Обратни референции за търсене на предишна група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660232" y="3540208"/>
            <a:ext cx="4448237" cy="6488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799" b="1" noProof="1">
                <a:latin typeface="Consolas" pitchFamily="49" charset="0"/>
              </a:rPr>
              <a:t>&lt;</a:t>
            </a:r>
            <a:r>
              <a:rPr lang="en-US" sz="2799" b="1" noProof="1">
                <a:solidFill>
                  <a:schemeClr val="accent2"/>
                </a:solidFill>
                <a:latin typeface="Consolas" pitchFamily="49" charset="0"/>
              </a:rPr>
              <a:t>(\w+)</a:t>
            </a:r>
            <a:r>
              <a:rPr lang="en-US" sz="2799" b="1" noProof="1">
                <a:latin typeface="Consolas" pitchFamily="49" charset="0"/>
              </a:rPr>
              <a:t>[^&gt;]*&gt;.*?&lt;\/</a:t>
            </a:r>
            <a:r>
              <a:rPr lang="en-US" sz="2799" b="1" noProof="1">
                <a:solidFill>
                  <a:schemeClr val="accent2"/>
                </a:solidFill>
                <a:latin typeface="Consolas" pitchFamily="49" charset="0"/>
              </a:rPr>
              <a:t>\1</a:t>
            </a:r>
            <a:r>
              <a:rPr lang="en-US" sz="2799" b="1" noProof="1">
                <a:latin typeface="Consolas" pitchFamily="49" charset="0"/>
              </a:rPr>
              <a:t>&gt;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963B320-8E77-4DAD-B2E6-9F7DA54D60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447" y="4562257"/>
            <a:ext cx="8561966" cy="17954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 anchor="t">
            <a:spAutoFit/>
          </a:bodyPr>
          <a:lstStyle/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750" b="1" noProof="1">
                <a:latin typeface="Consolas"/>
              </a:rPr>
              <a:t>&lt;</a:t>
            </a:r>
            <a:r>
              <a:rPr lang="en-US" sz="2750" b="1" noProof="1">
                <a:solidFill>
                  <a:schemeClr val="accent2"/>
                </a:solidFill>
                <a:latin typeface="Consolas"/>
              </a:rPr>
              <a:t>b</a:t>
            </a:r>
            <a:r>
              <a:rPr lang="en-US" sz="2750" b="1" noProof="1">
                <a:latin typeface="Consolas"/>
              </a:rPr>
              <a:t>&gt;Regular Expressions&lt;/</a:t>
            </a:r>
            <a:r>
              <a:rPr lang="en-US" sz="2750" b="1" noProof="1">
                <a:solidFill>
                  <a:schemeClr val="accent2"/>
                </a:solidFill>
                <a:latin typeface="Consolas"/>
              </a:rPr>
              <a:t>b</a:t>
            </a:r>
            <a:r>
              <a:rPr lang="en-US" sz="2750" b="1" noProof="1">
                <a:latin typeface="Consolas"/>
              </a:rPr>
              <a:t>&gt; are cool!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750" b="1" noProof="1">
                <a:latin typeface="Consolas"/>
              </a:rPr>
              <a:t>&lt;</a:t>
            </a:r>
            <a:r>
              <a:rPr lang="en-US" sz="2750" b="1" noProof="1">
                <a:solidFill>
                  <a:schemeClr val="accent2"/>
                </a:solidFill>
                <a:latin typeface="Consolas"/>
              </a:rPr>
              <a:t>p</a:t>
            </a:r>
            <a:r>
              <a:rPr lang="en-US" sz="2750" b="1" noProof="1">
                <a:latin typeface="Consolas"/>
              </a:rPr>
              <a:t>&gt;I am a paragraph&lt;/</a:t>
            </a:r>
            <a:r>
              <a:rPr lang="en-US" sz="2750" b="1" noProof="1">
                <a:solidFill>
                  <a:schemeClr val="accent2"/>
                </a:solidFill>
                <a:latin typeface="Consolas"/>
              </a:rPr>
              <a:t>p</a:t>
            </a:r>
            <a:r>
              <a:rPr lang="en-US" sz="2750" b="1" noProof="1">
                <a:latin typeface="Consolas"/>
              </a:rPr>
              <a:t>&gt; … some text after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750" b="1" noProof="1">
                <a:latin typeface="Consolas"/>
              </a:rPr>
              <a:t>Hello, &lt;</a:t>
            </a:r>
            <a:r>
              <a:rPr lang="en-US" sz="2750" b="1" noProof="1">
                <a:solidFill>
                  <a:schemeClr val="accent2"/>
                </a:solidFill>
                <a:latin typeface="Consolas"/>
              </a:rPr>
              <a:t>div</a:t>
            </a:r>
            <a:r>
              <a:rPr lang="en-US" sz="2750" b="1" noProof="1">
                <a:latin typeface="Consolas"/>
              </a:rPr>
              <a:t>&gt;I am a&lt;code&gt;DIV&lt;/code&gt;&lt;/</a:t>
            </a:r>
            <a:r>
              <a:rPr lang="en-US" sz="2750" b="1" noProof="1">
                <a:solidFill>
                  <a:schemeClr val="accent2"/>
                </a:solidFill>
                <a:latin typeface="Consolas"/>
              </a:rPr>
              <a:t>div</a:t>
            </a:r>
            <a:r>
              <a:rPr lang="en-US" sz="2750" b="1" noProof="1">
                <a:latin typeface="Consolas"/>
              </a:rPr>
              <a:t>&gt;!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802E8DA5-216C-AE46-867F-3424333976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39707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5216"/>
          <a:stretch/>
        </p:blipFill>
        <p:spPr>
          <a:xfrm>
            <a:off x="2322201" y="538028"/>
            <a:ext cx="7922736" cy="3903323"/>
          </a:xfrm>
          <a:prstGeom prst="roundRect">
            <a:avLst>
              <a:gd name="adj" fmla="val 2417"/>
            </a:avLst>
          </a:prstGeom>
        </p:spPr>
      </p:pic>
      <p:sp>
        <p:nvSpPr>
          <p:cNvPr id="6" name="Подзаглавие 5">
            <a:extLst>
              <a:ext uri="{FF2B5EF4-FFF2-40B4-BE49-F238E27FC236}">
                <a16:creationId xmlns:a16="http://schemas.microsoft.com/office/drawing/2014/main" id="{A94FEFBF-A998-21BA-18E7-15639852AA95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System.Text.RegularExpressions</a:t>
            </a:r>
            <a:endParaRPr lang="bg-BG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Заглавие 7">
            <a:extLst>
              <a:ext uri="{FF2B5EF4-FFF2-40B4-BE49-F238E27FC236}">
                <a16:creationId xmlns:a16="http://schemas.microsoft.com/office/drawing/2014/main" id="{B3861CF2-8452-47EA-ED2C-CF6AA7F369E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Регекс в </a:t>
            </a:r>
            <a:r>
              <a:rPr lang="en-US" dirty="0"/>
              <a:t>C#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930973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3480" y="1196707"/>
            <a:ext cx="11811941" cy="5327112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/>
            <a:r>
              <a:rPr lang="en-US" sz="3600" dirty="0"/>
              <a:t>C</a:t>
            </a:r>
            <a:r>
              <a:rPr lang="en-US" sz="3600" noProof="1"/>
              <a:t># поддържа вграден клас за регулярен израз: </a:t>
            </a:r>
            <a:r>
              <a:rPr lang="en-US" sz="3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Regex</a:t>
            </a:r>
            <a:endParaRPr lang="bg-BG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indent="-360045"/>
            <a:r>
              <a:rPr lang="en-US" sz="3200" noProof="1">
                <a:cs typeface="Consolas" panose="020B0609020204030204" pitchFamily="49" charset="0"/>
              </a:rPr>
              <a:t>Използва се </a:t>
            </a:r>
            <a:r>
              <a:rPr lang="en-US" sz="3200" b="1" noProof="1">
                <a:solidFill>
                  <a:schemeClr val="bg1"/>
                </a:solidFill>
                <a:latin typeface="Consolas"/>
                <a:cs typeface="Consolas" panose="020B0609020204030204" pitchFamily="49" charset="0"/>
              </a:rPr>
              <a:t>System.Text.RegularExpressions</a:t>
            </a:r>
            <a:r>
              <a:rPr lang="en-US" sz="3200" noProof="1">
                <a:cs typeface="Consolas" panose="020B0609020204030204" pitchFamily="49" charset="0"/>
              </a:rPr>
              <a:t> 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Регекс в C#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25136" y="2947707"/>
            <a:ext cx="8341727" cy="33831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799" b="1" noProof="1">
                <a:latin typeface="Consolas" pitchFamily="49" charset="0"/>
              </a:rPr>
              <a:t>using System.Text.RegularExpressions;</a:t>
            </a:r>
          </a:p>
          <a:p>
            <a:pPr>
              <a:lnSpc>
                <a:spcPct val="110000"/>
              </a:lnSpc>
            </a:pPr>
            <a:endParaRPr lang="en-US" sz="2799" b="1" noProof="1">
              <a:latin typeface="Consolas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2799" b="1" noProof="1">
                <a:latin typeface="Consolas" pitchFamily="49" charset="0"/>
              </a:rPr>
              <a:t>static void Main()</a:t>
            </a:r>
          </a:p>
          <a:p>
            <a:pPr>
              <a:lnSpc>
                <a:spcPct val="110000"/>
              </a:lnSpc>
            </a:pPr>
            <a:r>
              <a:rPr lang="en-US" sz="2799" b="1" noProof="1">
                <a:latin typeface="Consolas" pitchFamily="49" charset="0"/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en-US" sz="2799" b="1" noProof="1">
                <a:latin typeface="Consolas" pitchFamily="49" charset="0"/>
              </a:rPr>
              <a:t>  string pattern = @"A\w+";</a:t>
            </a:r>
          </a:p>
          <a:p>
            <a:pPr>
              <a:lnSpc>
                <a:spcPct val="110000"/>
              </a:lnSpc>
            </a:pPr>
            <a:r>
              <a:rPr lang="en-US" sz="2799" b="1" noProof="1">
                <a:latin typeface="Consolas" pitchFamily="49" charset="0"/>
              </a:rPr>
              <a:t> 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</a:rPr>
              <a:t>Regex</a:t>
            </a:r>
            <a:r>
              <a:rPr lang="en-US" sz="2799" b="1" noProof="1">
                <a:latin typeface="Consolas" pitchFamily="49" charset="0"/>
              </a:rPr>
              <a:t> regex = new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</a:rPr>
              <a:t>Regex</a:t>
            </a:r>
            <a:r>
              <a:rPr lang="en-US" sz="2799" b="1" noProof="1">
                <a:latin typeface="Consolas" pitchFamily="49" charset="0"/>
              </a:rPr>
              <a:t>(pattern);</a:t>
            </a:r>
          </a:p>
          <a:p>
            <a:pPr>
              <a:lnSpc>
                <a:spcPct val="110000"/>
              </a:lnSpc>
            </a:pPr>
            <a:r>
              <a:rPr lang="en-US" sz="2799" b="1" noProof="1">
                <a:latin typeface="Consolas" pitchFamily="49" charset="0"/>
              </a:rPr>
              <a:t>}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C7A887D1-6B64-F15F-ED5C-EFC4CF80AE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45113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3480" y="1196707"/>
            <a:ext cx="11811941" cy="5327112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buClr>
                <a:schemeClr val="tx1"/>
              </a:buClr>
            </a:pPr>
            <a:r>
              <a:rPr lang="en-US" sz="3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IsMatch(string текст)</a:t>
            </a:r>
            <a:endParaRPr lang="bg-BG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indent="-360045"/>
            <a:r>
              <a:rPr lang="en-US" sz="3400" noProof="1"/>
              <a:t>Проверява дали в текст</a:t>
            </a:r>
            <a:r>
              <a:rPr lang="bg-BG" sz="3400" noProof="1"/>
              <a:t>а</a:t>
            </a:r>
            <a:r>
              <a:rPr lang="en-US" sz="3400" noProof="1"/>
              <a:t> има </a:t>
            </a:r>
            <a:r>
              <a:rPr lang="bg-BG" sz="3400" noProof="1"/>
              <a:t>съвпадение с дадения </a:t>
            </a:r>
            <a:r>
              <a:rPr lang="en-US" sz="3400" noProof="1"/>
              <a:t>шаблон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Валидация на низ по шаблон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9569" y="3200698"/>
            <a:ext cx="10512862" cy="33231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99" b="1" noProof="1">
                <a:latin typeface="Consolas" pitchFamily="49" charset="0"/>
              </a:rPr>
              <a:t>string text = "Today is 2015-05-11";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99" b="1" noProof="1">
                <a:latin typeface="Consolas" pitchFamily="49" charset="0"/>
              </a:rPr>
              <a:t>string pattern = @"\d{4}-\d{2}-\d{2}";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999" b="1" noProof="1">
              <a:latin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99" b="1" noProof="1">
                <a:latin typeface="Consolas" pitchFamily="49" charset="0"/>
              </a:rPr>
              <a:t>Regex regex = new Regex(pattern);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99" b="1" noProof="1">
                <a:latin typeface="Consolas" pitchFamily="49" charset="0"/>
              </a:rPr>
              <a:t>bool containsValidDate = regex.</a:t>
            </a:r>
            <a:r>
              <a:rPr lang="en-US" sz="2999" b="1" noProof="1">
                <a:solidFill>
                  <a:schemeClr val="bg1"/>
                </a:solidFill>
                <a:latin typeface="Consolas" pitchFamily="49" charset="0"/>
              </a:rPr>
              <a:t>IsMatch</a:t>
            </a:r>
            <a:r>
              <a:rPr lang="en-US" sz="2999" b="1" noProof="1">
                <a:latin typeface="Consolas" pitchFamily="49" charset="0"/>
              </a:rPr>
              <a:t>(text);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999" b="1" noProof="1">
              <a:latin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99" b="1" noProof="1">
                <a:latin typeface="Consolas" pitchFamily="49" charset="0"/>
              </a:rPr>
              <a:t>Console.WriteLine(containsValidDate); </a:t>
            </a:r>
            <a:r>
              <a:rPr lang="en-US" sz="2999" b="1" i="1" noProof="1">
                <a:solidFill>
                  <a:schemeClr val="accent2"/>
                </a:solidFill>
                <a:latin typeface="Consolas" pitchFamily="49" charset="0"/>
              </a:rPr>
              <a:t>// True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2FCA6F99-6BAA-DA00-D85D-711AB3EADE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47638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3480" y="1196709"/>
            <a:ext cx="11811941" cy="5127139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buClr>
                <a:schemeClr val="tx1"/>
              </a:buClr>
            </a:pPr>
            <a:r>
              <a:rPr lang="en-US" sz="3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Match(string текст)</a:t>
            </a:r>
            <a:endParaRPr lang="bg-BG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indent="-360045"/>
            <a:r>
              <a:rPr lang="en-US" sz="3400" noProof="1"/>
              <a:t>Връща първото съвпадение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Проверка за съвпадения (1)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7409" y="2631489"/>
            <a:ext cx="10470059" cy="34154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</a:rPr>
              <a:t>string text = "Nakov: 123";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</a:rPr>
              <a:t>string pattern = @"([A-Z][a-z]+): (\d+)";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</a:rPr>
              <a:t>Regex regex = new Regex(pattern);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</a:rPr>
              <a:t>Match match = regex.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Match</a:t>
            </a:r>
            <a:r>
              <a:rPr lang="en-US" sz="2399" b="1" noProof="1">
                <a:latin typeface="Consolas" pitchFamily="49" charset="0"/>
              </a:rPr>
              <a:t>(text);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399" b="1" noProof="1">
              <a:latin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</a:rPr>
              <a:t>Console.WriteLine(match.Groups.Count); </a:t>
            </a:r>
            <a:r>
              <a:rPr lang="en-US" sz="2399" b="1" i="1" noProof="1">
                <a:solidFill>
                  <a:schemeClr val="accent2"/>
                </a:solidFill>
                <a:latin typeface="Consolas" pitchFamily="49" charset="0"/>
              </a:rPr>
              <a:t>// 3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</a:rPr>
              <a:t>Console.WriteLine("Matched text: \"{0}\"", match.Groups[0]);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</a:rPr>
              <a:t>Console.WriteLine("Name: {0}", match.Groups[1]); </a:t>
            </a:r>
            <a:r>
              <a:rPr lang="en-US" sz="2399" b="1" i="1" noProof="1">
                <a:solidFill>
                  <a:schemeClr val="accent2"/>
                </a:solidFill>
                <a:latin typeface="Consolas" pitchFamily="49" charset="0"/>
              </a:rPr>
              <a:t>// Nakov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</a:rPr>
              <a:t>Console.WriteLine("Number: {0}", match.Groups[2]); </a:t>
            </a:r>
            <a:r>
              <a:rPr lang="en-US" sz="2399" b="1" i="1" noProof="1">
                <a:solidFill>
                  <a:schemeClr val="accent2"/>
                </a:solidFill>
                <a:latin typeface="Consolas" pitchFamily="49" charset="0"/>
              </a:rPr>
              <a:t>// 123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278BE3B2-AF4A-B7C3-32FA-C570422C8F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69146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61556" y="1196707"/>
            <a:ext cx="11784444" cy="5327112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buClr>
                <a:schemeClr val="tx1"/>
              </a:buClr>
            </a:pP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Matches(string текст)</a:t>
            </a:r>
            <a:r>
              <a:rPr lang="en-US" sz="3400" b="1" noProof="1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en-US" sz="3400" noProof="1">
                <a:cs typeface="Consolas" panose="020B0609020204030204" pitchFamily="49" charset="0"/>
              </a:rPr>
              <a:t>- връща колекция от съвпадения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dirty="0"/>
              <a:t>Проверка за съвпадения (2)</a:t>
            </a:r>
            <a:endParaRPr lang="en-US" sz="4000" dirty="0">
              <a:cs typeface="Calibri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81110" y="2036914"/>
            <a:ext cx="10436681" cy="42154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91440" tIns="45720" rIns="91440" bIns="45720" anchor="t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50" b="1" noProof="1">
                <a:latin typeface="Consolas"/>
              </a:rPr>
              <a:t>string text = "Nakov: 123, Branson: 456";</a:t>
            </a:r>
          </a:p>
          <a:p>
            <a:pPr eaLnBrk="0" hangingPunct="0">
              <a:lnSpc>
                <a:spcPct val="95000"/>
              </a:lnSpc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50" b="1" noProof="1">
                <a:latin typeface="Consolas"/>
              </a:rPr>
              <a:t>string pattern = @"([A-Z][a-z]+): (\d+)";</a:t>
            </a:r>
          </a:p>
          <a:p>
            <a:pPr eaLnBrk="0" hangingPunct="0">
              <a:lnSpc>
                <a:spcPct val="95000"/>
              </a:lnSpc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50" b="1" noProof="1">
                <a:latin typeface="Consolas"/>
              </a:rPr>
              <a:t>Regex regex = new Regex(pattern);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50" b="1" noProof="1">
                <a:latin typeface="Consolas"/>
              </a:rPr>
              <a:t>MatchCollection matches = regex.</a:t>
            </a:r>
            <a:r>
              <a:rPr lang="en-US" sz="2350" b="1" noProof="1">
                <a:solidFill>
                  <a:schemeClr val="bg1"/>
                </a:solidFill>
                <a:latin typeface="Consolas"/>
              </a:rPr>
              <a:t>Matches</a:t>
            </a:r>
            <a:r>
              <a:rPr lang="en-US" sz="2350" b="1" noProof="1">
                <a:latin typeface="Consolas"/>
              </a:rPr>
              <a:t>(text);</a:t>
            </a:r>
          </a:p>
          <a:p>
            <a:pPr eaLnBrk="0" hangingPunct="0">
              <a:lnSpc>
                <a:spcPct val="95000"/>
              </a:lnSpc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50" b="1" noProof="1">
                <a:latin typeface="Consolas"/>
              </a:rPr>
              <a:t>Console.WriteLine("Found {0} matches", matches.Count);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50" b="1" noProof="1">
                <a:latin typeface="Consolas"/>
              </a:rPr>
              <a:t>foreach (Match match in matches)</a:t>
            </a:r>
          </a:p>
          <a:p>
            <a:pPr eaLnBrk="0" hangingPunct="0">
              <a:lnSpc>
                <a:spcPct val="95000"/>
              </a:lnSpc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50" b="1" noProof="1">
                <a:latin typeface="Consolas"/>
              </a:rPr>
              <a:t>  Console.WriteLine("Name: {0}", match.Groups[1]);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50" b="1" i="1" noProof="1">
                <a:solidFill>
                  <a:schemeClr val="accent2"/>
                </a:solidFill>
                <a:latin typeface="Consolas"/>
              </a:rPr>
              <a:t>// 2 намер</a:t>
            </a:r>
            <a:r>
              <a:rPr lang="bg-BG" sz="2350" b="1" i="1" noProof="1">
                <a:solidFill>
                  <a:schemeClr val="accent2"/>
                </a:solidFill>
                <a:latin typeface="Consolas"/>
              </a:rPr>
              <a:t>е</a:t>
            </a:r>
            <a:r>
              <a:rPr lang="en-US" sz="2350" b="1" i="1" noProof="1">
                <a:solidFill>
                  <a:schemeClr val="accent2"/>
                </a:solidFill>
                <a:latin typeface="Consolas"/>
              </a:rPr>
              <a:t>ни резултат</a:t>
            </a:r>
            <a:r>
              <a:rPr lang="bg-BG" sz="2350" b="1" i="1" noProof="1">
                <a:solidFill>
                  <a:schemeClr val="accent2"/>
                </a:solidFill>
                <a:latin typeface="Consolas"/>
              </a:rPr>
              <a:t>а</a:t>
            </a:r>
            <a:endParaRPr lang="en-US" sz="2350" b="1" i="1" noProof="1">
              <a:solidFill>
                <a:schemeClr val="accent2"/>
              </a:solidFill>
              <a:latin typeface="Consolas"/>
            </a:endParaRP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50" b="1" i="1" noProof="1">
                <a:solidFill>
                  <a:schemeClr val="accent2"/>
                </a:solidFill>
                <a:latin typeface="Consolas"/>
              </a:rPr>
              <a:t>// Name: Nakov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50" b="1" i="1" noProof="1">
                <a:solidFill>
                  <a:schemeClr val="accent2"/>
                </a:solidFill>
                <a:latin typeface="Consolas"/>
              </a:rPr>
              <a:t>// Name: Branson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B7E1C7C-076F-D973-83E0-F6B4677BDD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9908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3480" y="1196708"/>
            <a:ext cx="11811941" cy="5523911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buClr>
                <a:schemeClr val="tx1"/>
              </a:buClr>
            </a:pP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Replace(string стар текст, string нов текст)</a:t>
            </a:r>
            <a:r>
              <a:rPr lang="en-US" sz="3400" b="1" noProof="1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en-US" sz="3400" noProof="1">
                <a:cs typeface="Consolas" panose="020B0609020204030204" pitchFamily="49" charset="0"/>
              </a:rPr>
              <a:t>- заменя всички низове, които отговарят на шаблона</a:t>
            </a:r>
            <a:endParaRPr lang="en-US" sz="3400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Заместаване чрез регекс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62084" y="2484052"/>
            <a:ext cx="10690500" cy="39692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</a:rPr>
              <a:t>string text = "Nakov: 123, Branson: 456";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</a:rPr>
              <a:t>string pattern = @"\d{3}";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</a:rPr>
              <a:t>string replacement = "999";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799" b="1" noProof="1">
              <a:latin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</a:rPr>
              <a:t>Regex regex = new Regex(pattern);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</a:rPr>
              <a:t>string result = regex.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</a:rPr>
              <a:t>Replace</a:t>
            </a:r>
            <a:r>
              <a:rPr lang="en-US" sz="2799" b="1" noProof="1">
                <a:latin typeface="Consolas" pitchFamily="49" charset="0"/>
              </a:rPr>
              <a:t>(text, replacement);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799" b="1" noProof="1">
              <a:latin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</a:rPr>
              <a:t>Console.WriteLine(result);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i="1" noProof="1">
                <a:solidFill>
                  <a:schemeClr val="accent2"/>
                </a:solidFill>
                <a:latin typeface="Consolas" pitchFamily="49" charset="0"/>
              </a:rPr>
              <a:t>// Nakov: 999, Branson: 999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7029037D-F970-BFFC-F042-1C2789D3E8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10319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F80C1-F7EA-AC8F-73EB-0D0AD767D112}"/>
              </a:ext>
            </a:extLst>
          </p:cNvPr>
          <p:cNvSpPr txBox="1">
            <a:spLocks/>
          </p:cNvSpPr>
          <p:nvPr/>
        </p:nvSpPr>
        <p:spPr>
          <a:xfrm>
            <a:off x="4574061" y="1677296"/>
            <a:ext cx="3043877" cy="1980684"/>
          </a:xfrm>
          <a:prstGeom prst="rect">
            <a:avLst/>
          </a:prstGeom>
        </p:spPr>
        <p:txBody>
          <a:bodyPr vert="horz" lIns="107972" tIns="35991" rIns="107972" bIns="35991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0" dirty="0">
                <a:solidFill>
                  <a:schemeClr val="bg2"/>
                </a:solidFill>
                <a:latin typeface="Consolas" panose="020B0609020204030204" pitchFamily="49" charset="0"/>
              </a:rPr>
              <a:t>[A-Z]</a:t>
            </a:r>
          </a:p>
        </p:txBody>
      </p:sp>
      <p:sp>
        <p:nvSpPr>
          <p:cNvPr id="6" name="Подзаглавие 5">
            <a:extLst>
              <a:ext uri="{FF2B5EF4-FFF2-40B4-BE49-F238E27FC236}">
                <a16:creationId xmlns:a16="http://schemas.microsoft.com/office/drawing/2014/main" id="{B5639E52-6340-C5FC-AC2F-BF7406F209A5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 dirty="0"/>
              <a:t>Определение, примери и класове на символи</a:t>
            </a:r>
            <a:endParaRPr lang="bg-BG" dirty="0"/>
          </a:p>
        </p:txBody>
      </p:sp>
      <p:sp>
        <p:nvSpPr>
          <p:cNvPr id="8" name="Заглавие 7">
            <a:extLst>
              <a:ext uri="{FF2B5EF4-FFF2-40B4-BE49-F238E27FC236}">
                <a16:creationId xmlns:a16="http://schemas.microsoft.com/office/drawing/2014/main" id="{5C01E09D-7E94-359F-711C-141C01BA8F49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Регулярни изрази</a:t>
            </a:r>
          </a:p>
        </p:txBody>
      </p:sp>
    </p:spTree>
    <p:extLst>
      <p:ext uri="{BB962C8B-B14F-4D97-AF65-F5344CB8AC3E}">
        <p14:creationId xmlns:p14="http://schemas.microsoft.com/office/powerpoint/2010/main" val="385696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buClr>
                <a:schemeClr val="tx1"/>
              </a:buClr>
            </a:pPr>
            <a:r>
              <a:rPr lang="en-US" sz="3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Split(string text)</a:t>
            </a:r>
            <a:r>
              <a:rPr lang="en-US" sz="3600" b="1" noProof="1">
                <a:solidFill>
                  <a:schemeClr val="bg1"/>
                </a:solidFill>
              </a:rPr>
              <a:t> </a:t>
            </a:r>
            <a:r>
              <a:rPr lang="bg-BG" sz="3600" noProof="1"/>
              <a:t>-</a:t>
            </a:r>
            <a:r>
              <a:rPr lang="en-US" sz="3600" noProof="1"/>
              <a:t> разделя текст чрез шаблон</a:t>
            </a:r>
            <a:endParaRPr lang="bg-BG" dirty="0"/>
          </a:p>
          <a:p>
            <a:pPr lvl="1" indent="-360045"/>
            <a:r>
              <a:rPr lang="en-US" sz="3400" noProof="1"/>
              <a:t>Връща </a:t>
            </a:r>
            <a:r>
              <a:rPr lang="en-US" sz="3400" noProof="1">
                <a:latin typeface="Consolas" panose="020B0609020204030204" pitchFamily="49" charset="0"/>
                <a:cs typeface="Consolas" panose="020B0609020204030204" pitchFamily="49" charset="0"/>
              </a:rPr>
              <a:t>string[] 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Разделяне чрез регекс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7408" y="2819560"/>
            <a:ext cx="9433048" cy="267695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</a:rPr>
              <a:t>string text = "1   2 3      4";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</a:rPr>
              <a:t>string pattern = @"\s+";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799" b="1" noProof="1">
              <a:latin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</a:rPr>
              <a:t>string[] results = Regex.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</a:rPr>
              <a:t>Split</a:t>
            </a:r>
            <a:r>
              <a:rPr lang="en-US" sz="2799" b="1" noProof="1">
                <a:latin typeface="Consolas" pitchFamily="49" charset="0"/>
              </a:rPr>
              <a:t>(text, pattern);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</a:rPr>
              <a:t>Console.WriteLine(string.Join(", ", results));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i="1" noProof="1">
                <a:solidFill>
                  <a:schemeClr val="accent2"/>
                </a:solidFill>
                <a:latin typeface="Consolas" pitchFamily="49" charset="0"/>
              </a:rPr>
              <a:t>// 1, 2, 3, 4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7A19951E-1049-207F-6B7F-42DEDE2886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48225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allAtOnce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3480" y="1196708"/>
            <a:ext cx="11811941" cy="5454266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/>
            <a:r>
              <a:rPr lang="en-US" sz="3600" dirty="0"/>
              <a:t>Даден ви е </a:t>
            </a:r>
            <a:r>
              <a:rPr lang="en-US" sz="3600" b="1" dirty="0">
                <a:solidFill>
                  <a:schemeClr val="bg1"/>
                </a:solidFill>
              </a:rPr>
              <a:t>списък от имена</a:t>
            </a:r>
            <a:endParaRPr lang="en-US" sz="3600" b="1" dirty="0">
              <a:solidFill>
                <a:schemeClr val="bg1"/>
              </a:solidFill>
              <a:cs typeface="Calibri"/>
            </a:endParaRPr>
          </a:p>
          <a:p>
            <a:pPr indent="-360045"/>
            <a:r>
              <a:rPr lang="bg-BG" sz="3600" dirty="0"/>
              <a:t>Напишете регекс, който т</a:t>
            </a:r>
            <a:r>
              <a:rPr lang="en-US" sz="3600" dirty="0"/>
              <a:t>ърси всички </a:t>
            </a:r>
            <a:r>
              <a:rPr lang="bg-BG" sz="3600" b="1" dirty="0">
                <a:solidFill>
                  <a:schemeClr val="bg1"/>
                </a:solidFill>
              </a:rPr>
              <a:t>пълни</a:t>
            </a:r>
            <a:r>
              <a:rPr lang="en-US" sz="3600" b="1" dirty="0">
                <a:solidFill>
                  <a:schemeClr val="bg1"/>
                </a:solidFill>
              </a:rPr>
              <a:t> имена </a:t>
            </a:r>
            <a:r>
              <a:rPr lang="en-US" sz="3600" dirty="0"/>
              <a:t>(две думи, старти</a:t>
            </a:r>
            <a:r>
              <a:rPr lang="bg-BG" sz="3600" dirty="0"/>
              <a:t>ра</a:t>
            </a:r>
            <a:r>
              <a:rPr lang="en-US" sz="3600" dirty="0"/>
              <a:t>щ</a:t>
            </a:r>
            <a:r>
              <a:rPr lang="bg-BG" sz="3600" dirty="0"/>
              <a:t>и</a:t>
            </a:r>
            <a:r>
              <a:rPr lang="en-US" sz="3600" dirty="0"/>
              <a:t> с главни букви)</a:t>
            </a:r>
            <a:endParaRPr lang="en-US" sz="3600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950" dirty="0"/>
              <a:t>Задача: Търсене на пълно име</a:t>
            </a:r>
            <a:endParaRPr lang="en-US" sz="3950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93390" y="3429042"/>
            <a:ext cx="10805219" cy="8923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599" b="1" dirty="0">
                <a:latin typeface="Consolas" pitchFamily="49" charset="0"/>
              </a:rPr>
              <a:t>Ivan Ivanov, Ivan ivanov, ivan Ivanov, IVan Ivanov, Test </a:t>
            </a:r>
            <a:r>
              <a:rPr lang="en-US" sz="2599" b="1" noProof="1">
                <a:latin typeface="Consolas" pitchFamily="49" charset="0"/>
              </a:rPr>
              <a:t>Testov</a:t>
            </a:r>
            <a:r>
              <a:rPr lang="en-US" sz="2599" b="1" dirty="0">
                <a:latin typeface="Consolas" pitchFamily="49" charset="0"/>
              </a:rPr>
              <a:t>, Ivan	Ivanov</a:t>
            </a:r>
            <a:endParaRPr lang="en-US" sz="2599" b="1" noProof="1">
              <a:latin typeface="Consolas" pitchFamily="49" charset="0"/>
            </a:endParaRPr>
          </a:p>
        </p:txBody>
      </p:sp>
      <p:sp>
        <p:nvSpPr>
          <p:cNvPr id="11" name="Right Arrow 10"/>
          <p:cNvSpPr/>
          <p:nvPr/>
        </p:nvSpPr>
        <p:spPr>
          <a:xfrm rot="5400000">
            <a:off x="5765478" y="4713973"/>
            <a:ext cx="653566" cy="51582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945467" y="5614680"/>
            <a:ext cx="2294402" cy="8923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599" b="1" noProof="1">
                <a:latin typeface="Consolas" pitchFamily="49" charset="0"/>
              </a:rPr>
              <a:t>Ivan Ivanov</a:t>
            </a:r>
          </a:p>
          <a:p>
            <a:r>
              <a:rPr lang="en-US" sz="2599" b="1" noProof="1">
                <a:latin typeface="Consolas" pitchFamily="49" charset="0"/>
              </a:rPr>
              <a:t>Test Testov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874DE473-94C8-24A1-C874-330E078DBB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76041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950" dirty="0"/>
              <a:t>Решение: </a:t>
            </a:r>
            <a:r>
              <a:rPr lang="en-GB" sz="3950" dirty="0">
                <a:ea typeface="+mj-lt"/>
                <a:cs typeface="+mj-lt"/>
              </a:rPr>
              <a:t>Търсене на пълно име</a:t>
            </a:r>
            <a:endParaRPr lang="en-GB" sz="3950" b="0" dirty="0">
              <a:ea typeface="+mj-lt"/>
              <a:cs typeface="+mj-lt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59790" y="1314552"/>
            <a:ext cx="10734804" cy="48838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3963" tIns="71981" rIns="143963" bIns="71981">
            <a:spAutoFit/>
          </a:bodyPr>
          <a:lstStyle/>
          <a:p>
            <a:r>
              <a:rPr lang="en-US" sz="2799" b="1" noProof="1">
                <a:latin typeface="Consolas" pitchFamily="49" charset="0"/>
              </a:rPr>
              <a:t>string listOfNames = Console.ReadLine();</a:t>
            </a:r>
          </a:p>
          <a:p>
            <a:endParaRPr lang="en-US" sz="2799" b="1" noProof="1">
              <a:latin typeface="Consolas" pitchFamily="49" charset="0"/>
            </a:endParaRPr>
          </a:p>
          <a:p>
            <a:r>
              <a:rPr lang="en-US" sz="2799" b="1" noProof="1">
                <a:latin typeface="Consolas" pitchFamily="49" charset="0"/>
              </a:rPr>
              <a:t>string pattern @"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</a:rPr>
              <a:t>\b[A-Z][a-z]+ [A-Z][a-z]+</a:t>
            </a:r>
            <a:r>
              <a:rPr lang="en-US" sz="2799" b="1" noProof="1">
                <a:latin typeface="Consolas" pitchFamily="49" charset="0"/>
              </a:rPr>
              <a:t>";</a:t>
            </a:r>
          </a:p>
          <a:p>
            <a:r>
              <a:rPr lang="en-US" sz="2799" b="1" noProof="1">
                <a:latin typeface="Consolas" pitchFamily="49" charset="0"/>
              </a:rPr>
              <a:t>Regex regex = new Regex(pattern);</a:t>
            </a:r>
          </a:p>
          <a:p>
            <a:endParaRPr lang="en-US" sz="2799" b="1" noProof="1">
              <a:latin typeface="Consolas" pitchFamily="49" charset="0"/>
            </a:endParaRPr>
          </a:p>
          <a:p>
            <a:r>
              <a:rPr lang="en-US" sz="2799" b="1" noProof="1">
                <a:latin typeface="Consolas" pitchFamily="49" charset="0"/>
              </a:rPr>
              <a:t>MatchCollection validNames =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</a:rPr>
              <a:t>regex.Matches</a:t>
            </a:r>
            <a:r>
              <a:rPr lang="en-US" sz="2799" b="1" noProof="1">
                <a:latin typeface="Consolas" pitchFamily="49" charset="0"/>
              </a:rPr>
              <a:t>(input);</a:t>
            </a:r>
          </a:p>
          <a:p>
            <a:br>
              <a:rPr lang="en-US" sz="2799" b="1" noProof="1">
                <a:latin typeface="Consolas" pitchFamily="49" charset="0"/>
              </a:rPr>
            </a:br>
            <a:r>
              <a:rPr lang="en-US" sz="2799" b="1" noProof="1">
                <a:latin typeface="Consolas" pitchFamily="49" charset="0"/>
              </a:rPr>
              <a:t>foreach (Match name in validNames)</a:t>
            </a:r>
          </a:p>
          <a:p>
            <a:r>
              <a:rPr lang="en-US" sz="2799" b="1" noProof="1">
                <a:latin typeface="Consolas" pitchFamily="49" charset="0"/>
              </a:rPr>
              <a:t>{</a:t>
            </a:r>
          </a:p>
          <a:p>
            <a:r>
              <a:rPr lang="en-US" sz="2799" b="1" noProof="1">
                <a:latin typeface="Consolas" pitchFamily="49" charset="0"/>
              </a:rPr>
              <a:t>  Console.Write($"{name.Value}" + "\n");</a:t>
            </a:r>
          </a:p>
          <a:p>
            <a:r>
              <a:rPr lang="en-US" sz="2799" b="1" noProof="1">
                <a:latin typeface="Consolas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3389" y="6411691"/>
            <a:ext cx="10589042" cy="369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ea typeface="+mn-lt"/>
                <a:cs typeface="+mn-lt"/>
              </a:rPr>
              <a:t>Тествайте решението с</a:t>
            </a:r>
            <a:r>
              <a:rPr lang="bg-BG" sz="1800" dirty="0">
                <a:ea typeface="+mn-lt"/>
                <a:cs typeface="+mn-lt"/>
              </a:rPr>
              <a:t>и</a:t>
            </a:r>
            <a:r>
              <a:rPr lang="en-US" sz="1800" dirty="0">
                <a:ea typeface="+mn-lt"/>
                <a:cs typeface="+mn-lt"/>
              </a:rPr>
              <a:t> в Judge</a:t>
            </a:r>
            <a:r>
              <a:rPr lang="en-US" sz="1799" dirty="0"/>
              <a:t>: </a:t>
            </a:r>
            <a:r>
              <a:rPr lang="en-US" sz="1799" dirty="0">
                <a:hlinkClick r:id="rId3"/>
              </a:rPr>
              <a:t>https://judge.softuni.org/Contests/Practice/Index/4166#0</a:t>
            </a:r>
            <a:endParaRPr lang="en-US" sz="1799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5ABFABFD-469B-3E03-EFC3-ED566F30E4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4931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3480" y="1196708"/>
            <a:ext cx="11944462" cy="5454266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/>
            <a:r>
              <a:rPr lang="en-US" sz="3600" dirty="0"/>
              <a:t>Даден ви е низ</a:t>
            </a:r>
            <a:endParaRPr lang="bg-BG" dirty="0"/>
          </a:p>
          <a:p>
            <a:pPr indent="-360045"/>
            <a:r>
              <a:rPr lang="en-US" sz="3600" noProof="1"/>
              <a:t>Намерете </a:t>
            </a:r>
            <a:r>
              <a:rPr lang="bg-BG" sz="3600" noProof="1"/>
              <a:t>в него </a:t>
            </a:r>
            <a:r>
              <a:rPr lang="en-US" sz="3600" noProof="1"/>
              <a:t>всички дати със следния формат</a:t>
            </a:r>
            <a:r>
              <a:rPr lang="en-US" sz="3600" dirty="0"/>
              <a:t> "</a:t>
            </a:r>
            <a:r>
              <a:rPr lang="en-GB" sz="3600" b="1" noProof="1">
                <a:solidFill>
                  <a:schemeClr val="bg1"/>
                </a:solidFill>
              </a:rPr>
              <a:t>dd{</a:t>
            </a:r>
            <a:r>
              <a:rPr lang="en-GB" sz="3600" b="1" noProof="1">
                <a:solidFill>
                  <a:schemeClr val="bg1"/>
                </a:solidFill>
                <a:ea typeface="+mn-lt"/>
                <a:cs typeface="+mn-lt"/>
              </a:rPr>
              <a:t>разделител</a:t>
            </a:r>
            <a:r>
              <a:rPr lang="en-GB" sz="3600" b="1" noProof="1">
                <a:solidFill>
                  <a:schemeClr val="bg1"/>
                </a:solidFill>
              </a:rPr>
              <a:t>}MMM</a:t>
            </a:r>
            <a:r>
              <a:rPr lang="en-GB" sz="3600" b="1" dirty="0">
                <a:solidFill>
                  <a:schemeClr val="bg1"/>
                </a:solidFill>
              </a:rPr>
              <a:t>{</a:t>
            </a:r>
            <a:r>
              <a:rPr lang="en-GB" sz="3600" b="1" noProof="1">
                <a:solidFill>
                  <a:schemeClr val="bg1"/>
                </a:solidFill>
              </a:rPr>
              <a:t>разделител}yyyy</a:t>
            </a:r>
            <a:r>
              <a:rPr lang="en-GB" sz="3600" b="1" dirty="0"/>
              <a:t>"</a:t>
            </a:r>
            <a:r>
              <a:rPr lang="en-US" sz="3600" dirty="0"/>
              <a:t> </a:t>
            </a:r>
          </a:p>
          <a:p>
            <a:pPr indent="-360045"/>
            <a:r>
              <a:rPr lang="bg-BG" sz="3600" dirty="0">
                <a:cs typeface="Calibri"/>
              </a:rPr>
              <a:t>Отпечатайте ги в следния формат:</a:t>
            </a:r>
            <a:endParaRPr lang="en-US" sz="3600" dirty="0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950" dirty="0"/>
              <a:t>Задача: Търсене на дата</a:t>
            </a:r>
            <a:endParaRPr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892228" y="4081597"/>
            <a:ext cx="4646990" cy="49231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599" b="1" dirty="0">
                <a:latin typeface="Consolas" pitchFamily="49" charset="0"/>
              </a:rPr>
              <a:t>13/Jul/1928, 01/Jan-1951</a:t>
            </a:r>
            <a:endParaRPr lang="en-US" sz="2599" b="1" noProof="1">
              <a:latin typeface="Consolas" pitchFamily="49" charset="0"/>
            </a:endParaRPr>
          </a:p>
        </p:txBody>
      </p:sp>
      <p:sp>
        <p:nvSpPr>
          <p:cNvPr id="11" name="Right Arrow 10"/>
          <p:cNvSpPr/>
          <p:nvPr/>
        </p:nvSpPr>
        <p:spPr>
          <a:xfrm rot="5400000">
            <a:off x="5877896" y="4934542"/>
            <a:ext cx="653566" cy="51582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244697" y="5799957"/>
            <a:ext cx="5942052" cy="49231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599" b="1" dirty="0">
                <a:latin typeface="Consolas" pitchFamily="49" charset="0"/>
              </a:rPr>
              <a:t>Day: 13, Month: Jul, Year: 1928</a:t>
            </a:r>
            <a:endParaRPr lang="bg-BG" sz="2599" b="1" dirty="0">
              <a:latin typeface="Consolas" pitchFamily="49" charset="0"/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4C28B0CF-E88D-20C9-6998-5C75477FC8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03501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dirty="0"/>
              <a:t>Решение</a:t>
            </a:r>
            <a:r>
              <a:rPr lang="en-GB" sz="4000" dirty="0"/>
              <a:t>: </a:t>
            </a:r>
            <a:r>
              <a:rPr lang="en-GB" sz="4000" dirty="0">
                <a:ea typeface="+mj-lt"/>
                <a:cs typeface="+mj-lt"/>
              </a:rPr>
              <a:t>Търсене на дата</a:t>
            </a:r>
            <a:endParaRPr lang="en-US" sz="4000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37501" y="1305538"/>
            <a:ext cx="11519697" cy="48838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3963" tIns="71981" rIns="143963" bIns="71981">
            <a:spAutoFit/>
          </a:bodyPr>
          <a:lstStyle/>
          <a:p>
            <a:r>
              <a:rPr lang="en-US" sz="2799" b="1" noProof="1">
                <a:latin typeface="Consolas" pitchFamily="49" charset="0"/>
              </a:rPr>
              <a:t>string input = Console.ReadLine();</a:t>
            </a:r>
          </a:p>
          <a:p>
            <a:endParaRPr lang="en-US" sz="2799" b="1" noProof="1">
              <a:latin typeface="Consolas" pitchFamily="49" charset="0"/>
            </a:endParaRPr>
          </a:p>
          <a:p>
            <a:r>
              <a:rPr lang="en-US" sz="2799" b="1" noProof="1">
                <a:latin typeface="Consolas" pitchFamily="49" charset="0"/>
              </a:rPr>
              <a:t>string pattern = @"\b</a:t>
            </a:r>
            <a:r>
              <a:rPr lang="en-US" sz="2799" b="1" noProof="1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(?&lt;day&gt;\d{2})</a:t>
            </a:r>
            <a:r>
              <a:rPr lang="en-US" sz="2799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</a:rPr>
              <a:t>(\.|-|\/)</a:t>
            </a:r>
            <a:br>
              <a:rPr lang="en-US" sz="2799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</a:rPr>
            </a:br>
            <a:r>
              <a:rPr lang="en-US" sz="2799" b="1" noProof="1">
                <a:solidFill>
                  <a:schemeClr val="accent3">
                    <a:lumMod val="50000"/>
                  </a:schemeClr>
                </a:solidFill>
                <a:latin typeface="Consolas" pitchFamily="49" charset="0"/>
              </a:rPr>
              <a:t>(?&lt;month&gt;[A-Z][a-z]{2})</a:t>
            </a:r>
            <a:r>
              <a:rPr lang="en-US" sz="2799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</a:rPr>
              <a:t>\1</a:t>
            </a:r>
            <a:r>
              <a:rPr lang="en-US" sz="2799" b="1" noProof="1">
                <a:solidFill>
                  <a:schemeClr val="accent3"/>
                </a:solidFill>
                <a:latin typeface="Consolas" pitchFamily="49" charset="0"/>
              </a:rPr>
              <a:t>(?&lt;year&gt;\d{4})</a:t>
            </a:r>
            <a:r>
              <a:rPr lang="en-US" sz="2799" b="1" noProof="1">
                <a:latin typeface="Consolas" pitchFamily="49" charset="0"/>
              </a:rPr>
              <a:t>\b";</a:t>
            </a:r>
          </a:p>
          <a:p>
            <a:endParaRPr lang="en-US" sz="2799" b="1" noProof="1">
              <a:latin typeface="Consolas" pitchFamily="49" charset="0"/>
            </a:endParaRPr>
          </a:p>
          <a:p>
            <a:r>
              <a:rPr lang="en-US" sz="2799" b="1" noProof="1">
                <a:latin typeface="Consolas" pitchFamily="49" charset="0"/>
              </a:rPr>
              <a:t>MatchCollection matches = Regex.Matches(input, pattern);</a:t>
            </a:r>
            <a:br>
              <a:rPr lang="en-US" sz="2799" b="1" noProof="1">
                <a:latin typeface="Consolas" pitchFamily="49" charset="0"/>
              </a:rPr>
            </a:br>
            <a:endParaRPr lang="en-US" sz="2799" b="1" noProof="1">
              <a:latin typeface="Consolas" pitchFamily="49" charset="0"/>
            </a:endParaRPr>
          </a:p>
          <a:p>
            <a:r>
              <a:rPr lang="en-US" sz="2799" b="1" noProof="1">
                <a:latin typeface="Consolas" pitchFamily="49" charset="0"/>
              </a:rPr>
              <a:t>foreach (Match date in matches)</a:t>
            </a:r>
          </a:p>
          <a:p>
            <a:r>
              <a:rPr lang="en-US" sz="2799" b="1" noProof="1">
                <a:latin typeface="Consolas" pitchFamily="49" charset="0"/>
              </a:rPr>
              <a:t>	Console.WriteLine($"Day: {</a:t>
            </a:r>
            <a:r>
              <a:rPr lang="en-US" sz="2799" b="1" noProof="1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date.Groups["day"].Value</a:t>
            </a:r>
            <a:r>
              <a:rPr lang="en-US" sz="2799" b="1" noProof="1">
                <a:latin typeface="Consolas" pitchFamily="49" charset="0"/>
              </a:rPr>
              <a:t>}, 	Month: </a:t>
            </a:r>
            <a:r>
              <a:rPr lang="en-US" sz="2799" b="1" noProof="1">
                <a:solidFill>
                  <a:schemeClr val="accent3">
                    <a:lumMod val="50000"/>
                  </a:schemeClr>
                </a:solidFill>
                <a:latin typeface="Consolas" pitchFamily="49" charset="0"/>
              </a:rPr>
              <a:t>{date.Groups["month"].Value}</a:t>
            </a:r>
            <a:r>
              <a:rPr lang="en-US" sz="2799" b="1" noProof="1">
                <a:latin typeface="Consolas" pitchFamily="49" charset="0"/>
              </a:rPr>
              <a:t>, Year: 	</a:t>
            </a:r>
            <a:r>
              <a:rPr lang="en-US" sz="2799" b="1" noProof="1">
                <a:solidFill>
                  <a:schemeClr val="accent3"/>
                </a:solidFill>
                <a:latin typeface="Consolas" pitchFamily="49" charset="0"/>
              </a:rPr>
              <a:t>{date.Groups["year"].Value}</a:t>
            </a:r>
            <a:r>
              <a:rPr lang="en-US" sz="2799" b="1" noProof="1">
                <a:latin typeface="Consolas" pitchFamily="49" charset="0"/>
              </a:rPr>
              <a:t>");</a:t>
            </a:r>
            <a:endParaRPr lang="bg-BG" sz="2799" b="1" noProof="1">
              <a:latin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3389" y="6323846"/>
            <a:ext cx="10589042" cy="369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ea typeface="+mn-lt"/>
                <a:cs typeface="+mn-lt"/>
              </a:rPr>
              <a:t>Тествайте решението</a:t>
            </a:r>
            <a:r>
              <a:rPr lang="bg-BG" sz="1800" dirty="0">
                <a:ea typeface="+mn-lt"/>
                <a:cs typeface="+mn-lt"/>
              </a:rPr>
              <a:t> си</a:t>
            </a:r>
            <a:r>
              <a:rPr lang="en-US" sz="1800" dirty="0">
                <a:ea typeface="+mn-lt"/>
                <a:cs typeface="+mn-lt"/>
              </a:rPr>
              <a:t> в Judge</a:t>
            </a:r>
            <a:r>
              <a:rPr lang="en-US" sz="1799" dirty="0"/>
              <a:t>: </a:t>
            </a:r>
            <a:r>
              <a:rPr lang="en-US" sz="1799" dirty="0">
                <a:hlinkClick r:id="rId3"/>
              </a:rPr>
              <a:t>https://judge.softuni.org/Contests/Practice/Index/4166#2</a:t>
            </a:r>
            <a:endParaRPr lang="en-US" sz="1799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2B6FF24D-CB0E-CB03-F42E-7C40351F45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45911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086" y="1656688"/>
            <a:ext cx="7579238" cy="477112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Какво научихме днес?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228416" y="1356542"/>
            <a:ext cx="11735168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705724" y="1727530"/>
            <a:ext cx="11170053" cy="4694884"/>
          </a:xfrm>
          <a:prstGeom prst="rect">
            <a:avLst/>
          </a:prstGeom>
        </p:spPr>
        <p:txBody>
          <a:bodyPr vert="horz" lIns="107972" tIns="35991" rIns="107972" bIns="35991" rtlCol="0" anchor="t">
            <a:normAutofit lnSpcReduction="1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565" indent="-456565" latinLnBrk="0">
              <a:lnSpc>
                <a:spcPct val="100000"/>
              </a:lnSpc>
              <a:buClr>
                <a:schemeClr val="bg2"/>
              </a:buClr>
            </a:pPr>
            <a:r>
              <a:rPr lang="en-GB" sz="355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Регулярния</a:t>
            </a:r>
            <a:r>
              <a:rPr lang="bg-BG" sz="355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т</a:t>
            </a:r>
            <a:r>
              <a:rPr lang="en-GB" sz="355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 израз</a:t>
            </a:r>
            <a:r>
              <a:rPr lang="en-GB" sz="3550" b="1" dirty="0">
                <a:solidFill>
                  <a:schemeClr val="bg1"/>
                </a:solidFill>
              </a:rPr>
              <a:t> </a:t>
            </a:r>
            <a:r>
              <a:rPr lang="en-GB" sz="3550" dirty="0">
                <a:solidFill>
                  <a:schemeClr val="bg2"/>
                </a:solidFill>
              </a:rPr>
              <a:t>изполазва </a:t>
            </a:r>
            <a:r>
              <a:rPr lang="en-GB" sz="355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шаблони</a:t>
            </a:r>
            <a:r>
              <a:rPr lang="en-GB" sz="3550" dirty="0">
                <a:solidFill>
                  <a:schemeClr val="bg2"/>
                </a:solidFill>
              </a:rPr>
              <a:t> </a:t>
            </a:r>
            <a:r>
              <a:rPr lang="bg-BG" sz="3550" dirty="0">
                <a:solidFill>
                  <a:schemeClr val="bg2"/>
                </a:solidFill>
              </a:rPr>
              <a:t>за</a:t>
            </a:r>
            <a:r>
              <a:rPr lang="en-GB" sz="3550" dirty="0">
                <a:solidFill>
                  <a:schemeClr val="bg2"/>
                </a:solidFill>
              </a:rPr>
              <a:t> търсене в текста</a:t>
            </a:r>
            <a:endParaRPr lang="bg-BG" sz="3550" dirty="0">
              <a:solidFill>
                <a:schemeClr val="bg2"/>
              </a:solidFill>
            </a:endParaRPr>
          </a:p>
          <a:p>
            <a:pPr marL="456565" indent="-456565">
              <a:lnSpc>
                <a:spcPct val="100000"/>
              </a:lnSpc>
              <a:buClr>
                <a:schemeClr val="bg2"/>
              </a:buClr>
            </a:pPr>
            <a:r>
              <a:rPr lang="bg-BG" sz="3550" dirty="0">
                <a:solidFill>
                  <a:schemeClr val="bg2"/>
                </a:solidFill>
                <a:cs typeface="Calibri"/>
              </a:rPr>
              <a:t>Можем да дефинираме</a:t>
            </a:r>
            <a:r>
              <a:rPr lang="en-GB" sz="3550" dirty="0">
                <a:solidFill>
                  <a:schemeClr val="bg2"/>
                </a:solidFill>
                <a:cs typeface="Calibri"/>
              </a:rPr>
              <a:t> </a:t>
            </a:r>
            <a:r>
              <a:rPr lang="en-GB" sz="3550" b="1" dirty="0">
                <a:solidFill>
                  <a:schemeClr val="bg1">
                    <a:lumMod val="60000"/>
                    <a:lumOff val="40000"/>
                  </a:schemeClr>
                </a:solidFill>
                <a:cs typeface="Calibri"/>
              </a:rPr>
              <a:t>специални символи</a:t>
            </a:r>
            <a:r>
              <a:rPr lang="en-GB" sz="3550" dirty="0">
                <a:solidFill>
                  <a:schemeClr val="bg2"/>
                </a:solidFill>
                <a:cs typeface="Calibri"/>
              </a:rPr>
              <a:t>, </a:t>
            </a:r>
            <a:br>
              <a:rPr lang="bg-BG" sz="3550" dirty="0">
                <a:solidFill>
                  <a:schemeClr val="bg2"/>
                </a:solidFill>
                <a:cs typeface="Calibri"/>
              </a:rPr>
            </a:br>
            <a:r>
              <a:rPr lang="en-GB" sz="3550" b="1" dirty="0">
                <a:solidFill>
                  <a:schemeClr val="bg1">
                    <a:lumMod val="60000"/>
                    <a:lumOff val="40000"/>
                  </a:schemeClr>
                </a:solidFill>
                <a:cs typeface="Calibri"/>
              </a:rPr>
              <a:t>оператори </a:t>
            </a:r>
            <a:r>
              <a:rPr lang="en-GB" sz="3550" dirty="0">
                <a:solidFill>
                  <a:schemeClr val="bg2"/>
                </a:solidFill>
                <a:cs typeface="Calibri"/>
              </a:rPr>
              <a:t>и</a:t>
            </a:r>
            <a:r>
              <a:rPr lang="bg-BG" sz="3550" dirty="0">
                <a:solidFill>
                  <a:schemeClr val="bg2"/>
                </a:solidFill>
                <a:cs typeface="Calibri"/>
              </a:rPr>
              <a:t> </a:t>
            </a:r>
            <a:r>
              <a:rPr lang="en-GB" sz="3550" b="1" dirty="0">
                <a:solidFill>
                  <a:schemeClr val="bg1">
                    <a:lumMod val="60000"/>
                    <a:lumOff val="40000"/>
                  </a:schemeClr>
                </a:solidFill>
                <a:cs typeface="Calibri"/>
              </a:rPr>
              <a:t>конструкции </a:t>
            </a:r>
            <a:r>
              <a:rPr lang="en-GB" sz="3550" dirty="0">
                <a:solidFill>
                  <a:schemeClr val="bg2"/>
                </a:solidFill>
                <a:cs typeface="Calibri"/>
              </a:rPr>
              <a:t>за изграждане на сложни </a:t>
            </a:r>
            <a:br>
              <a:rPr lang="bg-BG" sz="3550" dirty="0">
                <a:solidFill>
                  <a:schemeClr val="bg2"/>
                </a:solidFill>
                <a:cs typeface="Calibri"/>
              </a:rPr>
            </a:br>
            <a:r>
              <a:rPr lang="en-GB" sz="3550" dirty="0">
                <a:solidFill>
                  <a:schemeClr val="bg2"/>
                </a:solidFill>
                <a:cs typeface="Calibri"/>
              </a:rPr>
              <a:t>шаблони</a:t>
            </a:r>
          </a:p>
          <a:p>
            <a:pPr marL="456565" indent="-456565">
              <a:lnSpc>
                <a:spcPct val="100000"/>
              </a:lnSpc>
              <a:spcBef>
                <a:spcPts val="1200"/>
              </a:spcBef>
              <a:buClr>
                <a:schemeClr val="bg2"/>
              </a:buClr>
            </a:pPr>
            <a:r>
              <a:rPr lang="en-GB" sz="3550" dirty="0">
                <a:solidFill>
                  <a:schemeClr val="bg2"/>
                </a:solidFill>
                <a:cs typeface="Calibri"/>
              </a:rPr>
              <a:t>С него може да изплозваме </a:t>
            </a:r>
            <a:r>
              <a:rPr lang="en-GB" sz="3550" b="1" dirty="0">
                <a:solidFill>
                  <a:schemeClr val="bg1">
                    <a:lumMod val="60000"/>
                    <a:lumOff val="40000"/>
                  </a:schemeClr>
                </a:solidFill>
                <a:cs typeface="Calibri"/>
              </a:rPr>
              <a:t>класови символи</a:t>
            </a:r>
            <a:r>
              <a:rPr lang="en-GB" sz="3550" dirty="0">
                <a:solidFill>
                  <a:schemeClr val="bg2"/>
                </a:solidFill>
                <a:cs typeface="Calibri"/>
              </a:rPr>
              <a:t>, </a:t>
            </a:r>
            <a:br>
              <a:rPr lang="en-GB" sz="3550" dirty="0">
                <a:solidFill>
                  <a:schemeClr val="bg2"/>
                </a:solidFill>
                <a:cs typeface="Calibri"/>
              </a:rPr>
            </a:br>
            <a:r>
              <a:rPr lang="en-GB" sz="3550" b="1" dirty="0">
                <a:solidFill>
                  <a:schemeClr val="bg1">
                    <a:lumMod val="60000"/>
                    <a:lumOff val="40000"/>
                  </a:schemeClr>
                </a:solidFill>
                <a:cs typeface="Calibri"/>
              </a:rPr>
              <a:t>групи</a:t>
            </a:r>
            <a:r>
              <a:rPr lang="en-GB" sz="3550" dirty="0">
                <a:solidFill>
                  <a:schemeClr val="bg2"/>
                </a:solidFill>
                <a:cs typeface="Calibri"/>
              </a:rPr>
              <a:t>, </a:t>
            </a:r>
            <a:r>
              <a:rPr lang="en-GB" sz="3550" b="1" dirty="0">
                <a:solidFill>
                  <a:schemeClr val="bg1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quantifier-и </a:t>
            </a:r>
            <a:r>
              <a:rPr lang="en-GB" sz="3550" dirty="0">
                <a:solidFill>
                  <a:schemeClr val="bg2"/>
                </a:solidFill>
                <a:ea typeface="+mn-lt"/>
                <a:cs typeface="+mn-lt"/>
              </a:rPr>
              <a:t>и т. н.</a:t>
            </a:r>
          </a:p>
          <a:p>
            <a:pPr marL="456565" indent="-456565">
              <a:lnSpc>
                <a:spcPct val="100000"/>
              </a:lnSpc>
              <a:spcBef>
                <a:spcPts val="1200"/>
              </a:spcBef>
              <a:buClr>
                <a:schemeClr val="bg2"/>
              </a:buClr>
            </a:pPr>
            <a:r>
              <a:rPr lang="en-GB" sz="3550" dirty="0">
                <a:solidFill>
                  <a:schemeClr val="bg2"/>
                </a:solidFill>
                <a:cs typeface="Calibri"/>
              </a:rPr>
              <a:t>В C# се използва класа </a:t>
            </a:r>
            <a:r>
              <a:rPr lang="en-GB" sz="3550" b="1" dirty="0">
                <a:solidFill>
                  <a:schemeClr val="bg1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Regex</a:t>
            </a:r>
            <a:r>
              <a:rPr lang="en-GB" sz="3550" dirty="0">
                <a:solidFill>
                  <a:schemeClr val="bg2"/>
                </a:solidFill>
                <a:ea typeface="+mn-lt"/>
                <a:cs typeface="+mn-lt"/>
              </a:rPr>
              <a:t> 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8DAE11AC-7500-4F77-4C17-887FBE32A2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21273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8158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sp>
        <p:nvSpPr>
          <p:cNvPr id="4" name="Slide Number">
            <a:extLst>
              <a:ext uri="{FF2B5EF4-FFF2-40B4-BE49-F238E27FC236}">
                <a16:creationId xmlns:a16="http://schemas.microsoft.com/office/drawing/2014/main" id="{B871859F-9441-9177-4C61-00C0F246F4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01368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56584" y="1196406"/>
            <a:ext cx="10235416" cy="5536006"/>
          </a:xfrm>
        </p:spPr>
        <p:txBody>
          <a:bodyPr vert="horz" lIns="108000" tIns="36000" rIns="108000" bIns="36000" rtlCol="0" anchor="t">
            <a:normAutofit lnSpcReduction="10000"/>
          </a:bodyPr>
          <a:lstStyle/>
          <a:p>
            <a:pPr indent="-360045">
              <a:buClr>
                <a:schemeClr val="tx1"/>
              </a:buClr>
            </a:pPr>
            <a:r>
              <a:rPr lang="bg-BG" sz="3600" b="1" dirty="0" err="1">
                <a:solidFill>
                  <a:schemeClr val="bg1"/>
                </a:solidFill>
                <a:cs typeface="Calibri"/>
              </a:rPr>
              <a:t>Ш</a:t>
            </a:r>
            <a:r>
              <a:rPr lang="en-US" sz="3600" b="1" dirty="0">
                <a:solidFill>
                  <a:schemeClr val="bg1"/>
                </a:solidFill>
                <a:cs typeface="Calibri"/>
              </a:rPr>
              <a:t>аблон</a:t>
            </a:r>
            <a:r>
              <a:rPr lang="bg-BG" sz="3600" dirty="0">
                <a:cs typeface="Calibri"/>
              </a:rPr>
              <a:t>, по който можем да намираме </a:t>
            </a:r>
            <a:r>
              <a:rPr lang="bg-BG" sz="3600" b="1" dirty="0">
                <a:solidFill>
                  <a:schemeClr val="bg1"/>
                </a:solidFill>
                <a:cs typeface="Calibri"/>
              </a:rPr>
              <a:t>текст</a:t>
            </a:r>
            <a:endParaRPr lang="en-US" sz="3600" b="1" dirty="0">
              <a:solidFill>
                <a:schemeClr val="bg1"/>
              </a:solidFill>
              <a:cs typeface="Calibri"/>
            </a:endParaRPr>
          </a:p>
          <a:p>
            <a:pPr marL="360045" indent="-360045">
              <a:spcBef>
                <a:spcPts val="1200"/>
              </a:spcBef>
              <a:buClr>
                <a:schemeClr val="tx1"/>
              </a:buClr>
            </a:pPr>
            <a:r>
              <a:rPr lang="en-US" sz="3600" dirty="0"/>
              <a:t>Моделите се дефинират чрез специален синтаксис, </a:t>
            </a:r>
            <a:r>
              <a:rPr lang="bg-BG" sz="3600" dirty="0"/>
              <a:t>например</a:t>
            </a:r>
            <a:r>
              <a:rPr lang="en-US" sz="3600" dirty="0"/>
              <a:t>:</a:t>
            </a:r>
            <a:endParaRPr lang="en-US" sz="3600" dirty="0">
              <a:cs typeface="Calibri"/>
            </a:endParaRPr>
          </a:p>
          <a:p>
            <a:pPr lvl="1" indent="-360045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/>
              </a:rPr>
              <a:t>[0-9]+</a:t>
            </a:r>
            <a:r>
              <a:rPr lang="en-US" sz="3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3400" dirty="0">
                <a:latin typeface="Calibri" panose="020F0502020204030204" pitchFamily="34" charset="0"/>
                <a:cs typeface="Calibri" panose="020F0502020204030204" pitchFamily="34" charset="0"/>
              </a:rPr>
              <a:t>–</a:t>
            </a:r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400" dirty="0">
                <a:solidFill>
                  <a:srgbClr val="234465"/>
                </a:solidFill>
              </a:rPr>
              <a:t>шаблон</a:t>
            </a:r>
            <a:r>
              <a:rPr lang="en-US" sz="3400" dirty="0">
                <a:solidFill>
                  <a:srgbClr val="234465"/>
                </a:solidFill>
              </a:rPr>
              <a:t>, който </a:t>
            </a:r>
            <a:r>
              <a:rPr lang="bg-BG" sz="3400" dirty="0">
                <a:solidFill>
                  <a:srgbClr val="234465"/>
                </a:solidFill>
              </a:rPr>
              <a:t>търси </a:t>
            </a:r>
            <a:r>
              <a:rPr lang="en-US" sz="3400" b="1" dirty="0">
                <a:solidFill>
                  <a:schemeClr val="bg1"/>
                </a:solidFill>
              </a:rPr>
              <a:t>последователност</a:t>
            </a:r>
            <a:r>
              <a:rPr lang="en-US" sz="3400" dirty="0">
                <a:solidFill>
                  <a:srgbClr val="234465"/>
                </a:solidFill>
              </a:rPr>
              <a:t> от</a:t>
            </a:r>
            <a:r>
              <a:rPr lang="bg-BG" sz="3400" dirty="0">
                <a:solidFill>
                  <a:srgbClr val="234465"/>
                </a:solidFill>
              </a:rPr>
              <a:t> </a:t>
            </a:r>
            <a:r>
              <a:rPr lang="bg-BG" sz="3400" b="1" dirty="0">
                <a:solidFill>
                  <a:schemeClr val="bg1"/>
                </a:solidFill>
              </a:rPr>
              <a:t>цифри</a:t>
            </a:r>
            <a:endParaRPr lang="en-US" sz="3400" b="1" dirty="0">
              <a:solidFill>
                <a:schemeClr val="bg1"/>
              </a:solidFill>
              <a:cs typeface="Calibri"/>
            </a:endParaRPr>
          </a:p>
          <a:p>
            <a:pPr lvl="1" indent="-360045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/>
              </a:rPr>
              <a:t>[A-Z][a-z]*</a:t>
            </a:r>
            <a:r>
              <a:rPr lang="en-US" sz="3400" dirty="0"/>
              <a:t> </a:t>
            </a:r>
            <a:r>
              <a:rPr lang="bg-BG" sz="3400" dirty="0"/>
              <a:t>– </a:t>
            </a:r>
            <a:r>
              <a:rPr lang="bg-BG" sz="3400" dirty="0">
                <a:ea typeface="+mn-lt"/>
                <a:cs typeface="+mn-lt"/>
              </a:rPr>
              <a:t>шаблон</a:t>
            </a:r>
            <a:r>
              <a:rPr lang="en-US" sz="3400" dirty="0">
                <a:ea typeface="+mn-lt"/>
                <a:cs typeface="+mn-lt"/>
              </a:rPr>
              <a:t>, който търси последователност от </a:t>
            </a:r>
            <a:r>
              <a:rPr lang="bg-BG" sz="3400" b="1" dirty="0">
                <a:solidFill>
                  <a:schemeClr val="bg1"/>
                </a:solidFill>
                <a:ea typeface="+mn-lt"/>
                <a:cs typeface="+mn-lt"/>
              </a:rPr>
              <a:t>главни</a:t>
            </a:r>
            <a:r>
              <a:rPr lang="bg-BG" sz="3400" dirty="0">
                <a:ea typeface="+mn-lt"/>
                <a:cs typeface="+mn-lt"/>
              </a:rPr>
              <a:t> и </a:t>
            </a:r>
            <a:r>
              <a:rPr lang="bg-BG" sz="3400" b="1" dirty="0">
                <a:solidFill>
                  <a:schemeClr val="bg1"/>
                </a:solidFill>
                <a:ea typeface="+mn-lt"/>
                <a:cs typeface="+mn-lt"/>
              </a:rPr>
              <a:t>малки </a:t>
            </a:r>
            <a:r>
              <a:rPr lang="en-US" sz="3400" b="1" dirty="0">
                <a:solidFill>
                  <a:schemeClr val="bg1"/>
                </a:solidFill>
                <a:ea typeface="+mn-lt"/>
                <a:cs typeface="+mn-lt"/>
              </a:rPr>
              <a:t>букви</a:t>
            </a:r>
            <a:endParaRPr lang="en-US" sz="3600" b="1" dirty="0">
              <a:solidFill>
                <a:schemeClr val="bg1"/>
              </a:solidFill>
            </a:endParaRPr>
          </a:p>
          <a:p>
            <a:pPr lvl="1" indent="-360045">
              <a:buClr>
                <a:schemeClr val="tx1"/>
              </a:buClr>
            </a:pPr>
            <a:r>
              <a:rPr lang="en-US" sz="3600" dirty="0"/>
              <a:t>Можете да тествате вашия регекс на: </a:t>
            </a:r>
            <a:r>
              <a:rPr lang="en-US" sz="3600" dirty="0">
                <a:hlinkClick r:id="rId2"/>
              </a:rPr>
              <a:t>regexr.com</a:t>
            </a:r>
            <a:r>
              <a:rPr lang="en-US" sz="3600" dirty="0"/>
              <a:t>, </a:t>
            </a:r>
            <a:r>
              <a:rPr lang="en-US" sz="3600" dirty="0">
                <a:hlinkClick r:id="rId3"/>
              </a:rPr>
              <a:t>regex101.com</a:t>
            </a:r>
            <a:endParaRPr lang="en-US" sz="3600" dirty="0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6957" y="194592"/>
            <a:ext cx="8625520" cy="882654"/>
          </a:xfrm>
        </p:spPr>
        <p:txBody>
          <a:bodyPr>
            <a:normAutofit/>
          </a:bodyPr>
          <a:lstStyle/>
          <a:p>
            <a:r>
              <a:rPr lang="en-US" sz="3950" dirty="0"/>
              <a:t>Какво е регулярен израз?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9377A82B-1AC9-8824-91DA-52C50D99B74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23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Картина, която съдържа текст&#10;&#10;Описанието е генерирано автоматично">
            <a:extLst>
              <a:ext uri="{FF2B5EF4-FFF2-40B4-BE49-F238E27FC236}">
                <a16:creationId xmlns:a16="http://schemas.microsoft.com/office/drawing/2014/main" id="{732D78E3-D029-7A66-73A7-9E9F0C67C1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2836" y="838876"/>
            <a:ext cx="7566331" cy="3628073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5" name="Подзаглавие 4">
            <a:extLst>
              <a:ext uri="{FF2B5EF4-FFF2-40B4-BE49-F238E27FC236}">
                <a16:creationId xmlns:a16="http://schemas.microsoft.com/office/drawing/2014/main" id="{0C97079B-627F-C5DD-A2BF-E0AC4C7B1CDB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/>
              <a:t>Примери</a:t>
            </a:r>
          </a:p>
        </p:txBody>
      </p:sp>
      <p:sp>
        <p:nvSpPr>
          <p:cNvPr id="8" name="Заглавие 7">
            <a:extLst>
              <a:ext uri="{FF2B5EF4-FFF2-40B4-BE49-F238E27FC236}">
                <a16:creationId xmlns:a16="http://schemas.microsoft.com/office/drawing/2014/main" id="{9A860A01-A2C0-AE23-66FB-F5FB5D7F6CE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 Класове </a:t>
            </a:r>
          </a:p>
        </p:txBody>
      </p:sp>
    </p:spTree>
    <p:extLst>
      <p:ext uri="{BB962C8B-B14F-4D97-AF65-F5344CB8AC3E}">
        <p14:creationId xmlns:p14="http://schemas.microsoft.com/office/powerpoint/2010/main" val="1907467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/>
            <a:r>
              <a:rPr lang="en-US" sz="3350" dirty="0"/>
              <a:t>Използваме </a:t>
            </a:r>
            <a:r>
              <a:rPr lang="bg-BG" sz="3350" dirty="0"/>
              <a:t>регулярните изрази</a:t>
            </a:r>
            <a:r>
              <a:rPr lang="en-US" sz="3350" dirty="0"/>
              <a:t> за </a:t>
            </a:r>
            <a:r>
              <a:rPr lang="en-US" sz="3350" b="1" dirty="0">
                <a:solidFill>
                  <a:schemeClr val="bg1"/>
                </a:solidFill>
              </a:rPr>
              <a:t>намиране</a:t>
            </a:r>
            <a:r>
              <a:rPr lang="en-US" sz="3350" dirty="0"/>
              <a:t> / </a:t>
            </a:r>
            <a:r>
              <a:rPr lang="en-US" sz="3350" b="1" dirty="0">
                <a:solidFill>
                  <a:schemeClr val="bg1"/>
                </a:solidFill>
              </a:rPr>
              <a:t>изваждане</a:t>
            </a:r>
            <a:r>
              <a:rPr lang="en-US" sz="3350" dirty="0"/>
              <a:t> / </a:t>
            </a:r>
            <a:r>
              <a:rPr lang="en-US" sz="3350" b="1" dirty="0">
                <a:solidFill>
                  <a:schemeClr val="bg1"/>
                </a:solidFill>
              </a:rPr>
              <a:t>заменяне</a:t>
            </a:r>
            <a:r>
              <a:rPr lang="en-US" sz="3350" dirty="0"/>
              <a:t> / </a:t>
            </a:r>
            <a:r>
              <a:rPr lang="en-US" sz="3350" b="1" dirty="0">
                <a:solidFill>
                  <a:schemeClr val="bg1"/>
                </a:solidFill>
              </a:rPr>
              <a:t>разделяне</a:t>
            </a:r>
            <a:r>
              <a:rPr lang="en-US" sz="3350" dirty="0"/>
              <a:t> на данни от текст чрез шаблон</a:t>
            </a:r>
            <a:r>
              <a:rPr lang="bg-BG" sz="3350" dirty="0"/>
              <a:t>:</a:t>
            </a:r>
            <a:endParaRPr lang="en-US" sz="3350" dirty="0">
              <a:cs typeface="Calibri"/>
            </a:endParaRPr>
          </a:p>
          <a:p>
            <a:pPr marL="360045" indent="-360045"/>
            <a:endParaRPr lang="en-US" dirty="0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950" dirty="0"/>
              <a:t>Регулярни изрази </a:t>
            </a:r>
            <a:r>
              <a:rPr lang="en-US" sz="3950" dirty="0"/>
              <a:t>– </a:t>
            </a:r>
            <a:r>
              <a:rPr lang="bg-BG" sz="3950" dirty="0"/>
              <a:t>Примери</a:t>
            </a:r>
            <a:endParaRPr lang="en-US" sz="3950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218611" y="2844377"/>
            <a:ext cx="5751602" cy="5846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3199" b="1" noProof="1">
                <a:solidFill>
                  <a:schemeClr val="accent4"/>
                </a:solidFill>
                <a:latin typeface="Consolas" panose="020B0609020204030204" pitchFamily="49" charset="0"/>
              </a:rPr>
              <a:t>[A-Z]</a:t>
            </a:r>
            <a:r>
              <a:rPr lang="pl-PL" sz="3199" b="1" noProof="1">
                <a:solidFill>
                  <a:schemeClr val="accent2"/>
                </a:solidFill>
                <a:latin typeface="Consolas" panose="020B0609020204030204" pitchFamily="49" charset="0"/>
              </a:rPr>
              <a:t>[a-z]+</a:t>
            </a:r>
            <a:r>
              <a:rPr lang="pl-PL" sz="3199" b="1" noProof="1">
                <a:latin typeface="Consolas" panose="020B0609020204030204" pitchFamily="49" charset="0"/>
              </a:rPr>
              <a:t> </a:t>
            </a:r>
            <a:r>
              <a:rPr lang="pl-PL" sz="3199" b="1" noProof="1">
                <a:solidFill>
                  <a:schemeClr val="accent4"/>
                </a:solidFill>
                <a:latin typeface="Consolas" panose="020B0609020204030204" pitchFamily="49" charset="0"/>
              </a:rPr>
              <a:t>[A-Z]</a:t>
            </a:r>
            <a:r>
              <a:rPr lang="pl-PL" sz="3199" b="1" noProof="1">
                <a:solidFill>
                  <a:schemeClr val="accent2"/>
                </a:solidFill>
                <a:latin typeface="Consolas" panose="020B0609020204030204" pitchFamily="49" charset="0"/>
              </a:rPr>
              <a:t>[a-z]+</a:t>
            </a:r>
            <a:endParaRPr lang="en-US" sz="3199" b="1" noProof="1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704918" y="3868983"/>
            <a:ext cx="2778988" cy="5846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solidFill>
                  <a:schemeClr val="accent4"/>
                </a:solidFill>
                <a:latin typeface="Consolas" panose="020B0609020204030204" pitchFamily="49" charset="0"/>
              </a:rPr>
              <a:t>J</a:t>
            </a:r>
            <a:r>
              <a:rPr lang="en-US" sz="3199" b="1" noProof="1">
                <a:solidFill>
                  <a:schemeClr val="accent2"/>
                </a:solidFill>
                <a:latin typeface="Consolas" panose="020B0609020204030204" pitchFamily="49" charset="0"/>
              </a:rPr>
              <a:t>ohn</a:t>
            </a:r>
            <a:r>
              <a:rPr lang="en-US" sz="3199" b="1" noProof="1">
                <a:latin typeface="Consolas" panose="020B0609020204030204" pitchFamily="49" charset="0"/>
              </a:rPr>
              <a:t> </a:t>
            </a:r>
            <a:r>
              <a:rPr lang="en-US" sz="3199" b="1" noProof="1">
                <a:solidFill>
                  <a:schemeClr val="accent4"/>
                </a:solidFill>
                <a:latin typeface="Consolas" panose="020B0609020204030204" pitchFamily="49" charset="0"/>
              </a:rPr>
              <a:t>S</a:t>
            </a:r>
            <a:r>
              <a:rPr lang="en-US" sz="3199" b="1" noProof="1">
                <a:solidFill>
                  <a:schemeClr val="accent2"/>
                </a:solidFill>
                <a:latin typeface="Consolas" panose="020B0609020204030204" pitchFamily="49" charset="0"/>
              </a:rPr>
              <a:t>mith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704918" y="4893589"/>
            <a:ext cx="2778988" cy="5846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solidFill>
                  <a:schemeClr val="accent4"/>
                </a:solidFill>
                <a:latin typeface="Consolas" panose="020B0609020204030204" pitchFamily="49" charset="0"/>
              </a:rPr>
              <a:t>L</a:t>
            </a:r>
            <a:r>
              <a:rPr lang="en-US" sz="3199" b="1" noProof="1">
                <a:solidFill>
                  <a:schemeClr val="accent2"/>
                </a:solidFill>
                <a:latin typeface="Consolas" panose="020B0609020204030204" pitchFamily="49" charset="0"/>
              </a:rPr>
              <a:t>inda</a:t>
            </a:r>
            <a:r>
              <a:rPr lang="en-US" sz="3199" b="1" noProof="1">
                <a:latin typeface="Consolas" panose="020B0609020204030204" pitchFamily="49" charset="0"/>
              </a:rPr>
              <a:t> </a:t>
            </a:r>
            <a:r>
              <a:rPr lang="en-US" sz="3199" b="1" noProof="1">
                <a:solidFill>
                  <a:schemeClr val="accent4"/>
                </a:solidFill>
                <a:latin typeface="Consolas" panose="020B0609020204030204" pitchFamily="49" charset="0"/>
              </a:rPr>
              <a:t>D</a:t>
            </a:r>
            <a:r>
              <a:rPr lang="en-US" sz="3199" b="1" noProof="1">
                <a:solidFill>
                  <a:schemeClr val="accent2"/>
                </a:solidFill>
                <a:latin typeface="Consolas" panose="020B0609020204030204" pitchFamily="49" charset="0"/>
              </a:rPr>
              <a:t>avis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799881" y="5918196"/>
            <a:ext cx="4589061" cy="5846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anose="020B0609020204030204" pitchFamily="49" charset="0"/>
              </a:rPr>
              <a:t>Contact: </a:t>
            </a:r>
            <a:r>
              <a:rPr lang="en-US" sz="3199" b="1" noProof="1">
                <a:solidFill>
                  <a:schemeClr val="accent4"/>
                </a:solidFill>
                <a:latin typeface="Consolas" panose="020B0609020204030204" pitchFamily="49" charset="0"/>
              </a:rPr>
              <a:t>A</a:t>
            </a:r>
            <a:r>
              <a:rPr lang="en-US" sz="3199" b="1" noProof="1">
                <a:solidFill>
                  <a:schemeClr val="accent2"/>
                </a:solidFill>
                <a:latin typeface="Consolas" panose="020B0609020204030204" pitchFamily="49" charset="0"/>
              </a:rPr>
              <a:t>lex</a:t>
            </a:r>
            <a:r>
              <a:rPr lang="en-US" sz="3199" b="1" noProof="1">
                <a:latin typeface="Consolas" panose="020B0609020204030204" pitchFamily="49" charset="0"/>
              </a:rPr>
              <a:t> </a:t>
            </a:r>
            <a:r>
              <a:rPr lang="en-US" sz="3199" b="1" noProof="1">
                <a:solidFill>
                  <a:schemeClr val="accent4"/>
                </a:solidFill>
                <a:latin typeface="Consolas" panose="020B0609020204030204" pitchFamily="49" charset="0"/>
              </a:rPr>
              <a:t>S</a:t>
            </a:r>
            <a:r>
              <a:rPr lang="en-US" sz="3199" b="1" noProof="1">
                <a:solidFill>
                  <a:schemeClr val="accent2"/>
                </a:solidFill>
                <a:latin typeface="Consolas" panose="020B0609020204030204" pitchFamily="49" charset="0"/>
              </a:rPr>
              <a:t>cott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A915FD99-189D-0EDE-BC8B-F8004F824F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1987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908D438A-603E-E785-2057-7F828F9F89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2766" y="1108911"/>
            <a:ext cx="10129234" cy="5546589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buClr>
                <a:schemeClr val="tx1"/>
              </a:buClr>
            </a:pPr>
            <a:r>
              <a:rPr lang="bg-BG" sz="3350" b="1" dirty="0">
                <a:solidFill>
                  <a:schemeClr val="bg1"/>
                </a:solidFill>
                <a:ea typeface="+mn-lt"/>
                <a:cs typeface="+mn-lt"/>
              </a:rPr>
              <a:t>Класови символи </a:t>
            </a:r>
            <a:r>
              <a:rPr lang="bg-BG" sz="3350" dirty="0">
                <a:ea typeface="+mn-lt"/>
                <a:cs typeface="+mn-lt"/>
              </a:rPr>
              <a:t>== специални знаци, които позволяват да се открият </a:t>
            </a:r>
            <a:r>
              <a:rPr lang="bg-BG" sz="3350" b="1" dirty="0">
                <a:solidFill>
                  <a:schemeClr val="bg1"/>
                </a:solidFill>
                <a:ea typeface="+mn-lt"/>
                <a:cs typeface="+mn-lt"/>
              </a:rPr>
              <a:t>множество символи</a:t>
            </a:r>
            <a:r>
              <a:rPr lang="bg-BG" sz="3350" dirty="0">
                <a:ea typeface="+mn-lt"/>
                <a:cs typeface="+mn-lt"/>
              </a:rPr>
              <a:t>:</a:t>
            </a:r>
          </a:p>
          <a:p>
            <a:pPr marL="802957" lvl="1" indent="-360045">
              <a:spcBef>
                <a:spcPts val="2000"/>
              </a:spcBef>
              <a:buClr>
                <a:schemeClr val="tx1"/>
              </a:buClr>
            </a:pPr>
            <a:r>
              <a:rPr lang="bg-BG" sz="3150" b="1" dirty="0">
                <a:solidFill>
                  <a:schemeClr val="bg1"/>
                </a:solidFill>
                <a:latin typeface="Consolas"/>
                <a:cs typeface="Calibri"/>
              </a:rPr>
              <a:t>[nvj]</a:t>
            </a:r>
            <a:r>
              <a:rPr lang="bg-BG" sz="3150" dirty="0">
                <a:ea typeface="+mn-lt"/>
                <a:cs typeface="+mn-lt"/>
              </a:rPr>
              <a:t> - търси съвпадения за</a:t>
            </a:r>
            <a:r>
              <a:rPr lang="bg-BG" sz="3150" dirty="0">
                <a:cs typeface="Calibri"/>
              </a:rPr>
              <a:t> символите </a:t>
            </a:r>
            <a:r>
              <a:rPr lang="bg-BG" sz="3150" b="1" dirty="0">
                <a:solidFill>
                  <a:schemeClr val="tx2">
                    <a:lumMod val="75000"/>
                  </a:schemeClr>
                </a:solidFill>
                <a:latin typeface="Consolas"/>
                <a:cs typeface="Calibri"/>
              </a:rPr>
              <a:t>n</a:t>
            </a:r>
            <a:r>
              <a:rPr lang="bg-BG" sz="3150" dirty="0">
                <a:ea typeface="+mn-lt"/>
                <a:cs typeface="+mn-lt"/>
              </a:rPr>
              <a:t>, </a:t>
            </a:r>
            <a:r>
              <a:rPr lang="bg-BG" sz="3150" b="1" dirty="0">
                <a:solidFill>
                  <a:schemeClr val="tx2">
                    <a:lumMod val="75000"/>
                  </a:schemeClr>
                </a:solidFill>
                <a:latin typeface="Consolas"/>
                <a:cs typeface="Calibri"/>
              </a:rPr>
              <a:t>v</a:t>
            </a:r>
            <a:r>
              <a:rPr lang="bg-BG" sz="3150" dirty="0">
                <a:ea typeface="+mn-lt"/>
                <a:cs typeface="+mn-lt"/>
              </a:rPr>
              <a:t> и </a:t>
            </a:r>
            <a:r>
              <a:rPr lang="bg-BG" sz="3150" b="1" dirty="0">
                <a:solidFill>
                  <a:schemeClr val="tx2">
                    <a:lumMod val="75000"/>
                  </a:schemeClr>
                </a:solidFill>
                <a:latin typeface="Consolas"/>
                <a:cs typeface="Calibri"/>
              </a:rPr>
              <a:t>j</a:t>
            </a:r>
            <a:endParaRPr lang="bg-BG" sz="3150" dirty="0">
              <a:solidFill>
                <a:schemeClr val="tx2">
                  <a:lumMod val="75000"/>
                </a:schemeClr>
              </a:solidFill>
              <a:ea typeface="+mn-lt"/>
              <a:cs typeface="+mn-lt"/>
            </a:endParaRPr>
          </a:p>
          <a:p>
            <a:pPr marL="442912" lvl="1" indent="0">
              <a:buNone/>
            </a:pPr>
            <a:endParaRPr lang="bg-BG" sz="3000" b="1" noProof="1">
              <a:solidFill>
                <a:schemeClr val="bg1"/>
              </a:solidFill>
              <a:latin typeface="Consolas"/>
              <a:cs typeface="Consolas" panose="020B0609020204030204" pitchFamily="49" charset="0"/>
            </a:endParaRPr>
          </a:p>
          <a:p>
            <a:pPr marL="802957" lvl="1" indent="-360045">
              <a:spcBef>
                <a:spcPts val="3500"/>
              </a:spcBef>
              <a:buClr>
                <a:schemeClr val="tx1"/>
              </a:buClr>
            </a:pPr>
            <a:r>
              <a:rPr lang="bg-BG" sz="3000" b="1" noProof="1">
                <a:solidFill>
                  <a:schemeClr val="bg1"/>
                </a:solidFill>
                <a:latin typeface="Consolas"/>
                <a:cs typeface="Consolas" panose="020B0609020204030204" pitchFamily="49" charset="0"/>
              </a:rPr>
              <a:t>[^abc]</a:t>
            </a:r>
            <a:r>
              <a:rPr lang="bg-BG" sz="3000" noProof="1">
                <a:solidFill>
                  <a:schemeClr val="bg1"/>
                </a:solidFill>
              </a:rPr>
              <a:t> </a:t>
            </a:r>
            <a:r>
              <a:rPr lang="bg-BG" sz="3000" noProof="1"/>
              <a:t>– търси съвпадения, който са </a:t>
            </a:r>
            <a:r>
              <a:rPr lang="bg-BG" sz="3000" b="1" noProof="1">
                <a:solidFill>
                  <a:schemeClr val="bg1"/>
                </a:solidFill>
              </a:rPr>
              <a:t>различни от</a:t>
            </a:r>
            <a:r>
              <a:rPr lang="bg-BG" sz="3000" noProof="1"/>
              <a:t> </a:t>
            </a:r>
            <a:r>
              <a:rPr lang="bg-BG" sz="3000" b="1" noProof="1">
                <a:solidFill>
                  <a:schemeClr val="tx2">
                    <a:lumMod val="75000"/>
                  </a:schemeClr>
                </a:solidFill>
                <a:latin typeface="Consolas"/>
                <a:cs typeface="Consolas" panose="020B0609020204030204" pitchFamily="49" charset="0"/>
              </a:rPr>
              <a:t>a</a:t>
            </a:r>
            <a:r>
              <a:rPr lang="bg-BG" sz="3000" noProof="1"/>
              <a:t>, </a:t>
            </a:r>
            <a:r>
              <a:rPr lang="bg-BG" sz="3000" b="1" noProof="1">
                <a:solidFill>
                  <a:schemeClr val="tx2">
                    <a:lumMod val="75000"/>
                  </a:schemeClr>
                </a:solidFill>
                <a:latin typeface="Consolas"/>
                <a:cs typeface="Consolas" panose="020B0609020204030204" pitchFamily="49" charset="0"/>
              </a:rPr>
              <a:t>b</a:t>
            </a:r>
            <a:r>
              <a:rPr lang="bg-BG" sz="3000" noProof="1"/>
              <a:t> и </a:t>
            </a:r>
            <a:r>
              <a:rPr lang="bg-BG" sz="3000" b="1" noProof="1">
                <a:solidFill>
                  <a:schemeClr val="tx2">
                    <a:lumMod val="75000"/>
                  </a:schemeClr>
                </a:solidFill>
                <a:latin typeface="Consolas"/>
              </a:rPr>
              <a:t>c</a:t>
            </a:r>
            <a:endParaRPr lang="bg-BG" sz="3000" b="1" noProof="1">
              <a:solidFill>
                <a:schemeClr val="tx2">
                  <a:lumMod val="75000"/>
                </a:schemeClr>
              </a:solidFill>
              <a:latin typeface="Consolas"/>
              <a:cs typeface="Consolas" panose="020B0609020204030204" pitchFamily="49" charset="0"/>
            </a:endParaRPr>
          </a:p>
          <a:p>
            <a:pPr marL="360045" indent="-360045"/>
            <a:endParaRPr lang="bg-BG" sz="3350" dirty="0">
              <a:cs typeface="Calibri"/>
            </a:endParaRPr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AF1C728D-1B4B-1C10-DC7C-07E0CBC14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dirty="0">
                <a:cs typeface="Calibri"/>
              </a:rPr>
              <a:t>Какво са класови символи?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FCABA9-5183-E679-16F0-399F8372CB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1656" y="3233377"/>
            <a:ext cx="3275747" cy="6488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799" b="1" noProof="1">
                <a:solidFill>
                  <a:schemeClr val="bg1"/>
                </a:solidFill>
                <a:latin typeface="Consolas" pitchFamily="49" charset="0"/>
              </a:rPr>
              <a:t>n</a:t>
            </a:r>
            <a:r>
              <a:rPr lang="en-US" sz="2799" b="1" noProof="1">
                <a:latin typeface="Consolas" pitchFamily="49" charset="0"/>
              </a:rPr>
              <a:t>ode.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</a:rPr>
              <a:t>j</a:t>
            </a:r>
            <a:r>
              <a:rPr lang="en-US" sz="2799" b="1" noProof="1">
                <a:latin typeface="Consolas" pitchFamily="49" charset="0"/>
              </a:rPr>
              <a:t>s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</a:rPr>
              <a:t>v</a:t>
            </a:r>
            <a:r>
              <a:rPr lang="en-US" sz="2799" b="1" noProof="1">
                <a:latin typeface="Consolas" pitchFamily="49" charset="0"/>
              </a:rPr>
              <a:t>0.12.2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12C8424-527E-A3AD-7557-BB5875C4D2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1656" y="5357843"/>
            <a:ext cx="1699767" cy="6488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799" b="1" noProof="1">
                <a:solidFill>
                  <a:schemeClr val="bg1"/>
                </a:solidFill>
                <a:latin typeface="Consolas" pitchFamily="49" charset="0"/>
              </a:rPr>
              <a:t>A</a:t>
            </a:r>
            <a:r>
              <a:rPr lang="en-US" sz="2799" b="1" noProof="1">
                <a:latin typeface="Consolas" pitchFamily="49" charset="0"/>
              </a:rPr>
              <a:t>b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</a:rPr>
              <a:t>r</a:t>
            </a:r>
            <a:r>
              <a:rPr lang="en-US" sz="2799" b="1" noProof="1">
                <a:latin typeface="Consolas" pitchFamily="49" charset="0"/>
              </a:rPr>
              <a:t>a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</a:rPr>
              <a:t>h</a:t>
            </a:r>
            <a:r>
              <a:rPr lang="en-US" sz="2799" b="1" noProof="1">
                <a:latin typeface="Consolas" pitchFamily="49" charset="0"/>
              </a:rPr>
              <a:t>a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</a:rPr>
              <a:t>m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40CE92C-0F39-9701-6520-5216D781578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397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457200" indent="-457200">
              <a:buClr>
                <a:schemeClr val="tx1"/>
              </a:buClr>
            </a:pPr>
            <a:r>
              <a:rPr lang="en-US" sz="3400" b="1" noProof="1">
                <a:solidFill>
                  <a:schemeClr val="bg1"/>
                </a:solidFill>
                <a:latin typeface="Consolas"/>
                <a:cs typeface="Consolas" panose="020B0609020204030204" pitchFamily="49" charset="0"/>
              </a:rPr>
              <a:t>[A-Z]</a:t>
            </a:r>
            <a:r>
              <a:rPr lang="en-US" sz="3400" noProof="1">
                <a:solidFill>
                  <a:schemeClr val="bg1"/>
                </a:solidFill>
              </a:rPr>
              <a:t> </a:t>
            </a:r>
            <a:r>
              <a:rPr lang="en-US" sz="3400" noProof="1"/>
              <a:t>– търси</a:t>
            </a:r>
            <a:r>
              <a:rPr lang="bg-BG" sz="3400" noProof="1"/>
              <a:t> </a:t>
            </a:r>
            <a:r>
              <a:rPr lang="bg-BG" sz="3400" b="1" noProof="1">
                <a:solidFill>
                  <a:schemeClr val="bg1"/>
                </a:solidFill>
              </a:rPr>
              <a:t>главни букви </a:t>
            </a:r>
            <a:r>
              <a:rPr lang="bg-BG" sz="3400" noProof="1"/>
              <a:t>между </a:t>
            </a:r>
            <a:r>
              <a:rPr lang="en-US" sz="3400" b="1" noProof="1">
                <a:solidFill>
                  <a:schemeClr val="bg1"/>
                </a:solidFill>
              </a:rPr>
              <a:t>A</a:t>
            </a:r>
            <a:r>
              <a:rPr lang="en-US" sz="3400" noProof="1"/>
              <a:t> </a:t>
            </a:r>
            <a:r>
              <a:rPr lang="bg-BG" sz="3400" noProof="1"/>
              <a:t>и </a:t>
            </a:r>
            <a:r>
              <a:rPr lang="en-US" sz="3400" b="1" noProof="1">
                <a:solidFill>
                  <a:schemeClr val="bg1"/>
                </a:solidFill>
              </a:rPr>
              <a:t>Z</a:t>
            </a:r>
            <a:endParaRPr lang="bg-BG" sz="3400" b="1" noProof="1">
              <a:solidFill>
                <a:schemeClr val="bg1"/>
              </a:solidFill>
              <a:latin typeface="Consolas"/>
              <a:cs typeface="Consolas" panose="020B0609020204030204" pitchFamily="49" charset="0"/>
            </a:endParaRPr>
          </a:p>
          <a:p>
            <a:pPr marL="360045" indent="-360045">
              <a:buClr>
                <a:schemeClr val="tx1"/>
              </a:buClr>
            </a:pPr>
            <a:endParaRPr lang="bg-BG" sz="34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0045" indent="-360045">
              <a:spcBef>
                <a:spcPts val="7000"/>
              </a:spcBef>
              <a:buClr>
                <a:schemeClr val="tx1"/>
              </a:buClr>
            </a:pPr>
            <a:r>
              <a:rPr lang="en-US" sz="3400" b="1" noProof="1">
                <a:solidFill>
                  <a:schemeClr val="bg1"/>
                </a:solidFill>
                <a:latin typeface="Consolas"/>
                <a:cs typeface="Consolas" panose="020B0609020204030204" pitchFamily="49" charset="0"/>
              </a:rPr>
              <a:t>[</a:t>
            </a:r>
            <a:r>
              <a:rPr lang="bg-BG" sz="3400" b="1" noProof="1">
                <a:solidFill>
                  <a:schemeClr val="bg1"/>
                </a:solidFill>
                <a:latin typeface="Consolas"/>
                <a:cs typeface="Consolas" panose="020B0609020204030204" pitchFamily="49" charset="0"/>
              </a:rPr>
              <a:t>0-9</a:t>
            </a:r>
            <a:r>
              <a:rPr lang="en-US" sz="3400" b="1" noProof="1">
                <a:solidFill>
                  <a:schemeClr val="bg1"/>
                </a:solidFill>
                <a:latin typeface="Consolas"/>
                <a:cs typeface="Consolas" panose="020B0609020204030204" pitchFamily="49" charset="0"/>
              </a:rPr>
              <a:t>]</a:t>
            </a:r>
            <a:r>
              <a:rPr lang="en-US" sz="3400" noProof="1">
                <a:solidFill>
                  <a:schemeClr val="bg1"/>
                </a:solidFill>
              </a:rPr>
              <a:t> </a:t>
            </a:r>
            <a:r>
              <a:rPr lang="en-US" sz="3400" noProof="1"/>
              <a:t>– </a:t>
            </a:r>
            <a:r>
              <a:rPr lang="en-US" sz="3400" noProof="1">
                <a:ea typeface="+mn-lt"/>
                <a:cs typeface="+mn-lt"/>
              </a:rPr>
              <a:t>диапазон от знаци</a:t>
            </a:r>
            <a:r>
              <a:rPr lang="en-US" sz="3400" noProof="1"/>
              <a:t>: търси числа в</a:t>
            </a:r>
            <a:r>
              <a:rPr lang="en-US" sz="3400" noProof="1">
                <a:solidFill>
                  <a:srgbClr val="234465"/>
                </a:solidFill>
                <a:latin typeface="Calibri"/>
                <a:cs typeface="Calibri"/>
              </a:rPr>
              <a:t> обхвата от </a:t>
            </a:r>
            <a:r>
              <a:rPr lang="en-US" sz="3400" b="1" noProof="1">
                <a:solidFill>
                  <a:schemeClr val="bg1"/>
                </a:solidFill>
                <a:latin typeface="Consolas"/>
                <a:cs typeface="Calibri"/>
              </a:rPr>
              <a:t>0</a:t>
            </a:r>
            <a:r>
              <a:rPr lang="en-US" sz="3400" noProof="1"/>
              <a:t> до </a:t>
            </a:r>
            <a:r>
              <a:rPr lang="en-US" sz="3400" b="1" noProof="1">
                <a:solidFill>
                  <a:schemeClr val="bg1"/>
                </a:solidFill>
                <a:latin typeface="Consolas"/>
                <a:cs typeface="Consolas" panose="020B0609020204030204" pitchFamily="49" charset="0"/>
              </a:rPr>
              <a:t>9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3950" dirty="0"/>
              <a:t>Класови символи –</a:t>
            </a:r>
            <a:r>
              <a:rPr lang="en-US" sz="3950" dirty="0"/>
              <a:t> </a:t>
            </a:r>
            <a:r>
              <a:rPr lang="bg-BG" sz="3950" dirty="0"/>
              <a:t>Примери</a:t>
            </a:r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61444" y="2187651"/>
            <a:ext cx="1876657" cy="64881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799" b="1" noProof="1">
                <a:solidFill>
                  <a:schemeClr val="bg1"/>
                </a:solidFill>
                <a:latin typeface="Consolas" pitchFamily="49" charset="0"/>
              </a:rPr>
              <a:t>J</a:t>
            </a:r>
            <a:r>
              <a:rPr lang="en-US" sz="2799" b="1" noProof="1">
                <a:latin typeface="Consolas" pitchFamily="49" charset="0"/>
              </a:rPr>
              <a:t>ohn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</a:rPr>
              <a:t> D</a:t>
            </a:r>
            <a:r>
              <a:rPr lang="en-US" sz="2799" b="1" noProof="1">
                <a:latin typeface="Consolas" pitchFamily="49" charset="0"/>
              </a:rPr>
              <a:t>oe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61444" y="4371140"/>
            <a:ext cx="4266089" cy="6488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799" b="1" noProof="1">
                <a:latin typeface="Consolas" pitchFamily="49" charset="0"/>
              </a:rPr>
              <a:t>John is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</a:rPr>
              <a:t>8</a:t>
            </a:r>
            <a:r>
              <a:rPr lang="en-US" sz="2799" b="1" noProof="1">
                <a:latin typeface="Consolas" pitchFamily="49" charset="0"/>
              </a:rPr>
              <a:t> years old.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5B9400C-F79A-03D3-C3E2-AE95069EBC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07631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357C7BC6-2108-7961-FE63-4B676C5B4B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13424" y="1210661"/>
            <a:ext cx="10107261" cy="5546589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  <a:ea typeface="+mn-lt"/>
                <a:cs typeface="+mn-lt"/>
              </a:rPr>
              <a:t>Класови символи</a:t>
            </a:r>
            <a:r>
              <a:rPr lang="bg-BG" sz="3400" dirty="0">
                <a:ea typeface="+mn-lt"/>
                <a:cs typeface="+mn-lt"/>
              </a:rPr>
              <a:t>, които се използват за намиране на определени </a:t>
            </a:r>
            <a:r>
              <a:rPr lang="bg-BG" sz="3400" b="1" dirty="0">
                <a:solidFill>
                  <a:schemeClr val="bg1"/>
                </a:solidFill>
                <a:ea typeface="+mn-lt"/>
                <a:cs typeface="+mn-lt"/>
              </a:rPr>
              <a:t>групи от символи </a:t>
            </a:r>
            <a:r>
              <a:rPr lang="bg-BG" sz="3400" dirty="0">
                <a:ea typeface="+mn-lt"/>
                <a:cs typeface="+mn-lt"/>
              </a:rPr>
              <a:t>в текста</a:t>
            </a:r>
          </a:p>
          <a:p>
            <a:pPr marL="360045" indent="-360045">
              <a:buClr>
                <a:schemeClr val="tx1"/>
              </a:buClr>
            </a:pPr>
            <a:r>
              <a:rPr lang="bg-BG" sz="3400" dirty="0">
                <a:ea typeface="+mn-lt"/>
                <a:cs typeface="+mn-lt"/>
              </a:rPr>
              <a:t>Примери:</a:t>
            </a:r>
          </a:p>
          <a:p>
            <a:pPr marL="802957" lvl="1" indent="-360045">
              <a:buClr>
                <a:schemeClr val="tx1"/>
              </a:buClr>
            </a:pPr>
            <a:r>
              <a:rPr lang="en-US" sz="3150" dirty="0">
                <a:ea typeface="+mn-lt"/>
                <a:cs typeface="+mn-lt"/>
              </a:rPr>
              <a:t>\w, \W</a:t>
            </a:r>
            <a:endParaRPr lang="bg-BG" sz="3150" dirty="0">
              <a:ea typeface="+mn-lt"/>
              <a:cs typeface="+mn-lt"/>
            </a:endParaRPr>
          </a:p>
          <a:p>
            <a:pPr marL="802957" lvl="1" indent="-360045">
              <a:buClr>
                <a:schemeClr val="tx1"/>
              </a:buClr>
            </a:pPr>
            <a:r>
              <a:rPr lang="en-US" sz="3150" dirty="0">
                <a:ea typeface="+mn-lt"/>
                <a:cs typeface="+mn-lt"/>
              </a:rPr>
              <a:t>\s, \S</a:t>
            </a:r>
            <a:endParaRPr lang="bg-BG" sz="3150" dirty="0">
              <a:ea typeface="+mn-lt"/>
              <a:cs typeface="+mn-lt"/>
            </a:endParaRPr>
          </a:p>
          <a:p>
            <a:pPr marL="802957" lvl="1" indent="-360045">
              <a:buClr>
                <a:schemeClr val="tx1"/>
              </a:buClr>
            </a:pPr>
            <a:r>
              <a:rPr lang="en-US" sz="3150" dirty="0">
                <a:ea typeface="+mn-lt"/>
                <a:cs typeface="+mn-lt"/>
              </a:rPr>
              <a:t>\d, \D</a:t>
            </a:r>
            <a:endParaRPr lang="bg-BG" sz="3150" dirty="0">
              <a:ea typeface="+mn-lt"/>
              <a:cs typeface="+mn-lt"/>
            </a:endParaRPr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325099E6-2E05-50C8-3733-6A412D0EB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3950" dirty="0">
                <a:cs typeface="Calibri"/>
              </a:rPr>
              <a:t>Предефинирани класове</a:t>
            </a:r>
            <a:endParaRPr lang="bg-BG" sz="3950" b="0" dirty="0">
              <a:cs typeface="Calibri"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2FCC1BF-5031-3E58-E630-1D02CBEE810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651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3888</TotalTime>
  <Words>2163</Words>
  <Application>Microsoft Macintosh PowerPoint</Application>
  <PresentationFormat>Widescreen</PresentationFormat>
  <Paragraphs>318</Paragraphs>
  <Slides>37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Calibri</vt:lpstr>
      <vt:lpstr>Consolas</vt:lpstr>
      <vt:lpstr>Wingdings</vt:lpstr>
      <vt:lpstr>Wingdings 2</vt:lpstr>
      <vt:lpstr>SoftUni</vt:lpstr>
      <vt:lpstr>Регулярни изрази (RegEx)</vt:lpstr>
      <vt:lpstr>Съдържание</vt:lpstr>
      <vt:lpstr>Регулярни изрази</vt:lpstr>
      <vt:lpstr>Какво е регулярен израз?</vt:lpstr>
      <vt:lpstr> Класове </vt:lpstr>
      <vt:lpstr>Регулярни изрази – Примери</vt:lpstr>
      <vt:lpstr>Какво са класови символи?</vt:lpstr>
      <vt:lpstr>Класови символи – Примери</vt:lpstr>
      <vt:lpstr>Предефинирани класове</vt:lpstr>
      <vt:lpstr>Предефинирани класове – Примери</vt:lpstr>
      <vt:lpstr>Quantifier-и</vt:lpstr>
      <vt:lpstr>Какво е Quantifier?</vt:lpstr>
      <vt:lpstr>Quantifier-и – Примери</vt:lpstr>
      <vt:lpstr>Какво са групиращи класове?</vt:lpstr>
      <vt:lpstr>Групиращи класове</vt:lpstr>
      <vt:lpstr>Задача: Търсене на думи</vt:lpstr>
      <vt:lpstr>Задача: Дати</vt:lpstr>
      <vt:lpstr>Решение: Дати</vt:lpstr>
      <vt:lpstr>Задача: Валидация на имейл</vt:lpstr>
      <vt:lpstr>Решение: Валидация на имейл</vt:lpstr>
      <vt:lpstr>Определение и примери</vt:lpstr>
      <vt:lpstr>Какво е обратна референция?</vt:lpstr>
      <vt:lpstr>Обратни референции за търсене на предишна група</vt:lpstr>
      <vt:lpstr>Регекс в C#</vt:lpstr>
      <vt:lpstr>Регекс в C#</vt:lpstr>
      <vt:lpstr>Валидация на низ по шаблон</vt:lpstr>
      <vt:lpstr>Проверка за съвпадения (1)</vt:lpstr>
      <vt:lpstr>Проверка за съвпадения (2)</vt:lpstr>
      <vt:lpstr>Заместаване чрез регекс</vt:lpstr>
      <vt:lpstr>Разделяне чрез регекс</vt:lpstr>
      <vt:lpstr>Задача: Търсене на пълно име</vt:lpstr>
      <vt:lpstr>Решение: Търсене на пълно име</vt:lpstr>
      <vt:lpstr>Задача: Търсене на дата</vt:lpstr>
      <vt:lpstr>Решение: Търсене на дата</vt:lpstr>
      <vt:lpstr>Какво научихме днес?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Регулярни изрази</dc:title>
  <dc:subject>Модул 2 - Структури от данни и алгоритми</dc:subject>
  <dc:creator>BG-IT-Edu</dc:creator>
  <cp:keywords>Software University; SoftUni; programming; coding; software development; education; training; course;C#</cp:keywords>
  <dc:description>Open Programming and IT Courseware for IT Teachers (BG-IT-Edu): https://github.com/BG-IT-Edu
With the kind support of SoftUni: https://softuni.bg</dc:description>
  <cp:lastModifiedBy>Александрина Ю. Механджийска</cp:lastModifiedBy>
  <cp:revision>120</cp:revision>
  <dcterms:created xsi:type="dcterms:W3CDTF">2018-05-23T13:08:44Z</dcterms:created>
  <dcterms:modified xsi:type="dcterms:W3CDTF">2024-07-04T06:12:23Z</dcterms:modified>
  <cp:category>programming;computer programming;software development;web development</cp:category>
</cp:coreProperties>
</file>