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25"/>
  </p:notesMasterIdLst>
  <p:handoutMasterIdLst>
    <p:handoutMasterId r:id="rId26"/>
  </p:handoutMasterIdLst>
  <p:sldIdLst>
    <p:sldId id="503" r:id="rId2"/>
    <p:sldId id="276" r:id="rId3"/>
    <p:sldId id="587" r:id="rId4"/>
    <p:sldId id="588" r:id="rId5"/>
    <p:sldId id="589" r:id="rId6"/>
    <p:sldId id="590" r:id="rId7"/>
    <p:sldId id="591" r:id="rId8"/>
    <p:sldId id="592" r:id="rId9"/>
    <p:sldId id="593" r:id="rId10"/>
    <p:sldId id="594" r:id="rId11"/>
    <p:sldId id="595" r:id="rId12"/>
    <p:sldId id="596" r:id="rId13"/>
    <p:sldId id="597" r:id="rId14"/>
    <p:sldId id="598" r:id="rId15"/>
    <p:sldId id="599" r:id="rId16"/>
    <p:sldId id="600" r:id="rId17"/>
    <p:sldId id="601" r:id="rId18"/>
    <p:sldId id="602" r:id="rId19"/>
    <p:sldId id="603" r:id="rId20"/>
    <p:sldId id="604" r:id="rId21"/>
    <p:sldId id="586" r:id="rId22"/>
    <p:sldId id="504" r:id="rId23"/>
    <p:sldId id="505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͏Операционна система" id="{02835174-02D8-4A6B-90AD-236A1D6BF9FB}">
          <p14:sldIdLst>
            <p14:sldId id="587"/>
            <p14:sldId id="588"/>
            <p14:sldId id="589"/>
            <p14:sldId id="590"/>
          </p14:sldIdLst>
        </p14:section>
        <p14:section name="Персонализиране на потребителски интерфейс" id="{207E37C8-9D15-4C2C-B008-3341DA5B9DDA}">
          <p14:sldIdLst>
            <p14:sldId id="591"/>
            <p14:sldId id="592"/>
            <p14:sldId id="593"/>
            <p14:sldId id="594"/>
            <p14:sldId id="595"/>
            <p14:sldId id="596"/>
            <p14:sldId id="597"/>
            <p14:sldId id="598"/>
            <p14:sldId id="599"/>
            <p14:sldId id="600"/>
            <p14:sldId id="601"/>
            <p14:sldId id="602"/>
            <p14:sldId id="603"/>
            <p14:sldId id="604"/>
          </p14:sldIdLst>
        </p14:section>
        <p14:section name="Заключение" id="{E19D07F1-86E2-47E9-B2AB-7ADC4F89DC12}">
          <p14:sldIdLst>
            <p14:sldId id="586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44" autoAdjust="0"/>
    <p:restoredTop sz="95214" autoAdjust="0"/>
  </p:normalViewPr>
  <p:slideViewPr>
    <p:cSldViewPr showGuides="1">
      <p:cViewPr varScale="1">
        <p:scale>
          <a:sx n="110" d="100"/>
          <a:sy n="110" d="100"/>
        </p:scale>
        <p:origin x="564" y="96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13.3.2024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3/13/2024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://creativecommons.org/licenses/by-nc-sa/4.0/" TargetMode="Externa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51049284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bg-BG" sz="1100" smtClean="0"/>
              <a:t>Работна група </a:t>
            </a:r>
            <a:r>
              <a:rPr lang="bg-BG" smtClean="0"/>
              <a:t>"Образование по програмиране и ИТ"</a:t>
            </a:r>
            <a:r>
              <a:rPr lang="bg-BG" sz="1100" smtClean="0"/>
              <a:t>, с подкрепата на </a:t>
            </a:r>
            <a:r>
              <a:rPr lang="en-US" sz="1100" smtClean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9092016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sz="1000" dirty="0"/>
              <a:t>© Software University Foundation – </a:t>
            </a:r>
            <a:r>
              <a:rPr lang="en-US" sz="1000" u="sng" dirty="0">
                <a:hlinkClick r:id="rId3"/>
              </a:rPr>
              <a:t>http://softuni.org</a:t>
            </a:r>
            <a:endParaRPr lang="en-US" sz="1000" dirty="0"/>
          </a:p>
          <a:p>
            <a:r>
              <a:rPr lang="en-US" sz="1000" dirty="0"/>
              <a:t>This work is licensed under the </a:t>
            </a:r>
            <a:r>
              <a:rPr lang="en-US" sz="1000" u="sng" noProof="1">
                <a:hlinkClick r:id="rId4"/>
              </a:rPr>
              <a:t>Creative Commons Attribution-NonCommercial-ShareAlike</a:t>
            </a:r>
            <a:r>
              <a:rPr lang="en-US" sz="1000" noProof="1"/>
              <a:t> </a:t>
            </a:r>
            <a:r>
              <a:rPr lang="en-US" sz="1000" dirty="0"/>
              <a:t>license.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580472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3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Relationship Id="rId4" Type="http://schemas.microsoft.com/office/2007/relationships/hdphoto" Target="../media/hdphoto1.wdp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6</a:t>
            </a:r>
            <a:r>
              <a:rPr lang="bg-BG" dirty="0" smtClean="0"/>
              <a:t> </a:t>
            </a:r>
            <a:r>
              <a:rPr lang="bg-BG" dirty="0"/>
              <a:t>клас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Компютърно моделиране и ИТ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692439"/>
            <a:ext cx="11083636" cy="899999"/>
          </a:xfrm>
        </p:spPr>
        <p:txBody>
          <a:bodyPr>
            <a:normAutofit/>
          </a:bodyPr>
          <a:lstStyle/>
          <a:p>
            <a:r>
              <a:rPr lang="bg-BG" dirty="0" smtClean="0"/>
              <a:t>Потребителски интерфейс</a:t>
            </a:r>
            <a:endParaRPr lang="en-US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1262499"/>
          </a:xfrm>
        </p:spPr>
        <p:txBody>
          <a:bodyPr>
            <a:normAutofit/>
          </a:bodyPr>
          <a:lstStyle/>
          <a:p>
            <a:r>
              <a:rPr lang="bg-BG" dirty="0" smtClean="0"/>
              <a:t>Операционна система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302" y="3159000"/>
            <a:ext cx="2002460" cy="898099"/>
          </a:xfrm>
          <a:prstGeom prst="rect">
            <a:avLst/>
          </a:prstGeom>
        </p:spPr>
      </p:pic>
      <p:pic>
        <p:nvPicPr>
          <p:cNvPr id="7172" name="Picture 4" descr="Windows 11 by Microsoft | Wallpapers | WallpaperHub"/>
          <p:cNvPicPr>
            <a:picLocks noGrp="1" noChangeAspect="1" noChangeArrowheads="1"/>
          </p:cNvPicPr>
          <p:nvPr>
            <p:ph type="pic" sz="quarter" idx="10"/>
          </p:nvPr>
        </p:nvPicPr>
        <p:blipFill rotWithShape="1"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0" t="8721" r="-460" b="24539"/>
          <a:stretch/>
        </p:blipFill>
        <p:spPr bwMode="auto"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Персонализирането и настройването на </a:t>
            </a:r>
            <a:r>
              <a:rPr lang="bg-BG" b="1" dirty="0" smtClean="0"/>
              <a:t>ПИ</a:t>
            </a:r>
            <a:r>
              <a:rPr lang="bg-BG" dirty="0" smtClean="0"/>
              <a:t> на </a:t>
            </a:r>
            <a:r>
              <a:rPr lang="bg-BG" b="1" dirty="0" smtClean="0"/>
              <a:t>ОС</a:t>
            </a:r>
            <a:r>
              <a:rPr lang="bg-BG" dirty="0" smtClean="0"/>
              <a:t>, </a:t>
            </a:r>
            <a:r>
              <a:rPr lang="bg-BG" b="1" dirty="0" smtClean="0"/>
              <a:t>допълнителни устройства</a:t>
            </a:r>
            <a:r>
              <a:rPr lang="bg-BG" dirty="0" smtClean="0"/>
              <a:t>, </a:t>
            </a:r>
            <a:r>
              <a:rPr lang="bg-BG" b="1" dirty="0" smtClean="0"/>
              <a:t>помощни програми </a:t>
            </a:r>
            <a:r>
              <a:rPr lang="bg-BG" dirty="0" smtClean="0"/>
              <a:t>и </a:t>
            </a:r>
            <a:r>
              <a:rPr lang="bg-BG" b="1" dirty="0" smtClean="0"/>
              <a:t>др</a:t>
            </a:r>
            <a:r>
              <a:rPr lang="bg-BG" dirty="0" smtClean="0"/>
              <a:t>., се извършва в</a:t>
            </a:r>
            <a:r>
              <a:rPr lang="en-US" dirty="0" smtClean="0"/>
              <a:t> </a:t>
            </a:r>
            <a:r>
              <a:rPr lang="bg-BG" b="1" dirty="0" smtClean="0">
                <a:solidFill>
                  <a:schemeClr val="bg1"/>
                </a:solidFill>
              </a:rPr>
              <a:t>Настройки</a:t>
            </a:r>
            <a:r>
              <a:rPr lang="bg-BG" dirty="0" smtClean="0"/>
              <a:t> (</a:t>
            </a:r>
            <a:r>
              <a:rPr lang="en-US" b="1" dirty="0" smtClean="0"/>
              <a:t>Settings</a:t>
            </a:r>
            <a:r>
              <a:rPr lang="bg-BG" dirty="0" smtClean="0"/>
              <a:t>)</a:t>
            </a:r>
            <a:endParaRPr lang="en-US" dirty="0" smtClean="0"/>
          </a:p>
          <a:p>
            <a:r>
              <a:rPr lang="bg-BG" dirty="0" smtClean="0"/>
              <a:t>Настройките могат да се стартират от:</a:t>
            </a:r>
          </a:p>
          <a:p>
            <a:pPr lvl="1"/>
            <a:r>
              <a:rPr lang="en-US" dirty="0" smtClean="0"/>
              <a:t>Start </a:t>
            </a:r>
            <a:r>
              <a:rPr lang="bg-BG" dirty="0" smtClean="0"/>
              <a:t>менюто</a:t>
            </a:r>
          </a:p>
          <a:p>
            <a:pPr lvl="1"/>
            <a:r>
              <a:rPr lang="en-US" dirty="0" smtClean="0"/>
              <a:t>Control Panel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Персонализиране на ПИ</a:t>
            </a:r>
            <a:endParaRPr lang="en-US" dirty="0"/>
          </a:p>
        </p:txBody>
      </p:sp>
      <p:pic>
        <p:nvPicPr>
          <p:cNvPr id="6146" name="Picture 2" descr="https://cdn.pixabay.com/photo/2019/10/15/09/06/control-4551114_960_720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3448" y="3943125"/>
            <a:ext cx="3655796" cy="255525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t="55509" r="30321"/>
          <a:stretch/>
        </p:blipFill>
        <p:spPr>
          <a:xfrm>
            <a:off x="4161000" y="3943125"/>
            <a:ext cx="2906792" cy="25749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779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5196000" y="2124000"/>
            <a:ext cx="6065892" cy="1754333"/>
          </a:xfrm>
        </p:spPr>
        <p:txBody>
          <a:bodyPr/>
          <a:lstStyle/>
          <a:p>
            <a:r>
              <a:rPr lang="bg-BG" dirty="0" smtClean="0"/>
              <a:t>Промяна на изгледа на </a:t>
            </a:r>
            <a:r>
              <a:rPr lang="en-US" dirty="0" smtClean="0"/>
              <a:t>Taskbar</a:t>
            </a:r>
            <a:endParaRPr lang="en-US" dirty="0"/>
          </a:p>
        </p:txBody>
      </p:sp>
      <p:pic>
        <p:nvPicPr>
          <p:cNvPr id="1028" name="Picture 4" descr="https://upload.wikimedia.org/wikipedia/en/e/e0/Windows_10_Taskbar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6476999"/>
            <a:ext cx="12192000" cy="381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2127549"/>
            <a:ext cx="1540712" cy="1539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17180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 smtClean="0"/>
              <a:t>Taskbar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203109" y="3744000"/>
            <a:ext cx="3915000" cy="1215000"/>
          </a:xfrm>
          <a:prstGeom prst="wedgeRoundRectCallout">
            <a:avLst>
              <a:gd name="adj1" fmla="val 49778"/>
              <a:gd name="adj2" fmla="val 11731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Отваряме настройките през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Start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менюто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90812" y="1359000"/>
            <a:ext cx="3810377" cy="528611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5724793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9128" y="1349518"/>
            <a:ext cx="9073745" cy="515748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 smtClean="0"/>
              <a:t>Taskbar</a:t>
            </a:r>
            <a:endParaRPr lang="en-US" dirty="0"/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4116000" y="2214000"/>
            <a:ext cx="2880000" cy="1220050"/>
          </a:xfrm>
          <a:prstGeom prst="wedgeRoundRectCallout">
            <a:avLst>
              <a:gd name="adj1" fmla="val -43847"/>
              <a:gd name="adj2" fmla="val 103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Personalization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2226000" y="4149000"/>
            <a:ext cx="1890000" cy="675000"/>
          </a:xfrm>
          <a:prstGeom prst="rect">
            <a:avLst/>
          </a:prstGeom>
          <a:noFill/>
          <a:ln w="3810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4904201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 smtClean="0"/>
              <a:t>Taskbar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0" y="1359000"/>
            <a:ext cx="8145000" cy="53138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/>
          <p:cNvSpPr/>
          <p:nvPr/>
        </p:nvSpPr>
        <p:spPr bwMode="auto">
          <a:xfrm>
            <a:off x="6681000" y="2664000"/>
            <a:ext cx="5072030" cy="2070000"/>
          </a:xfrm>
          <a:prstGeom prst="wedgeRoundRectCallout">
            <a:avLst>
              <a:gd name="adj1" fmla="val -17797"/>
              <a:gd name="adj2" fmla="val 4204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да персонализираме различни неща на нашия компютър (Шрифт, теми, цветове и т.н.)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291000" y="2717188"/>
            <a:ext cx="3645000" cy="1755000"/>
          </a:xfrm>
          <a:prstGeom prst="wedgeRoundRectCallout">
            <a:avLst>
              <a:gd name="adj1" fmla="val -174"/>
              <a:gd name="adj2" fmla="val 12277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За да променим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а, избираме менюто </a:t>
            </a:r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735036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500" y="1367674"/>
            <a:ext cx="8145000" cy="5305176"/>
          </a:xfrm>
          <a:prstGeom prst="rect">
            <a:avLst/>
          </a:prstGeom>
        </p:spPr>
      </p:pic>
      <p:sp>
        <p:nvSpPr>
          <p:cNvPr id="7" name="Rounded Rectangular Callout 6"/>
          <p:cNvSpPr/>
          <p:nvPr/>
        </p:nvSpPr>
        <p:spPr bwMode="auto">
          <a:xfrm>
            <a:off x="741000" y="2304000"/>
            <a:ext cx="3555000" cy="1980000"/>
          </a:xfrm>
          <a:prstGeom prst="wedgeRoundRectCallout">
            <a:avLst>
              <a:gd name="adj1" fmla="val -16798"/>
              <a:gd name="adj2" fmla="val 4303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Има много различни опции за персонализиране на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8" name="Rounded Rectangular Callout 7"/>
          <p:cNvSpPr/>
          <p:nvPr/>
        </p:nvSpPr>
        <p:spPr bwMode="auto">
          <a:xfrm>
            <a:off x="6996000" y="4779000"/>
            <a:ext cx="4185000" cy="1305000"/>
          </a:xfrm>
          <a:prstGeom prst="wedgeRoundRectCallout">
            <a:avLst>
              <a:gd name="adj1" fmla="val -38647"/>
              <a:gd name="adj2" fmla="val 7600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Ние ще променим локацията му на екрана 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853681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23499" y="1367674"/>
            <a:ext cx="8145001" cy="530517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163000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 smtClean="0"/>
              <a:t>Right: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 smtClean="0"/>
              <a:t>Bottom: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Промяна на изгледа на </a:t>
            </a:r>
            <a:r>
              <a:rPr lang="en-US" dirty="0"/>
              <a:t>Taskbar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3"/>
          <a:srcRect t="24901" r="27615"/>
          <a:stretch/>
        </p:blipFill>
        <p:spPr>
          <a:xfrm>
            <a:off x="561000" y="2663997"/>
            <a:ext cx="4446024" cy="28640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7083" y="2663997"/>
            <a:ext cx="3325181" cy="286408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83542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 sz="quarter" idx="10"/>
          </p:nvPr>
        </p:nvSpPr>
        <p:spPr>
          <a:xfrm>
            <a:off x="5241000" y="1471047"/>
            <a:ext cx="6065892" cy="2902953"/>
          </a:xfrm>
        </p:spPr>
        <p:txBody>
          <a:bodyPr/>
          <a:lstStyle/>
          <a:p>
            <a:r>
              <a:rPr lang="bg-BG" dirty="0" smtClean="0"/>
              <a:t>Добавяне и премахване на програма в </a:t>
            </a:r>
            <a:r>
              <a:rPr lang="en-US" dirty="0" smtClean="0"/>
              <a:t>Taskbar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6000" y="2023179"/>
            <a:ext cx="1934722" cy="1798687"/>
          </a:xfrm>
          <a:prstGeom prst="rect">
            <a:avLst/>
          </a:prstGeom>
        </p:spPr>
      </p:pic>
      <p:pic>
        <p:nvPicPr>
          <p:cNvPr id="1026" name="Picture 2" descr="Push pin Basic Miscellany Flat ico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1000" y="1044000"/>
            <a:ext cx="1665000" cy="166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340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00" y="1269000"/>
            <a:ext cx="6795000" cy="5459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Добавяне на програма в </a:t>
            </a:r>
            <a:r>
              <a:rPr lang="en-US" dirty="0" smtClean="0"/>
              <a:t>Taskbar</a:t>
            </a:r>
            <a:endParaRPr lang="en-US" dirty="0"/>
          </a:p>
        </p:txBody>
      </p:sp>
      <p:sp>
        <p:nvSpPr>
          <p:cNvPr id="11" name="Rounded Rectangular Callout 10"/>
          <p:cNvSpPr/>
          <p:nvPr/>
        </p:nvSpPr>
        <p:spPr bwMode="auto">
          <a:xfrm>
            <a:off x="291000" y="3384000"/>
            <a:ext cx="5130000" cy="1935000"/>
          </a:xfrm>
          <a:prstGeom prst="wedgeRoundRectCallout">
            <a:avLst>
              <a:gd name="adj1" fmla="val 19696"/>
              <a:gd name="adj2" fmla="val 8827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Отворяме </a:t>
            </a:r>
            <a:r>
              <a:rPr lang="en-US" sz="2800" b="1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Search </a:t>
            </a:r>
            <a:r>
              <a:rPr lang="en-US" sz="2800" b="1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bar-a</a:t>
            </a:r>
            <a:r>
              <a:rPr lang="bg-BG" sz="2800" b="1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 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 пишем името на програмата, която искаме да добавим на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ounded Rectangular Callout 11"/>
          <p:cNvSpPr/>
          <p:nvPr/>
        </p:nvSpPr>
        <p:spPr bwMode="auto">
          <a:xfrm>
            <a:off x="7536000" y="4869000"/>
            <a:ext cx="2745000" cy="1170000"/>
          </a:xfrm>
          <a:prstGeom prst="wedgeRoundRectCallout">
            <a:avLst>
              <a:gd name="adj1" fmla="val -70959"/>
              <a:gd name="adj2" fmla="val -722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endParaRPr lang="en-US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Pin to taskbar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Rounded Rectangular Callout 13"/>
          <p:cNvSpPr/>
          <p:nvPr/>
        </p:nvSpPr>
        <p:spPr bwMode="auto">
          <a:xfrm>
            <a:off x="7536000" y="1944000"/>
            <a:ext cx="3825000" cy="1665000"/>
          </a:xfrm>
          <a:prstGeom prst="wedgeRoundRectCallout">
            <a:avLst>
              <a:gd name="adj1" fmla="val -68227"/>
              <a:gd name="adj2" fmla="val 925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Оттук може и да добавим програмата в </a:t>
            </a:r>
            <a:r>
              <a:rPr lang="bg-BG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стартовото меню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69811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14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9679234" cy="5207396"/>
          </a:xfrm>
        </p:spPr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/>
              <a:t>Операционна система</a:t>
            </a:r>
            <a:endParaRPr lang="bg-BG" dirty="0" smtClean="0"/>
          </a:p>
          <a:p>
            <a:r>
              <a:rPr lang="bg-BG" dirty="0" smtClean="0"/>
              <a:t>Персонализиране на </a:t>
            </a:r>
            <a:r>
              <a:rPr lang="bg-BG" b="1" dirty="0" smtClean="0"/>
              <a:t>потребителски интерфейс</a:t>
            </a:r>
          </a:p>
          <a:p>
            <a:endParaRPr lang="en-US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35CDFB-0E94-0132-177D-CD4B4F85BF89}"/>
              </a:ext>
            </a:extLst>
          </p:cNvPr>
          <p:cNvPicPr>
            <a:picLocks noChangeAspect="1"/>
          </p:cNvPicPr>
          <p:nvPr/>
        </p:nvPicPr>
        <p:blipFill>
          <a:blip r:embed="rId3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3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10011000" y="1584000"/>
            <a:ext cx="1581246" cy="21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Премахване на програма от </a:t>
            </a:r>
            <a:r>
              <a:rPr lang="en-US" dirty="0" smtClean="0"/>
              <a:t>Taskbar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8500" y="1269000"/>
            <a:ext cx="6795000" cy="54592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/>
          <p:cNvSpPr/>
          <p:nvPr/>
        </p:nvSpPr>
        <p:spPr bwMode="auto">
          <a:xfrm>
            <a:off x="336000" y="3384000"/>
            <a:ext cx="4725000" cy="1800000"/>
          </a:xfrm>
          <a:prstGeom prst="wedgeRoundRectCallout">
            <a:avLst>
              <a:gd name="adj1" fmla="val 6445"/>
              <a:gd name="adj2" fmla="val 4266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По същия начин намираме програмата, която искаме да премахнем от </a:t>
            </a:r>
            <a:r>
              <a:rPr lang="en-US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Taskbar-</a:t>
            </a:r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а</a:t>
            </a:r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7" name="Rounded Rectangular Callout 6"/>
          <p:cNvSpPr/>
          <p:nvPr/>
        </p:nvSpPr>
        <p:spPr bwMode="auto">
          <a:xfrm>
            <a:off x="7423500" y="4869000"/>
            <a:ext cx="3307500" cy="1125000"/>
          </a:xfrm>
          <a:prstGeom prst="wedgeRoundRectCallout">
            <a:avLst>
              <a:gd name="adj1" fmla="val -57174"/>
              <a:gd name="adj2" fmla="val -9166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Избираме </a:t>
            </a:r>
            <a:endParaRPr lang="en-US" sz="2800" b="1" dirty="0" smtClean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algn="ctr"/>
            <a:r>
              <a:rPr lang="en-US" sz="2800" b="1" dirty="0" smtClean="0">
                <a:solidFill>
                  <a:schemeClr val="bg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Unpin from taskbar</a:t>
            </a:r>
            <a:endParaRPr lang="en-US" sz="2800" b="1" dirty="0">
              <a:solidFill>
                <a:schemeClr val="bg1">
                  <a:lumMod val="60000"/>
                  <a:lumOff val="4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2087836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69725" y="1577986"/>
            <a:ext cx="7581212" cy="4772369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3"/>
          </p:nvPr>
        </p:nvSpPr>
        <p:spPr>
          <a:xfrm>
            <a:off x="11566412" y="6397196"/>
            <a:ext cx="428822" cy="308845"/>
          </a:xfrm>
          <a:prstGeom prst="rect">
            <a:avLst/>
          </a:prstGeom>
        </p:spPr>
        <p:txBody>
          <a:bodyPr vert="horz" lIns="36000" tIns="36000" rIns="36000" bIns="36000" rtlCol="0" anchor="ctr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C014DD1E-5D91-48A3-AD6D-45FBA980D106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6766" y="1314000"/>
            <a:ext cx="11798468" cy="530033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9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668236" y="1610812"/>
            <a:ext cx="11113508" cy="4894130"/>
          </a:xfrm>
          <a:prstGeom prst="rect">
            <a:avLst/>
          </a:prstGeom>
        </p:spPr>
        <p:txBody>
          <a:bodyPr vert="horz" lIns="108000" tIns="36000" rIns="108000" bIns="36000" rtlCol="0">
            <a:noAutofit/>
          </a:bodyPr>
          <a:lstStyle>
            <a:lvl1pPr marL="456915" indent="-45691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55600" indent="-355600">
              <a:lnSpc>
                <a:spcPct val="100000"/>
              </a:lnSpc>
              <a:buClr>
                <a:schemeClr val="bg2"/>
              </a:buClr>
            </a:pPr>
            <a:r>
              <a:rPr lang="bg-BG" sz="32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Операционна </a:t>
            </a:r>
            <a:r>
              <a:rPr lang="bg-BG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система</a:t>
            </a:r>
            <a:r>
              <a:rPr lang="bg-BG" sz="3200" dirty="0" smtClean="0">
                <a:solidFill>
                  <a:schemeClr val="bg2"/>
                </a:solidFill>
              </a:rPr>
              <a:t>– </a:t>
            </a:r>
            <a:r>
              <a:rPr lang="bg-BG" sz="3200" dirty="0">
                <a:solidFill>
                  <a:schemeClr val="bg2"/>
                </a:solidFill>
              </a:rPr>
              <a:t>набор от програми </a:t>
            </a:r>
            <a:r>
              <a:rPr lang="bg-BG" sz="3200" dirty="0" smtClean="0">
                <a:solidFill>
                  <a:schemeClr val="bg2"/>
                </a:solidFill>
              </a:rPr>
              <a:t>за, които управляват </a:t>
            </a:r>
            <a:r>
              <a:rPr lang="bg-BG" sz="3200" b="1" dirty="0" smtClean="0">
                <a:solidFill>
                  <a:schemeClr val="bg2"/>
                </a:solidFill>
              </a:rPr>
              <a:t>КС</a:t>
            </a:r>
            <a:endParaRPr lang="en-US" sz="3200" b="1" dirty="0" smtClean="0">
              <a:solidFill>
                <a:schemeClr val="bg2"/>
              </a:solidFill>
            </a:endParaRPr>
          </a:p>
          <a:p>
            <a:pPr lvl="1"/>
            <a:r>
              <a:rPr lang="en-US" sz="2800" b="1" dirty="0">
                <a:solidFill>
                  <a:schemeClr val="bg2"/>
                </a:solidFill>
              </a:rPr>
              <a:t>Microsoft </a:t>
            </a:r>
            <a:r>
              <a:rPr lang="en-US" sz="2800" b="1" dirty="0" smtClean="0">
                <a:solidFill>
                  <a:schemeClr val="bg2"/>
                </a:solidFill>
              </a:rPr>
              <a:t>Windows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bg2"/>
                </a:solidFill>
              </a:rPr>
              <a:t>Linux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bg2"/>
                </a:solidFill>
              </a:rPr>
              <a:t>macOS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bg2"/>
                </a:solidFill>
              </a:rPr>
              <a:t>iOS</a:t>
            </a:r>
            <a:r>
              <a:rPr lang="en-US" sz="2800" dirty="0" smtClean="0">
                <a:solidFill>
                  <a:schemeClr val="bg2"/>
                </a:solidFill>
              </a:rPr>
              <a:t>, </a:t>
            </a:r>
            <a:r>
              <a:rPr lang="en-US" sz="2800" b="1" dirty="0" smtClean="0">
                <a:solidFill>
                  <a:schemeClr val="bg2"/>
                </a:solidFill>
              </a:rPr>
              <a:t>Android</a:t>
            </a:r>
          </a:p>
          <a:p>
            <a:r>
              <a:rPr lang="bg-BG" sz="3200" b="1" dirty="0" smtClean="0">
                <a:solidFill>
                  <a:schemeClr val="bg2"/>
                </a:solidFill>
              </a:rPr>
              <a:t>͏</a:t>
            </a:r>
            <a:r>
              <a:rPr lang="bg-BG" sz="3200" b="1" dirty="0" smtClean="0">
                <a:solidFill>
                  <a:schemeClr val="bg1">
                    <a:lumMod val="60000"/>
                    <a:lumOff val="40000"/>
                  </a:schemeClr>
                </a:solidFill>
              </a:rPr>
              <a:t>Потребителски интерфейс </a:t>
            </a:r>
            <a:r>
              <a:rPr lang="bg-BG" sz="3200" dirty="0" smtClean="0">
                <a:solidFill>
                  <a:schemeClr val="bg2"/>
                </a:solidFill>
              </a:rPr>
              <a:t>– </a:t>
            </a:r>
            <a:r>
              <a:rPr lang="bg-BG" sz="3200" dirty="0">
                <a:solidFill>
                  <a:schemeClr val="bg2"/>
                </a:solidFill>
              </a:rPr>
              <a:t>п</a:t>
            </a:r>
            <a:r>
              <a:rPr lang="ru-RU" sz="3200" dirty="0">
                <a:solidFill>
                  <a:schemeClr val="bg2"/>
                </a:solidFill>
              </a:rPr>
              <a:t>рограмните средства, с помощта на които </a:t>
            </a:r>
            <a:r>
              <a:rPr lang="ru-RU" sz="3200" b="1" dirty="0">
                <a:solidFill>
                  <a:schemeClr val="bg2"/>
                </a:solidFill>
              </a:rPr>
              <a:t>потребителят общува </a:t>
            </a:r>
            <a:r>
              <a:rPr lang="ru-RU" sz="3200" dirty="0">
                <a:solidFill>
                  <a:schemeClr val="bg2"/>
                </a:solidFill>
              </a:rPr>
              <a:t>с </a:t>
            </a:r>
            <a:r>
              <a:rPr lang="bg-BG" sz="3200" b="1" dirty="0" smtClean="0">
                <a:solidFill>
                  <a:schemeClr val="bg2"/>
                </a:solidFill>
              </a:rPr>
              <a:t>КС</a:t>
            </a:r>
          </a:p>
          <a:p>
            <a:r>
              <a:rPr lang="bg-BG" dirty="0">
                <a:solidFill>
                  <a:schemeClr val="bg2"/>
                </a:solidFill>
              </a:rPr>
              <a:t>Интерфейсът може да бъде:</a:t>
            </a:r>
          </a:p>
          <a:p>
            <a:pPr lvl="1"/>
            <a:r>
              <a:rPr lang="bg-BG" dirty="0">
                <a:solidFill>
                  <a:schemeClr val="bg2"/>
                </a:solidFill>
              </a:rPr>
              <a:t>͏</a:t>
            </a:r>
            <a:r>
              <a:rPr lang="bg-BG" b="1" dirty="0" smtClean="0">
                <a:solidFill>
                  <a:schemeClr val="bg2"/>
                </a:solidFill>
              </a:rPr>
              <a:t>Буквено-цифров</a:t>
            </a:r>
            <a:r>
              <a:rPr lang="bg-BG" dirty="0" smtClean="0">
                <a:solidFill>
                  <a:schemeClr val="bg2"/>
                </a:solidFill>
              </a:rPr>
              <a:t> </a:t>
            </a:r>
          </a:p>
          <a:p>
            <a:pPr lvl="1"/>
            <a:r>
              <a:rPr lang="bg-BG" b="1" dirty="0" smtClean="0">
                <a:solidFill>
                  <a:schemeClr val="bg2"/>
                </a:solidFill>
              </a:rPr>
              <a:t>Графичен</a:t>
            </a:r>
            <a:endParaRPr lang="en-US" sz="3000" b="1" dirty="0">
              <a:solidFill>
                <a:schemeClr val="bg2"/>
              </a:solidFill>
            </a:endParaRPr>
          </a:p>
          <a:p>
            <a:pPr marL="888666" lvl="1" indent="-355600">
              <a:lnSpc>
                <a:spcPct val="100000"/>
              </a:lnSpc>
              <a:buClr>
                <a:schemeClr val="bg2"/>
              </a:buClr>
            </a:pPr>
            <a:endParaRPr lang="bg-BG" sz="2400" dirty="0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83944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=""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 smtClean="0"/>
              <a:t>Основни функции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͏Операционна </a:t>
            </a:r>
            <a:r>
              <a:rPr lang="bg-BG" dirty="0" smtClean="0"/>
              <a:t>система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22178" y="1370080"/>
            <a:ext cx="3030415" cy="2525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626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Операционна система </a:t>
            </a:r>
            <a:r>
              <a:rPr lang="bg-BG" dirty="0" smtClean="0"/>
              <a:t>(</a:t>
            </a:r>
            <a:r>
              <a:rPr lang="bg-BG" b="1" dirty="0" smtClean="0"/>
              <a:t>ОС</a:t>
            </a:r>
            <a:r>
              <a:rPr lang="bg-BG" dirty="0" smtClean="0"/>
              <a:t>) – набор от програми за управление на компютърната система</a:t>
            </a:r>
          </a:p>
          <a:p>
            <a:pPr lvl="1"/>
            <a:r>
              <a:rPr lang="ru-RU" dirty="0"/>
              <a:t>Д</a:t>
            </a:r>
            <a:r>
              <a:rPr lang="ru-RU" dirty="0" smtClean="0"/>
              <a:t>ейства </a:t>
            </a:r>
            <a:r>
              <a:rPr lang="ru-RU" dirty="0"/>
              <a:t>като посредник между хардуерните компоненти на компютъра </a:t>
            </a:r>
            <a:r>
              <a:rPr lang="ru-RU" dirty="0" smtClean="0"/>
              <a:t>и софтуерните приложения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операционна система?</a:t>
            </a:r>
            <a:endParaRPr lang="en-US" dirty="0"/>
          </a:p>
        </p:txBody>
      </p:sp>
      <p:pic>
        <p:nvPicPr>
          <p:cNvPr id="1026" name="Picture 2" descr="Computer Basics: Understanding Operating Systems"/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88500" y="3834000"/>
            <a:ext cx="4815000" cy="2708438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028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 smtClean="0"/>
              <a:t>Операционната система има няколко </a:t>
            </a:r>
            <a:r>
              <a:rPr lang="bg-BG" b="1" dirty="0" smtClean="0"/>
              <a:t>основни функции</a:t>
            </a:r>
            <a:r>
              <a:rPr lang="bg-BG" dirty="0" smtClean="0"/>
              <a:t>:</a:t>
            </a:r>
          </a:p>
          <a:p>
            <a:pPr lvl="1"/>
            <a:r>
              <a:rPr lang="ru-RU" dirty="0"/>
              <a:t>Осигурява среда и възможност за </a:t>
            </a:r>
            <a:r>
              <a:rPr lang="ru-RU" b="1" dirty="0"/>
              <a:t>изпълнение</a:t>
            </a:r>
            <a:r>
              <a:rPr lang="ru-RU" dirty="0"/>
              <a:t> на </a:t>
            </a:r>
            <a:r>
              <a:rPr lang="ru-RU" b="1" dirty="0" smtClean="0"/>
              <a:t>софтуерни приложния</a:t>
            </a:r>
            <a:r>
              <a:rPr lang="ru-RU" dirty="0" smtClean="0"/>
              <a:t> </a:t>
            </a:r>
            <a:r>
              <a:rPr lang="ru-RU" dirty="0"/>
              <a:t>от </a:t>
            </a:r>
            <a:r>
              <a:rPr lang="ru-RU" dirty="0" smtClean="0"/>
              <a:t>компютъра</a:t>
            </a:r>
            <a:endParaRPr lang="ru-RU" dirty="0"/>
          </a:p>
          <a:p>
            <a:pPr lvl="1"/>
            <a:r>
              <a:rPr lang="ru-RU" dirty="0"/>
              <a:t>Управлява и разпределя </a:t>
            </a:r>
            <a:r>
              <a:rPr lang="ru-RU" b="1" dirty="0"/>
              <a:t>използването </a:t>
            </a:r>
            <a:r>
              <a:rPr lang="ru-RU" dirty="0"/>
              <a:t>на</a:t>
            </a:r>
            <a:r>
              <a:rPr lang="ru-RU" b="1" dirty="0"/>
              <a:t> процесора </a:t>
            </a:r>
            <a:r>
              <a:rPr lang="ru-RU" dirty="0"/>
              <a:t>и </a:t>
            </a:r>
            <a:r>
              <a:rPr lang="ru-RU" b="1" dirty="0"/>
              <a:t>паметта</a:t>
            </a:r>
            <a:r>
              <a:rPr lang="ru-RU" dirty="0"/>
              <a:t> от различните </a:t>
            </a:r>
            <a:r>
              <a:rPr lang="ru-RU" dirty="0" smtClean="0"/>
              <a:t>приложения</a:t>
            </a:r>
            <a:endParaRPr lang="ru-RU" dirty="0"/>
          </a:p>
          <a:p>
            <a:pPr lvl="1"/>
            <a:r>
              <a:rPr lang="ru-RU" dirty="0" smtClean="0"/>
              <a:t>Позволява </a:t>
            </a:r>
            <a:r>
              <a:rPr lang="ru-RU" dirty="0"/>
              <a:t>на </a:t>
            </a:r>
            <a:r>
              <a:rPr lang="ru-RU" b="1" dirty="0"/>
              <a:t>човек</a:t>
            </a:r>
            <a:r>
              <a:rPr lang="ru-RU" dirty="0"/>
              <a:t> да </a:t>
            </a:r>
            <a:r>
              <a:rPr lang="ru-RU" b="1" dirty="0"/>
              <a:t>управлява компютъра </a:t>
            </a:r>
            <a:r>
              <a:rPr lang="ru-RU" dirty="0"/>
              <a:t>чрез </a:t>
            </a:r>
            <a:r>
              <a:rPr lang="ru-RU" dirty="0" smtClean="0"/>
              <a:t>потребителския интерфейс</a:t>
            </a:r>
            <a:endParaRPr lang="ru-RU" dirty="0"/>
          </a:p>
          <a:p>
            <a:pPr lvl="1"/>
            <a:r>
              <a:rPr lang="ru-RU" dirty="0"/>
              <a:t>Управлява работата на </a:t>
            </a:r>
            <a:r>
              <a:rPr lang="ru-RU" b="1" dirty="0"/>
              <a:t>периферните устройства </a:t>
            </a:r>
            <a:endParaRPr lang="ru-RU" b="1" dirty="0" smtClean="0"/>
          </a:p>
          <a:p>
            <a:pPr lvl="2"/>
            <a:r>
              <a:rPr lang="ru-RU" dirty="0" smtClean="0"/>
              <a:t>Клавиатура</a:t>
            </a:r>
            <a:r>
              <a:rPr lang="ru-RU" dirty="0"/>
              <a:t>, мишка, монитор, скенер, принтер и др</a:t>
            </a:r>
            <a:r>
              <a:rPr lang="ru-RU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Основни функции на ОС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9453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Едни от </a:t>
            </a:r>
            <a:r>
              <a:rPr lang="bg-BG" b="1" dirty="0" smtClean="0"/>
              <a:t>най-известните ОС</a:t>
            </a:r>
            <a:r>
              <a:rPr lang="bg-BG" dirty="0" smtClean="0"/>
              <a:t> са:</a:t>
            </a:r>
          </a:p>
          <a:p>
            <a:pPr lvl="1"/>
            <a:r>
              <a:rPr lang="en-US" dirty="0" smtClean="0"/>
              <a:t>Microsoft Windows</a:t>
            </a:r>
          </a:p>
          <a:p>
            <a:pPr lvl="1"/>
            <a:r>
              <a:rPr lang="en-US" dirty="0" smtClean="0"/>
              <a:t>Linux</a:t>
            </a:r>
          </a:p>
          <a:p>
            <a:pPr lvl="1"/>
            <a:r>
              <a:rPr lang="en-US" dirty="0" smtClean="0"/>
              <a:t>macOS</a:t>
            </a:r>
          </a:p>
          <a:p>
            <a:pPr lvl="1"/>
            <a:r>
              <a:rPr lang="en-US" dirty="0" smtClean="0"/>
              <a:t>iOS</a:t>
            </a:r>
          </a:p>
          <a:p>
            <a:pPr lvl="1"/>
            <a:r>
              <a:rPr lang="en-US" dirty="0" smtClean="0"/>
              <a:t>Android</a:t>
            </a:r>
          </a:p>
          <a:p>
            <a:pPr lvl="1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Най-известните ОС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598" t="22598" r="21654" b="23543"/>
          <a:stretch/>
        </p:blipFill>
        <p:spPr>
          <a:xfrm>
            <a:off x="4308046" y="2393210"/>
            <a:ext cx="1712582" cy="1654529"/>
          </a:xfrm>
          <a:prstGeom prst="rect">
            <a:avLst/>
          </a:prstGeom>
        </p:spPr>
      </p:pic>
      <p:pic>
        <p:nvPicPr>
          <p:cNvPr id="2050" name="Picture 2" descr="Linux - Wikipedia"/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21317" y="2058250"/>
            <a:ext cx="1314082" cy="15571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https://upload.wikimedia.org/wikipedia/commons/thumb/3/30/MacOS_logo.svg/2048px-MacOS_logo.svg.png"/>
          <p:cNvPicPr>
            <a:picLocks noChangeAspect="1" noChangeArrowheads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06334" y="1719000"/>
            <a:ext cx="1501475" cy="15014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1000" y="4615125"/>
            <a:ext cx="3000675" cy="138995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56000" y="3924000"/>
            <a:ext cx="1772774" cy="20810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5554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1694175"/>
          </a:xfrm>
        </p:spPr>
        <p:txBody>
          <a:bodyPr/>
          <a:lstStyle/>
          <a:p>
            <a:r>
              <a:rPr lang="bg-BG" dirty="0"/>
              <a:t>Персонализиране на потребителски </a:t>
            </a:r>
            <a:r>
              <a:rPr lang="bg-BG" dirty="0" smtClean="0"/>
              <a:t>интерфейс</a:t>
            </a:r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2340000" cy="234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2722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Потребителски интерфейс </a:t>
            </a:r>
            <a:r>
              <a:rPr lang="bg-BG" dirty="0" smtClean="0"/>
              <a:t>(</a:t>
            </a:r>
            <a:r>
              <a:rPr lang="bg-BG" b="1" dirty="0" smtClean="0"/>
              <a:t>ПИ</a:t>
            </a:r>
            <a:r>
              <a:rPr lang="bg-BG" dirty="0" smtClean="0"/>
              <a:t>)</a:t>
            </a:r>
            <a:r>
              <a:rPr lang="bg-BG" b="1" dirty="0" smtClean="0">
                <a:solidFill>
                  <a:schemeClr val="bg1"/>
                </a:solidFill>
              </a:rPr>
              <a:t> </a:t>
            </a:r>
            <a:r>
              <a:rPr lang="bg-BG" dirty="0" smtClean="0"/>
              <a:t>– п</a:t>
            </a:r>
            <a:r>
              <a:rPr lang="ru-RU" dirty="0" smtClean="0"/>
              <a:t>рограмните </a:t>
            </a:r>
            <a:r>
              <a:rPr lang="ru-RU" dirty="0"/>
              <a:t>средства, с помощта на които </a:t>
            </a:r>
            <a:r>
              <a:rPr lang="ru-RU" b="1" dirty="0"/>
              <a:t>потребителят </a:t>
            </a:r>
            <a:r>
              <a:rPr lang="ru-RU" b="1" dirty="0" smtClean="0"/>
              <a:t>общува </a:t>
            </a:r>
            <a:r>
              <a:rPr lang="ru-RU" dirty="0"/>
              <a:t>с </a:t>
            </a:r>
            <a:r>
              <a:rPr lang="ru-RU" b="1" dirty="0"/>
              <a:t>компютърната</a:t>
            </a:r>
            <a:r>
              <a:rPr lang="ru-RU" dirty="0"/>
              <a:t> </a:t>
            </a:r>
            <a:r>
              <a:rPr lang="ru-RU" b="1" dirty="0" smtClean="0"/>
              <a:t>система</a:t>
            </a:r>
            <a:r>
              <a:rPr lang="ru-RU" dirty="0" smtClean="0"/>
              <a:t> 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Какво е потребителски интерфейс?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12969" y="3204000"/>
            <a:ext cx="7766063" cy="3172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6051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 smtClean="0"/>
              <a:t>Интерфейсът може да бъде: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Буквено-цифров</a:t>
            </a:r>
            <a:r>
              <a:rPr lang="bg-BG" dirty="0" smtClean="0"/>
              <a:t> – писане на </a:t>
            </a:r>
            <a:r>
              <a:rPr lang="bg-BG" b="1" dirty="0" smtClean="0"/>
              <a:t>команди</a:t>
            </a:r>
          </a:p>
          <a:p>
            <a:pPr lvl="1"/>
            <a:r>
              <a:rPr lang="bg-BG" dirty="0" smtClean="0"/>
              <a:t>͏</a:t>
            </a:r>
            <a:r>
              <a:rPr lang="bg-BG" b="1" dirty="0" smtClean="0">
                <a:solidFill>
                  <a:schemeClr val="bg1"/>
                </a:solidFill>
              </a:rPr>
              <a:t>Графичен</a:t>
            </a:r>
            <a:r>
              <a:rPr lang="bg-BG" dirty="0" smtClean="0"/>
              <a:t> – използване на </a:t>
            </a:r>
            <a:r>
              <a:rPr lang="bg-BG" b="1" dirty="0" smtClean="0"/>
              <a:t>видими обекти </a:t>
            </a:r>
            <a:r>
              <a:rPr lang="bg-BG" dirty="0" smtClean="0"/>
              <a:t>на екрана с помощта на </a:t>
            </a:r>
            <a:r>
              <a:rPr lang="bg-BG" b="1" dirty="0" smtClean="0"/>
              <a:t>клавиатура</a:t>
            </a:r>
            <a:r>
              <a:rPr lang="bg-BG" dirty="0" smtClean="0"/>
              <a:t>, </a:t>
            </a:r>
            <a:r>
              <a:rPr lang="bg-BG" b="1" dirty="0" smtClean="0"/>
              <a:t>мишка</a:t>
            </a:r>
            <a:r>
              <a:rPr lang="bg-BG" dirty="0" smtClean="0"/>
              <a:t> и </a:t>
            </a:r>
            <a:r>
              <a:rPr lang="bg-BG" b="1" dirty="0" smtClean="0"/>
              <a:t>др</a:t>
            </a:r>
            <a:r>
              <a:rPr lang="bg-BG" dirty="0" smtClean="0"/>
              <a:t>.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Потребителски интерфейс</a:t>
            </a:r>
            <a:endParaRPr lang="en-US" dirty="0"/>
          </a:p>
        </p:txBody>
      </p:sp>
      <p:pic>
        <p:nvPicPr>
          <p:cNvPr id="5" name="Picture 6" descr="Модел VT100, появил се през 1978, е най-популярният видео терминал за всички времена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589" t="5899" r="31195" b="42513"/>
          <a:stretch/>
        </p:blipFill>
        <p:spPr bwMode="auto">
          <a:xfrm>
            <a:off x="1130240" y="3755361"/>
            <a:ext cx="3765291" cy="29620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6" name="Picture 6" descr="Windows 11 SE Overview - Windows Education | Microsoft Learn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7813" y="3755361"/>
            <a:ext cx="5268403" cy="2962030"/>
          </a:xfrm>
          <a:prstGeom prst="rect">
            <a:avLst/>
          </a:prstGeom>
          <a:noFill/>
          <a:ln>
            <a:solidFill>
              <a:schemeClr val="bg2">
                <a:lumMod val="75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58951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4091</TotalTime>
  <Words>648</Words>
  <Application>Microsoft Office PowerPoint</Application>
  <PresentationFormat>Widescreen</PresentationFormat>
  <Paragraphs>109</Paragraphs>
  <Slides>23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맑은 고딕</vt:lpstr>
      <vt:lpstr>Arial</vt:lpstr>
      <vt:lpstr>Calibri</vt:lpstr>
      <vt:lpstr>Consolas</vt:lpstr>
      <vt:lpstr>Wingdings</vt:lpstr>
      <vt:lpstr>SoftUni</vt:lpstr>
      <vt:lpstr>Операционна система</vt:lpstr>
      <vt:lpstr>Съдържание</vt:lpstr>
      <vt:lpstr>͏Операционна система</vt:lpstr>
      <vt:lpstr>Какво е операционна система?</vt:lpstr>
      <vt:lpstr>Основни функции на ОС</vt:lpstr>
      <vt:lpstr>Най-известните ОС</vt:lpstr>
      <vt:lpstr>Персонализиране на потребителски интерфейс</vt:lpstr>
      <vt:lpstr>Какво е потребителски интерфейс?</vt:lpstr>
      <vt:lpstr>Потребителски интерфейс</vt:lpstr>
      <vt:lpstr>Персонализиране на ПИ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Промяна на изгледа на Taskbar</vt:lpstr>
      <vt:lpstr>Добавяне и премахване на програма в Taskbar</vt:lpstr>
      <vt:lpstr>Добавяне на програма в Taskbar</vt:lpstr>
      <vt:lpstr>Премахване на програма от Taskbar</vt:lpstr>
      <vt:lpstr>Какво научихме днес?</vt:lpstr>
      <vt:lpstr>Въпроси?</vt:lpstr>
      <vt:lpstr>Лиценз</vt:lpstr>
    </vt:vector>
  </TitlesOfParts>
  <Company>BG-IT-Edu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Операционна система</dc:title>
  <dc:subject>КМИТ - 6 клас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255</cp:revision>
  <dcterms:created xsi:type="dcterms:W3CDTF">2018-05-23T13:08:44Z</dcterms:created>
  <dcterms:modified xsi:type="dcterms:W3CDTF">2024-03-13T09:19:01Z</dcterms:modified>
  <cp:category/>
</cp:coreProperties>
</file>