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627" r:id="rId2"/>
    <p:sldId id="619" r:id="rId3"/>
    <p:sldId id="611" r:id="rId4"/>
    <p:sldId id="612" r:id="rId5"/>
    <p:sldId id="613" r:id="rId6"/>
    <p:sldId id="415" r:id="rId7"/>
    <p:sldId id="681" r:id="rId8"/>
    <p:sldId id="592" r:id="rId9"/>
    <p:sldId id="429" r:id="rId10"/>
    <p:sldId id="682" r:id="rId11"/>
    <p:sldId id="623" r:id="rId12"/>
    <p:sldId id="481" r:id="rId13"/>
    <p:sldId id="593" r:id="rId14"/>
    <p:sldId id="624" r:id="rId15"/>
    <p:sldId id="594" r:id="rId16"/>
    <p:sldId id="602" r:id="rId17"/>
    <p:sldId id="584" r:id="rId18"/>
    <p:sldId id="604" r:id="rId19"/>
    <p:sldId id="605" r:id="rId20"/>
    <p:sldId id="673" r:id="rId21"/>
    <p:sldId id="638" r:id="rId22"/>
    <p:sldId id="683" r:id="rId23"/>
    <p:sldId id="639" r:id="rId24"/>
    <p:sldId id="641" r:id="rId25"/>
    <p:sldId id="642" r:id="rId26"/>
    <p:sldId id="644" r:id="rId27"/>
    <p:sldId id="645" r:id="rId28"/>
    <p:sldId id="649" r:id="rId29"/>
    <p:sldId id="650" r:id="rId30"/>
    <p:sldId id="674" r:id="rId31"/>
    <p:sldId id="675" r:id="rId32"/>
    <p:sldId id="677" r:id="rId33"/>
    <p:sldId id="678" r:id="rId34"/>
    <p:sldId id="679" r:id="rId35"/>
    <p:sldId id="680" r:id="rId36"/>
    <p:sldId id="580" r:id="rId37"/>
    <p:sldId id="504" r:id="rId38"/>
    <p:sldId id="5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8267601-CD2C-4AB8-A3C5-5EC86000A151}">
          <p14:sldIdLst>
            <p14:sldId id="627"/>
            <p14:sldId id="619"/>
          </p14:sldIdLst>
        </p14:section>
        <p14:section name="Повторения на блокове код" id="{F1C1AD23-0FD8-4CFC-96D3-EE09783AF3B4}">
          <p14:sldIdLst>
            <p14:sldId id="611"/>
            <p14:sldId id="612"/>
            <p14:sldId id="613"/>
            <p14:sldId id="415"/>
            <p14:sldId id="681"/>
          </p14:sldIdLst>
        </p14:section>
        <p14:section name="Цикли със стъпка" id="{413379EA-5E06-492F-8846-4170E34A504C}">
          <p14:sldIdLst>
            <p14:sldId id="592"/>
            <p14:sldId id="429"/>
            <p14:sldId id="682"/>
            <p14:sldId id="623"/>
            <p14:sldId id="481"/>
            <p14:sldId id="593"/>
            <p14:sldId id="624"/>
            <p14:sldId id="594"/>
          </p14:sldIdLst>
        </p14:section>
        <p14:section name="Работа с текст" id="{4B7804CC-97BB-4010-B4AD-3421E8BD5728}">
          <p14:sldIdLst>
            <p14:sldId id="602"/>
            <p14:sldId id="584"/>
            <p14:sldId id="604"/>
            <p14:sldId id="605"/>
          </p14:sldIdLst>
        </p14:section>
        <p14:section name="Конструкция на While-цикъл" id="{D07754AF-9E57-4FDE-80E4-B1534B67D2EC}">
          <p14:sldIdLst>
            <p14:sldId id="673"/>
            <p14:sldId id="638"/>
            <p14:sldId id="683"/>
            <p14:sldId id="639"/>
            <p14:sldId id="641"/>
            <p14:sldId id="642"/>
            <p14:sldId id="644"/>
            <p14:sldId id="645"/>
            <p14:sldId id="649"/>
            <p14:sldId id="650"/>
          </p14:sldIdLst>
        </p14:section>
        <p14:section name="Вложени цикли" id="{BB603260-47C0-4C2A-98E4-DD3F2C4D8F7B}">
          <p14:sldIdLst>
            <p14:sldId id="674"/>
            <p14:sldId id="675"/>
            <p14:sldId id="677"/>
            <p14:sldId id="678"/>
            <p14:sldId id="679"/>
            <p14:sldId id="680"/>
          </p14:sldIdLst>
        </p14:section>
        <p14:section name="Обобщение" id="{36CA7C78-F617-4CC9-BE77-055E7200BAA6}">
          <p14:sldIdLst>
            <p14:sldId id="580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117" d="100"/>
          <a:sy n="117" d="100"/>
        </p:scale>
        <p:origin x="176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28.09.23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08DCE5-8F3A-7317-A3BD-64B9373CC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587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B06ED1-30BA-AEA5-5A47-E909665E7B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1529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A476B25-7A30-C383-37DE-49BA274780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6683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DBF301F-A5FB-6FAA-2DDE-0AA6DC8379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193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8F32706-8B63-538A-3974-8631307134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891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0E0369C-DF77-F21A-6E84-31B14FFF08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062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AF30500-C0A5-9961-A3D8-2A1E341C7C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9336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10D487-B4A8-82C3-F889-A3E5DE7DE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62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87142D-916C-277A-3899-54ED9C5D26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5074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1DCEFC-7353-19E7-F165-8E04A2E1AE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10615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5AF77AF-5130-4211-11DB-7E445B8D66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08497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E15064F-3F09-7C1B-442E-913330EE28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5611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3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6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8#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udge.softuni.org/Contests/Practice/Index/3898#13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14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8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26DDAC8-152C-86E2-027C-59BF6CC5D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6000" y="2537593"/>
            <a:ext cx="2884920" cy="28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97449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800" dirty="0"/>
              <a:t>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800" dirty="0"/>
              <a:t> </a:t>
            </a:r>
            <a:r>
              <a:rPr lang="bg-BG" sz="3800" dirty="0"/>
              <a:t>в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15436" y="5274001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093307" y="5386761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048203" y="5274000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32D032F-F723-10A1-63B3-50AB268CB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83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22"/>
          <p:cNvGrpSpPr/>
          <p:nvPr/>
        </p:nvGrpSpPr>
        <p:grpSpPr>
          <a:xfrm>
            <a:off x="4648347" y="137291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1477" y="1150962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880530" y="2920604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011678" y="3502409"/>
            <a:ext cx="6593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4637654" y="4798042"/>
            <a:ext cx="2376821" cy="567182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601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886875" y="4110967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806000" y="3159000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4648347" y="1444776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4977286" y="2894244"/>
            <a:ext cx="1726933" cy="122663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1477" y="2484115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4125" y="445315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иране 80">
            <a:extLst>
              <a:ext uri="{FF2B5EF4-FFF2-40B4-BE49-F238E27FC236}">
                <a16:creationId xmlns:a16="http://schemas.microsoft.com/office/drawing/2014/main" id="{E9EE3782-CCEF-3899-618A-03DA767C967C}"/>
              </a:ext>
            </a:extLst>
          </p:cNvPr>
          <p:cNvGrpSpPr/>
          <p:nvPr/>
        </p:nvGrpSpPr>
        <p:grpSpPr>
          <a:xfrm>
            <a:off x="4645282" y="6104445"/>
            <a:ext cx="2376821" cy="573975"/>
            <a:chOff x="3429635" y="5232612"/>
            <a:chExt cx="2377440" cy="6019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71045C-47F4-920C-3FF5-FED01A7DE11B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59913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9CCA73-0ED4-1366-9934-EAFC05805D56}"/>
                </a:ext>
              </a:extLst>
            </p:cNvPr>
            <p:cNvSpPr txBox="1"/>
            <p:nvPr/>
          </p:nvSpPr>
          <p:spPr>
            <a:xfrm>
              <a:off x="3429635" y="5232612"/>
              <a:ext cx="2377440" cy="601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--;</a:t>
              </a:r>
            </a:p>
          </p:txBody>
        </p:sp>
      </p:grpSp>
      <p:cxnSp>
        <p:nvCxnSpPr>
          <p:cNvPr id="9" name="Straight Arrow Connector 27">
            <a:extLst>
              <a:ext uri="{FF2B5EF4-FFF2-40B4-BE49-F238E27FC236}">
                <a16:creationId xmlns:a16="http://schemas.microsoft.com/office/drawing/2014/main" id="{4B99C9C8-0E3A-968C-E062-09E07C804C4F}"/>
              </a:ext>
            </a:extLst>
          </p:cNvPr>
          <p:cNvCxnSpPr>
            <a:cxnSpLocks/>
          </p:cNvCxnSpPr>
          <p:nvPr/>
        </p:nvCxnSpPr>
        <p:spPr>
          <a:xfrm rot="5400000">
            <a:off x="5568054" y="574193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401E1-26CA-9A14-5045-C2CC8913F243}"/>
              </a:ext>
            </a:extLst>
          </p:cNvPr>
          <p:cNvGrpSpPr/>
          <p:nvPr/>
        </p:nvGrpSpPr>
        <p:grpSpPr>
          <a:xfrm>
            <a:off x="4005258" y="3502410"/>
            <a:ext cx="719576" cy="2904588"/>
            <a:chOff x="7696464" y="1757842"/>
            <a:chExt cx="601683" cy="3833196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B1D8C9-F778-27B4-2E98-93DCA4DE4ABB}"/>
                </a:ext>
              </a:extLst>
            </p:cNvPr>
            <p:cNvSpPr/>
            <p:nvPr/>
          </p:nvSpPr>
          <p:spPr bwMode="auto">
            <a:xfrm>
              <a:off x="7696464" y="1757842"/>
              <a:ext cx="45719" cy="375167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8426F6E-3F6B-5CAB-BFD4-BFD5485A37B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>
              <a:off x="7719324" y="1757842"/>
              <a:ext cx="578823" cy="0"/>
            </a:xfrm>
            <a:prstGeom prst="straightConnector1">
              <a:avLst/>
            </a:prstGeom>
            <a:grpFill/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01D765-BDB9-A80C-998C-6E639CD938F6}"/>
                </a:ext>
              </a:extLst>
            </p:cNvPr>
            <p:cNvSpPr/>
            <p:nvPr/>
          </p:nvSpPr>
          <p:spPr bwMode="auto">
            <a:xfrm>
              <a:off x="7696464" y="5522015"/>
              <a:ext cx="418860" cy="69023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E19FF50E-8945-95EE-DDC5-D7C1D51188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5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7287" y="2079000"/>
            <a:ext cx="9957423" cy="3495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24332" y="6309517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hlinkClick r:id="rId2"/>
              </a:rPr>
              <a:t>https://judge.softuni.org/Contests/Practice/Index/3898#1</a:t>
            </a:r>
            <a:endParaRPr lang="en-US" sz="1999" u="sng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B0D96-D82A-B00F-FBFF-E8C8DE9EA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6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999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sz="3999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sz="3599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Отпечатва числата от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sz="3599" dirty="0">
                <a:cs typeface="Calibri" panose="020F0502020204030204" pitchFamily="34" charset="0"/>
              </a:rPr>
              <a:t> до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bg-BG" sz="3599" dirty="0">
                <a:cs typeface="Calibri" panose="020F0502020204030204" pitchFamily="34" charset="0"/>
              </a:rPr>
              <a:t>със стъпка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sz="3599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sz="3999" dirty="0">
                <a:cs typeface="Calibri" panose="020F0502020204030204" pitchFamily="34" charset="0"/>
              </a:rPr>
              <a:t>Примерен вход и изход:</a:t>
            </a:r>
            <a:endParaRPr lang="en-US" sz="3999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38391" y="5020969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2027142" y="5163806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56430" y="5020969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34" y="4432823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426878" y="3372489"/>
            <a:ext cx="1921074" cy="796586"/>
          </a:xfrm>
          <a:prstGeom prst="curvedUpArrow">
            <a:avLst>
              <a:gd name="adj1" fmla="val 25000"/>
              <a:gd name="adj2" fmla="val 44496"/>
              <a:gd name="adj3" fmla="val 3500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70808" y="4453919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D12BEB19-64D3-C744-4C0B-C372A1F14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519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82132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716521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18465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482132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8186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605720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97897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482132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89633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">
            <a:extLst>
              <a:ext uri="{FF2B5EF4-FFF2-40B4-BE49-F238E27FC236}">
                <a16:creationId xmlns:a16="http://schemas.microsoft.com/office/drawing/2014/main" id="{FD445792-9DFA-B158-330F-2B3A379813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0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6586" y="2072347"/>
            <a:ext cx="8778827" cy="30040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341" y="2757968"/>
            <a:ext cx="144742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8484" y="3250403"/>
            <a:ext cx="2298074" cy="954987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Задаване на стъпка 3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9DD85-A6B5-4291-BD1E-EE1FD1BB2170}"/>
              </a:ext>
            </a:extLst>
          </p:cNvPr>
          <p:cNvSpPr/>
          <p:nvPr/>
        </p:nvSpPr>
        <p:spPr>
          <a:xfrm>
            <a:off x="1091443" y="6307009"/>
            <a:ext cx="10009112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A40FEC0-A29E-E375-5B9A-5703AA114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3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32D47A4-8AC0-188A-57F0-D4DD4D6506F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Дължина на низ и достъп до символ по индекс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B470C5F3-6E95-46F6-5C80-8E44E205EED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</p:spTree>
    <p:extLst>
      <p:ext uri="{BB962C8B-B14F-4D97-AF65-F5344CB8AC3E}">
        <p14:creationId xmlns:p14="http://schemas.microsoft.com/office/powerpoint/2010/main" val="50224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584000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дължината на текст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4500"/>
              </a:spcBef>
            </a:pPr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от текст по </a:t>
            </a:r>
            <a:r>
              <a:rPr lang="bg-BG" b="1" dirty="0">
                <a:solidFill>
                  <a:schemeClr val="bg1"/>
                </a:solidFill>
              </a:rPr>
              <a:t>индекс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4995065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string text = "SoftUni"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char letter = 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799" b="1" noProof="1">
                <a:latin typeface="Consolas" panose="020B0609020204030204" pitchFamily="49" charset="0"/>
              </a:rPr>
              <a:t>4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799" b="1" noProof="1">
                <a:latin typeface="Consolas" panose="020B0609020204030204" pitchFamily="49" charset="0"/>
              </a:rPr>
              <a:t>;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2478986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string text = "SoftUni"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int length = text.</a:t>
            </a:r>
            <a:r>
              <a:rPr lang="bg-BG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bg-BG" sz="2799" b="1" noProof="1">
                <a:latin typeface="Consolas" panose="020B0609020204030204" pitchFamily="49" charset="0"/>
              </a:rPr>
              <a:t>;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5781000" y="2898249"/>
            <a:ext cx="1122357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261217" y="5418249"/>
            <a:ext cx="1599783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799" dirty="0"/>
              <a:t>// U</a:t>
            </a:r>
            <a:endParaRPr lang="bg-BG" sz="2799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633F02A-B0AB-6598-0F34-2F86D948B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98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</a:t>
            </a:r>
            <a:r>
              <a:rPr lang="bg-BG" sz="3399" b="1" dirty="0">
                <a:solidFill>
                  <a:schemeClr val="bg1"/>
                </a:solidFill>
              </a:rPr>
              <a:t>стринг</a:t>
            </a:r>
            <a:endParaRPr lang="bg-BG" sz="3399" dirty="0"/>
          </a:p>
          <a:p>
            <a:pPr lvl="1"/>
            <a:r>
              <a:rPr lang="bg-BG" sz="3399" dirty="0"/>
              <a:t>Печата всеки </a:t>
            </a:r>
            <a:r>
              <a:rPr lang="bg-BG" sz="3399" b="1" dirty="0">
                <a:solidFill>
                  <a:schemeClr val="bg1"/>
                </a:solidFill>
              </a:rPr>
              <a:t>символ</a:t>
            </a:r>
            <a:r>
              <a:rPr lang="bg-BG" sz="3399" dirty="0"/>
              <a:t> от стринга на отделен ред</a:t>
            </a:r>
          </a:p>
          <a:p>
            <a:r>
              <a:rPr lang="bg-BG" sz="3599" dirty="0"/>
              <a:t>Примерен вход и изход:</a:t>
            </a:r>
            <a:endParaRPr lang="en-US" sz="3599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Поток от символи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031" y="4927987"/>
            <a:ext cx="162357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softuni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837" y="3483301"/>
            <a:ext cx="609441" cy="31077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3183" y="503716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88" y="4927987"/>
            <a:ext cx="1173877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hello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2" y="4066436"/>
            <a:ext cx="609441" cy="22461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4138" y="5042682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D506DCE-6B24-6FA1-55A3-69CF5D132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67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9E6CF6-98DA-DA51-5746-83FA5AE14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590037"/>
            <a:ext cx="10836275" cy="33420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for (int i = 0; i &lt; input.</a:t>
            </a:r>
            <a:r>
              <a:rPr lang="en-US" sz="3200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; i++)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  Console.WriteLine(input</a:t>
            </a:r>
            <a:r>
              <a:rPr lang="en-US" sz="3200" dirty="0">
                <a:solidFill>
                  <a:schemeClr val="bg1"/>
                </a:solidFill>
              </a:rPr>
              <a:t>[i]</a:t>
            </a:r>
            <a:r>
              <a:rPr lang="en-US" sz="3200" dirty="0"/>
              <a:t>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Поток от символи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304" y="3457344"/>
            <a:ext cx="3096344" cy="882653"/>
          </a:xfrm>
          <a:prstGeom prst="wedgeRoundRectCallout">
            <a:avLst>
              <a:gd name="adj1" fmla="val -58210"/>
              <a:gd name="adj2" fmla="val -860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дължината</a:t>
            </a:r>
            <a:r>
              <a:rPr lang="bg-BG" sz="2400" b="1" dirty="0">
                <a:solidFill>
                  <a:srgbClr val="FFFFFF"/>
                </a:solidFill>
              </a:rPr>
              <a:t>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00" y="4599000"/>
            <a:ext cx="3545904" cy="882653"/>
          </a:xfrm>
          <a:prstGeom prst="wedgeRoundRectCallout">
            <a:avLst>
              <a:gd name="adj1" fmla="val -23010"/>
              <a:gd name="adj2" fmla="val -774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всеки символ по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индекс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5A0B12-C518-4FDE-ABEB-C0116F8A3A09}"/>
              </a:ext>
            </a:extLst>
          </p:cNvPr>
          <p:cNvSpPr/>
          <p:nvPr/>
        </p:nvSpPr>
        <p:spPr>
          <a:xfrm>
            <a:off x="1199456" y="6307009"/>
            <a:ext cx="979308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922376D-7237-4619-316A-EBBE74D2B7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0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en-US" sz="3399" dirty="0">
                <a:latin typeface="Calibri" panose="020F0502020204030204" pitchFamily="34" charset="0"/>
                <a:cs typeface="Calibri" panose="020F0502020204030204" pitchFamily="34" charset="0"/>
              </a:rPr>
              <a:t>͏͏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текст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Дължина на 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символен низ</a:t>
            </a:r>
            <a:endParaRPr lang="bg-BG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Достъп до 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елемент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от низ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͏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͏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Вложени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r>
              <a:rPr lang="bg-BG" sz="33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(цикъл в цикъл)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2744379-1D54-1798-74EF-64954551D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5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54F383E-278C-9007-ADDC-755817D3D2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Повторение докато дадено условие е вярно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41DC7B4-9623-B3C6-5D37-2CD7FE8496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329009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359257"/>
            <a:ext cx="11818096" cy="55287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latin typeface="+mj-lt"/>
              </a:rPr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-цикъл</a:t>
            </a:r>
            <a:r>
              <a:rPr lang="bg-BG" sz="3600" dirty="0">
                <a:latin typeface="+mj-lt"/>
              </a:rPr>
              <a:t>, за да повтаряме дадено действие, докато условието е 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вярно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)</a:t>
            </a:r>
            <a:endParaRPr lang="bg-BG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90" y="3797562"/>
            <a:ext cx="3210241" cy="2095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7" y="3052232"/>
            <a:ext cx="1751850" cy="583620"/>
          </a:xfrm>
          <a:prstGeom prst="wedgeRoundRectCallout">
            <a:avLst>
              <a:gd name="adj1" fmla="val -58770"/>
              <a:gd name="adj2" fmla="val 94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8" y="5328826"/>
            <a:ext cx="3336755" cy="1071499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462696" y="2756522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625513" y="3332633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968814" y="3766087"/>
            <a:ext cx="99084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условие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462899" y="4661089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625513" y="5196679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920321" y="5403240"/>
            <a:ext cx="10861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команди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8056877" y="4565496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392660" y="4827156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553045" y="4631339"/>
            <a:ext cx="7852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233315" y="3549256"/>
            <a:ext cx="102725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невярно</a:t>
            </a:r>
            <a:endParaRPr lang="en-US" sz="1799" b="1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CB20D1-D5E0-5DF4-31FD-9F52C0520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3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0" y="1944000"/>
            <a:ext cx="6332560" cy="33831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count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(count &gt; 0)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Console.WriteLine("count = " + count);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count--;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212" y="1545646"/>
            <a:ext cx="3867651" cy="1093327"/>
          </a:xfrm>
          <a:prstGeom prst="wedgeRoundRectCallout">
            <a:avLst>
              <a:gd name="adj1" fmla="val -70358"/>
              <a:gd name="adj2" fmla="val 48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повтаряне на повторението</a:t>
            </a:r>
          </a:p>
        </p:txBody>
      </p:sp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788149" y="3732540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FBF35-A7DB-E6C0-031F-D289898DE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000" y="2863576"/>
            <a:ext cx="2488000" cy="21148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5BA0B663-D07E-E608-4864-492C9D5CE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02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8671" y="3429001"/>
            <a:ext cx="7798417" cy="19615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78621" y="2355925"/>
            <a:ext cx="2732379" cy="1004861"/>
          </a:xfrm>
          <a:prstGeom prst="wedgeRoundRectCallout">
            <a:avLst>
              <a:gd name="adj1" fmla="val -68559"/>
              <a:gd name="adj2" fmla="val 637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359420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617524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408756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359420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540955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646856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521716" y="3882653"/>
            <a:ext cx="119928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5138BA-14B2-F913-815D-BC3D824DA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49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499" dirty="0"/>
              <a:t>Оператор 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99" dirty="0">
                <a:solidFill>
                  <a:schemeClr val="bg1"/>
                </a:solidFill>
              </a:rPr>
              <a:t> </a:t>
            </a:r>
            <a:r>
              <a:rPr lang="en-US" sz="3499" dirty="0"/>
              <a:t>– </a:t>
            </a:r>
            <a:r>
              <a:rPr lang="bg-BG" sz="3499" dirty="0"/>
              <a:t>прекъсва цикъла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Не може </a:t>
            </a:r>
            <a:r>
              <a:rPr lang="bg-BG" sz="3499" dirty="0"/>
              <a:t>да съществува самостоятелно извън цикъл</a:t>
            </a:r>
            <a:endParaRPr lang="en-US" sz="3499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2722" y="2870282"/>
            <a:ext cx="7846556" cy="28087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51000" y="4595128"/>
            <a:ext cx="4261522" cy="1079658"/>
          </a:xfrm>
          <a:prstGeom prst="wedgeRoundRectCallout">
            <a:avLst>
              <a:gd name="adj1" fmla="val -73524"/>
              <a:gd name="adj2" fmla="val -553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прекъсване на цикъла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371366F-A91F-380E-34B5-DB3CEB319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4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 с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break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7" y="1932436"/>
            <a:ext cx="6535369" cy="38570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622" y="1787699"/>
            <a:ext cx="4311378" cy="1093327"/>
          </a:xfrm>
          <a:prstGeom prst="wedgeRoundRectCallout">
            <a:avLst>
              <a:gd name="adj1" fmla="val -48478"/>
              <a:gd name="adj2" fmla="val 92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736" y="2706738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042022" y="3672510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22ABD68-E40B-8544-2D96-F892EF110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858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Чете</a:t>
            </a:r>
            <a:r>
              <a:rPr lang="bg-BG" dirty="0"/>
              <a:t> от потребителя текст</a:t>
            </a:r>
            <a:r>
              <a:rPr lang="en-US" dirty="0"/>
              <a:t> </a:t>
            </a:r>
            <a:r>
              <a:rPr lang="bg-BG" dirty="0"/>
              <a:t>(низ)</a:t>
            </a:r>
          </a:p>
          <a:p>
            <a:pPr lvl="1" latinLnBrk="0"/>
            <a:r>
              <a:rPr lang="bg-BG" dirty="0"/>
              <a:t>Приключва четенето</a:t>
            </a:r>
            <a:r>
              <a:rPr lang="en-US" dirty="0"/>
              <a:t>,</a:t>
            </a:r>
            <a:r>
              <a:rPr lang="bg-BG" dirty="0"/>
              <a:t> когато получи командата "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199" dirty="0"/>
              <a:t>Примерен вход и изход:</a:t>
            </a:r>
          </a:p>
          <a:p>
            <a:pPr lvl="1" latinLnBrk="0"/>
            <a:endParaRPr lang="en-US" sz="2999" dirty="0"/>
          </a:p>
          <a:p>
            <a:pPr marL="377774" lvl="1" indent="0">
              <a:buNone/>
            </a:pPr>
            <a:endParaRPr lang="bg-BG" sz="2999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Четене на текст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944" y="3414626"/>
            <a:ext cx="2330663" cy="27870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8221514" y="4655869"/>
            <a:ext cx="447579" cy="30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000" y="3781227"/>
            <a:ext cx="2310040" cy="20538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3008BE7-981D-0656-617B-C82AE2AF4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9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Четене на текст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1719000"/>
            <a:ext cx="8551109" cy="39792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  <a:endParaRPr lang="pt-BR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Console.WriteLine(input);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1238-96BC-4B16-93B1-75A3DBBD3FDB}"/>
              </a:ext>
            </a:extLst>
          </p:cNvPr>
          <p:cNvSpPr/>
          <p:nvPr/>
        </p:nvSpPr>
        <p:spPr>
          <a:xfrm>
            <a:off x="507349" y="6266116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2"/>
              </a:rPr>
              <a:t>https://judge.softuni.org/Contests/Practice/Index/3898#6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8EB4AA9-7821-0D06-1E73-7049AB6F25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6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</a:t>
            </a:r>
            <a:r>
              <a:rPr lang="bg-BG" b="1" dirty="0">
                <a:solidFill>
                  <a:schemeClr val="bg1"/>
                </a:solidFill>
              </a:rPr>
              <a:t>потребителско име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bg-BG" dirty="0"/>
              <a:t> за вход и проверява дали е </a:t>
            </a:r>
            <a:r>
              <a:rPr lang="bg-BG" b="1" dirty="0">
                <a:solidFill>
                  <a:schemeClr val="bg1"/>
                </a:solidFill>
              </a:rPr>
              <a:t>коректна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 невалидна парола, </a:t>
            </a:r>
            <a:r>
              <a:rPr lang="bg-BG" b="1" dirty="0">
                <a:solidFill>
                  <a:schemeClr val="bg1"/>
                </a:solidFill>
              </a:rPr>
              <a:t>прочита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</a:p>
          <a:p>
            <a:pPr lvl="1"/>
            <a:r>
              <a:rPr lang="bg-BG" dirty="0"/>
              <a:t>При коректно въведена парола, </a:t>
            </a:r>
            <a:r>
              <a:rPr lang="bg-BG" b="1" dirty="0">
                <a:solidFill>
                  <a:schemeClr val="bg1"/>
                </a:solidFill>
              </a:rPr>
              <a:t>прекратява изпълнението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Парола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04515CC-D698-E311-4F49-1817DC08E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901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Парола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1" y="1485093"/>
            <a:ext cx="8780415" cy="45539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0263F-FCF9-4A68-9BC1-60CAD5F69496}"/>
              </a:ext>
            </a:extLst>
          </p:cNvPr>
          <p:cNvSpPr/>
          <p:nvPr/>
        </p:nvSpPr>
        <p:spPr>
          <a:xfrm>
            <a:off x="507349" y="635714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в </a:t>
            </a:r>
            <a:r>
              <a:rPr lang="en-US" sz="2000" dirty="0"/>
              <a:t>Judge: </a:t>
            </a:r>
            <a:r>
              <a:rPr lang="en-US" sz="2000" dirty="0">
                <a:hlinkClick r:id="rId3"/>
              </a:rPr>
              <a:t>https://judge.softuni.org/Contests/Practice/Index/3898#9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12790F1-B653-92E5-1E20-7242BD7CD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4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1DB8D76-D856-3DA9-ADED-494FD3A903B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Повторение на действие определен брой пъти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5E730FE3-6C50-9C48-13A5-04E0FE9F74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151747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14873B5-00F2-83E9-5B5F-270D9D56B24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Завъртане на цикъл вътре в друг цикъл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B05EBB2-1846-0AB9-ECE5-E56BCD4C1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9290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4280" y="3789016"/>
            <a:ext cx="4183440" cy="1798242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641" y="3789557"/>
            <a:ext cx="1011031" cy="1792471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158" y="4909433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2214" y="4910304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500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136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285" y="41718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78" y="455836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078" y="455799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283" y="3783787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494" y="5331569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745" y="4144907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472" y="4964470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389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462" y="4905746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088" y="3799417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128" y="4552111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6683" y="5348378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300" y="4912327"/>
            <a:ext cx="760694" cy="289124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383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61" y="2082688"/>
            <a:ext cx="3824961" cy="1466658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Часовете се променят, когато </a:t>
            </a:r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196" y="2082688"/>
            <a:ext cx="3885188" cy="1457574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Докато минутите се променят, </a:t>
            </a:r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часовете остават същите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88F4045-C292-2143-DF66-702B39DC7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3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Пример: часовник (2)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86217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https://judge.softuni.org/Contests/Practice/Index/3898#13</a:t>
            </a:r>
            <a:endParaRPr lang="en-US" sz="2199" dirty="0">
              <a:solidFill>
                <a:prstClr val="white"/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9A229F-016A-4D1C-9E81-99FB4422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3"/>
          <a:stretch/>
        </p:blipFill>
        <p:spPr>
          <a:xfrm>
            <a:off x="8841000" y="1521332"/>
            <a:ext cx="1934561" cy="46061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A6C6F2E-6DD1-4B93-AE05-91C440F5ECB1}"/>
              </a:ext>
            </a:extLst>
          </p:cNvPr>
          <p:cNvSpPr txBox="1">
            <a:spLocks/>
          </p:cNvSpPr>
          <p:nvPr/>
        </p:nvSpPr>
        <p:spPr>
          <a:xfrm>
            <a:off x="428482" y="1220026"/>
            <a:ext cx="11844475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Външният</a:t>
            </a:r>
            <a:r>
              <a:rPr lang="en-US" sz="3199" noProof="1"/>
              <a:t> цикъл отговаря за </a:t>
            </a:r>
            <a:r>
              <a:rPr lang="en-US" sz="3199" b="1" noProof="1">
                <a:solidFill>
                  <a:schemeClr val="bg1"/>
                </a:solidFill>
              </a:rPr>
              <a:t>часовете</a:t>
            </a:r>
            <a:endParaRPr lang="bg-BG" sz="3199" b="1" noProof="1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Вътрешния</a:t>
            </a:r>
            <a:r>
              <a:rPr lang="bg-BG" sz="3199" b="1" noProof="1">
                <a:solidFill>
                  <a:schemeClr val="bg1"/>
                </a:solidFill>
              </a:rPr>
              <a:t>т</a:t>
            </a:r>
            <a:r>
              <a:rPr lang="bg-BG" sz="3199" noProof="1"/>
              <a:t> отговаря</a:t>
            </a:r>
            <a:r>
              <a:rPr lang="en-US" sz="3199" noProof="1"/>
              <a:t> за </a:t>
            </a:r>
            <a:r>
              <a:rPr lang="en-US" sz="3199" b="1" noProof="1">
                <a:solidFill>
                  <a:schemeClr val="bg1"/>
                </a:solidFill>
              </a:rPr>
              <a:t>минутите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E1D100C-E753-43A0-95E7-AF2F23FDB330}"/>
              </a:ext>
            </a:extLst>
          </p:cNvPr>
          <p:cNvSpPr txBox="1">
            <a:spLocks/>
          </p:cNvSpPr>
          <p:nvPr/>
        </p:nvSpPr>
        <p:spPr>
          <a:xfrm>
            <a:off x="1011000" y="2709000"/>
            <a:ext cx="7169335" cy="326424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7A401E0-AC85-C92F-C528-EF95B1EB7F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6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481" y="1377261"/>
            <a:ext cx="10949676" cy="113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1559" y="2504528"/>
            <a:ext cx="3486730" cy="3486730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9441" y="3005405"/>
            <a:ext cx="7772119" cy="1560794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3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row = 0; row &lt; n; row++)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(int col = 0; col &lt; n; col++)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311" y="4320548"/>
            <a:ext cx="4048409" cy="1473618"/>
          </a:xfrm>
          <a:prstGeom prst="wedgeRoundRectCallout">
            <a:avLst>
              <a:gd name="adj1" fmla="val -76124"/>
              <a:gd name="adj2" fmla="val -5764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8" b="1" dirty="0">
                <a:solidFill>
                  <a:schemeClr val="bg2"/>
                </a:solidFill>
              </a:rPr>
              <a:t>Имената на </a:t>
            </a:r>
            <a:r>
              <a:rPr lang="bg-BG" sz="2798" b="1" noProof="1">
                <a:solidFill>
                  <a:schemeClr val="bg2"/>
                </a:solidFill>
              </a:rPr>
              <a:t>променливите </a:t>
            </a:r>
            <a:r>
              <a:rPr lang="bg-BG" sz="2798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450999" y="3018812"/>
            <a:ext cx="630905" cy="48413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2788579" y="3519000"/>
            <a:ext cx="630905" cy="53312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E3FF365-D6C8-D60F-3232-9049C5EE7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425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Таблица за умножение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50" y="2436767"/>
            <a:ext cx="3047206" cy="30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2955AFB-22F7-49FA-A07D-52578ED3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50"/>
          <a:stretch/>
        </p:blipFill>
        <p:spPr>
          <a:xfrm>
            <a:off x="2455069" y="2636912"/>
            <a:ext cx="3015479" cy="374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341F372E-EF7E-71F3-988C-42B8594CA6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22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240A41-D9DF-E971-244E-51DBD53C62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1" y="1404000"/>
            <a:ext cx="10836275" cy="47413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99" dirty="0"/>
              <a:t>for (int x = 1; x &lt;= 10; x++)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for (int y = 1; y &lt;= 10; y++)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int product = x * y;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Console.WriteLine($"{x} * {y} = {product}");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Таблица за умножение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FB3202-D494-4B49-BF97-4277FC4AABA2}"/>
              </a:ext>
            </a:extLst>
          </p:cNvPr>
          <p:cNvSpPr/>
          <p:nvPr/>
        </p:nvSpPr>
        <p:spPr>
          <a:xfrm>
            <a:off x="507349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https://judge.softuni.org/Contests/Practice/Index/3898#14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139402-505B-D16D-96FB-72FA23151C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8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89414" y="1539000"/>
            <a:ext cx="1067919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89494" lvl="1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x = 1; x &lt;= 10; x++) …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текст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en-US" sz="3400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"abc".Length</a:t>
            </a:r>
            <a:r>
              <a:rPr lang="en-US" sz="3400" noProof="1">
                <a:solidFill>
                  <a:schemeClr val="bg2"/>
                </a:solidFill>
              </a:rPr>
              <a:t>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sz="3400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3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  </a:t>
            </a:r>
            <a:r>
              <a:rPr lang="en-US" sz="3400" noProof="1">
                <a:solidFill>
                  <a:schemeClr val="bg2"/>
                </a:solidFill>
              </a:rPr>
              <a:t>        </a:t>
            </a:r>
            <a:r>
              <a:rPr lang="en-US" sz="3400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"abc"[1]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sz="3400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'b'</a:t>
            </a:r>
            <a:endParaRPr lang="en-US" sz="3400" noProof="1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цикли с оператора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Вложени</a:t>
            </a:r>
            <a:r>
              <a:rPr lang="bg-BG" sz="3600" dirty="0">
                <a:solidFill>
                  <a:schemeClr val="bg2"/>
                </a:solidFill>
              </a:rPr>
              <a:t> цикли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цикъл в тялото на друг цикъл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FD6DA19-D42B-3278-75B2-13846F5FA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5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C51651A4-48E6-28DE-8073-7A00B8890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55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</a:t>
            </a:r>
            <a:r>
              <a:rPr lang="en-US" dirty="0"/>
              <a:t>,</a:t>
            </a:r>
            <a:r>
              <a:rPr lang="bg-BG" dirty="0"/>
              <a:t>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 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36" y="3238865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41453" y="4794209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086000" y="3816564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196960" y="3416618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30438" y="2661165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63591" y="2483411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485945" y="1639081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08030" y="1328012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885620" y="1747003"/>
            <a:ext cx="1364810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922807F-6B56-897D-235B-9DB0A06863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е цикъл? (2)</a:t>
            </a:r>
            <a:endParaRPr lang="bg-BG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347958"/>
            <a:ext cx="6431818" cy="21600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for (int i = 1; i &lt;= 12; i +=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</a:rPr>
              <a:t>Console.WriteLine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110992C-5185-43F2-89F9-090B4CD629EA}"/>
              </a:ext>
            </a:extLst>
          </p:cNvPr>
          <p:cNvSpPr txBox="1">
            <a:spLocks/>
          </p:cNvSpPr>
          <p:nvPr/>
        </p:nvSpPr>
        <p:spPr>
          <a:xfrm>
            <a:off x="190451" y="1196708"/>
            <a:ext cx="6232836" cy="313205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eaLnBrk="0" hangingPunct="0"/>
            <a:r>
              <a:rPr lang="bg-BG" sz="3599" dirty="0"/>
              <a:t>Циклите в програмирането ни позволяват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599" dirty="0"/>
              <a:t>определен брой пъти: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9934919" y="2645567"/>
            <a:ext cx="809177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2399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10042270" y="3154263"/>
            <a:ext cx="501976" cy="14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8410061" y="4179374"/>
            <a:ext cx="1620919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8410061" y="4179373"/>
            <a:ext cx="1620919" cy="5816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399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399" b="1" noProof="1">
                <a:solidFill>
                  <a:schemeClr val="bg2"/>
                </a:solidFill>
                <a:latin typeface="Consolas" pitchFamily="49" charset="0"/>
              </a:rPr>
              <a:t>i</a:t>
            </a:r>
            <a:endParaRPr lang="en-US" sz="2399" b="1" dirty="0">
              <a:solidFill>
                <a:schemeClr val="bg2"/>
              </a:solidFill>
              <a:latin typeface="Consolas" pitchFamily="49" charset="0"/>
            </a:endParaRP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9270052" y="3629115"/>
            <a:ext cx="700740" cy="5343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10586318" y="2906173"/>
            <a:ext cx="1525181" cy="51026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b="1" dirty="0">
                <a:solidFill>
                  <a:srgbClr val="FFFFFF"/>
                </a:solidFill>
              </a:rPr>
              <a:t>End loop</a:t>
            </a:r>
            <a:endParaRPr lang="en-US" sz="1999" b="1" dirty="0">
              <a:solidFill>
                <a:srgbClr val="FFFFFF"/>
              </a:solidFill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8410061" y="1629000"/>
            <a:ext cx="1620919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8410061" y="1640444"/>
            <a:ext cx="1620918" cy="52892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1999" b="1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1999" b="1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1999" b="1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8474951" y="2645549"/>
            <a:ext cx="1525180" cy="1031511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93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i &lt;=</a:t>
              </a:r>
              <a:r>
                <a:rPr lang="bg-BG" sz="1999" b="1" noProof="1">
                  <a:solidFill>
                    <a:schemeClr val="bg2"/>
                  </a:solidFill>
                  <a:latin typeface="Consolas" pitchFamily="49" charset="0"/>
                </a:rPr>
                <a:t> 12</a:t>
              </a:r>
              <a:endParaRPr lang="en-US" sz="23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9045893" y="2418675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9045893" y="3895458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2">
            <a:extLst>
              <a:ext uri="{FF2B5EF4-FFF2-40B4-BE49-F238E27FC236}">
                <a16:creationId xmlns:a16="http://schemas.microsoft.com/office/drawing/2014/main" id="{C92AADD0-5923-B3C6-BB9E-3AF344141D56}"/>
              </a:ext>
            </a:extLst>
          </p:cNvPr>
          <p:cNvSpPr/>
          <p:nvPr/>
        </p:nvSpPr>
        <p:spPr bwMode="auto">
          <a:xfrm>
            <a:off x="8414618" y="5216677"/>
            <a:ext cx="1616361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E36DE485-7341-BF08-490E-A38AE0B6BD36}"/>
              </a:ext>
            </a:extLst>
          </p:cNvPr>
          <p:cNvSpPr txBox="1"/>
          <p:nvPr/>
        </p:nvSpPr>
        <p:spPr>
          <a:xfrm>
            <a:off x="8414618" y="5216676"/>
            <a:ext cx="1616361" cy="5816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2"/>
                </a:solidFill>
                <a:latin typeface="Consolas" pitchFamily="49" charset="0"/>
              </a:rPr>
              <a:t>i += </a:t>
            </a:r>
            <a:r>
              <a:rPr lang="bg-BG" sz="2399" b="1" dirty="0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en-US" sz="2399" b="1" dirty="0">
              <a:solidFill>
                <a:schemeClr val="bg2"/>
              </a:solidFill>
              <a:latin typeface="Consolas" pitchFamily="49" charset="0"/>
            </a:endParaRPr>
          </a:p>
        </p:txBody>
      </p:sp>
      <p:cxnSp>
        <p:nvCxnSpPr>
          <p:cNvPr id="30" name="Straight Arrow Connector 27">
            <a:extLst>
              <a:ext uri="{FF2B5EF4-FFF2-40B4-BE49-F238E27FC236}">
                <a16:creationId xmlns:a16="http://schemas.microsoft.com/office/drawing/2014/main" id="{B223037B-E011-1E67-638A-057C9BEEA337}"/>
              </a:ext>
            </a:extLst>
          </p:cNvPr>
          <p:cNvCxnSpPr>
            <a:cxnSpLocks/>
          </p:cNvCxnSpPr>
          <p:nvPr/>
        </p:nvCxnSpPr>
        <p:spPr>
          <a:xfrm rot="5400000">
            <a:off x="9027698" y="4977139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BCBBFD-8942-4CA2-5D29-A0DBC50DC820}"/>
              </a:ext>
            </a:extLst>
          </p:cNvPr>
          <p:cNvGrpSpPr/>
          <p:nvPr/>
        </p:nvGrpSpPr>
        <p:grpSpPr>
          <a:xfrm>
            <a:off x="7808378" y="3168342"/>
            <a:ext cx="601683" cy="2539023"/>
            <a:chOff x="7696464" y="1757842"/>
            <a:chExt cx="601683" cy="3833196"/>
          </a:xfrm>
          <a:solidFill>
            <a:schemeClr val="accent1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5625489-DF1D-795C-E79D-FD9076150075}"/>
                </a:ext>
              </a:extLst>
            </p:cNvPr>
            <p:cNvSpPr/>
            <p:nvPr/>
          </p:nvSpPr>
          <p:spPr bwMode="auto">
            <a:xfrm>
              <a:off x="7696464" y="1757842"/>
              <a:ext cx="45719" cy="375167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53EA118-2CB5-E244-171E-588E1E358EBF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>
              <a:off x="7719324" y="1757842"/>
              <a:ext cx="578823" cy="0"/>
            </a:xfrm>
            <a:prstGeom prst="straightConnector1">
              <a:avLst/>
            </a:prstGeom>
            <a:grpFill/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BED4D7D-21E6-464F-138C-BE179ED8EE5E}"/>
                </a:ext>
              </a:extLst>
            </p:cNvPr>
            <p:cNvSpPr/>
            <p:nvPr/>
          </p:nvSpPr>
          <p:spPr bwMode="auto">
            <a:xfrm>
              <a:off x="7696464" y="5522015"/>
              <a:ext cx="418860" cy="69023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Slide Number">
            <a:extLst>
              <a:ext uri="{FF2B5EF4-FFF2-40B4-BE49-F238E27FC236}">
                <a16:creationId xmlns:a16="http://schemas.microsoft.com/office/drawing/2014/main" id="{B9DE79DD-EFCC-AFF2-913E-DF6EA536C5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/>
          <a:lstStyle/>
          <a:p>
            <a:r>
              <a:rPr lang="bg-BG" dirty="0"/>
              <a:t>Можем да повтаряме действия до определен момент чрез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b="1" dirty="0">
                <a:solidFill>
                  <a:schemeClr val="bg1"/>
                </a:solidFill>
              </a:rPr>
              <a:t>цикли</a:t>
            </a:r>
            <a:r>
              <a:rPr lang="en-US" dirty="0"/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For-</a:t>
            </a:r>
            <a:r>
              <a:rPr lang="bg-BG" dirty="0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8801" y="3429000"/>
            <a:ext cx="8096083" cy="24554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1000" y="2430297"/>
            <a:ext cx="3046423" cy="938567"/>
          </a:xfrm>
          <a:prstGeom prst="wedgeRoundRectCallout">
            <a:avLst>
              <a:gd name="adj1" fmla="val -3453"/>
              <a:gd name="adj2" fmla="val 698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71153" y="2430297"/>
            <a:ext cx="1859848" cy="878431"/>
          </a:xfrm>
          <a:prstGeom prst="wedgeRoundRectCallout">
            <a:avLst>
              <a:gd name="adj1" fmla="val -8864"/>
              <a:gd name="adj2" fmla="val 81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48254" y="2430297"/>
            <a:ext cx="1859848" cy="878431"/>
          </a:xfrm>
          <a:prstGeom prst="wedgeRoundRectCallout">
            <a:avLst>
              <a:gd name="adj1" fmla="val -42199"/>
              <a:gd name="adj2" fmla="val 76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Крайна стойност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543997" y="4756945"/>
            <a:ext cx="4520197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641893" y="3545486"/>
            <a:ext cx="1510906" cy="444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8560ED6C-FE1F-AB84-8D23-EA54AA5C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466" y="4212653"/>
            <a:ext cx="1510906" cy="544292"/>
          </a:xfrm>
          <a:prstGeom prst="wedgeRoundRectCallout">
            <a:avLst>
              <a:gd name="adj1" fmla="val -35906"/>
              <a:gd name="adj2" fmla="val -733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53CFE72-FA84-BE50-7A7B-E9ACB416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5598682"/>
            <a:ext cx="4213884" cy="972415"/>
          </a:xfrm>
          <a:prstGeom prst="wedgeRoundRectCallout">
            <a:avLst>
              <a:gd name="adj1" fmla="val -39804"/>
              <a:gd name="adj2" fmla="val -739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Тяло на цикъла: блок от код за повторение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2937F7F-F31C-A910-E792-5B9C3679C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25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6" grpId="0" animBg="1"/>
      <p:bldP spid="17" grpId="0" animBg="1"/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59000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отпечатва числата от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600" dirty="0"/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00</a:t>
            </a:r>
            <a:endParaRPr lang="bg-BG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 100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1FDBF55-B0AD-2268-87CA-36B36F8E8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2843898"/>
            <a:ext cx="9743335" cy="25589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 i </a:t>
            </a:r>
            <a:r>
              <a:rPr lang="bg-BG" sz="3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bg-BG" sz="3400" b="1" noProof="1">
                <a:latin typeface="Consolas" pitchFamily="49" charset="0"/>
                <a:cs typeface="Consolas" pitchFamily="49" charset="0"/>
              </a:rPr>
              <a:t>00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 i</a:t>
            </a:r>
            <a:r>
              <a:rPr lang="bg-BG" sz="34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48061D-A988-AA2B-5B2D-53C7969136E5}"/>
              </a:ext>
            </a:extLst>
          </p:cNvPr>
          <p:cNvSpPr/>
          <p:nvPr/>
        </p:nvSpPr>
        <p:spPr>
          <a:xfrm>
            <a:off x="1235640" y="6289594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https://judge.softuni.org/Contests/Practice/Index/3898#0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1553F1-2415-E4E5-4DC8-A25643CA6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014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FE6CE84-52ED-5393-EC48-EA16C7D8E4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99000"/>
            <a:ext cx="10961783" cy="1173084"/>
          </a:xfrm>
        </p:spPr>
        <p:txBody>
          <a:bodyPr/>
          <a:lstStyle/>
          <a:p>
            <a:r>
              <a:rPr lang="ru-RU" dirty="0"/>
              <a:t>Например за </a:t>
            </a:r>
            <a:r>
              <a:rPr lang="en-US" dirty="0"/>
              <a:t>i</a:t>
            </a:r>
            <a:r>
              <a:rPr lang="ru-RU" dirty="0"/>
              <a:t> = 5, 10, 15, …, 100 изпълни блок от код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4990A139-94BF-5A1E-C971-4F07F097AD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67518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8850" y="1186396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променливата в цикъла може и да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(декрементиране)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Пример: можем да напишем цикъл, който брои от 10 до 1: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Цикъл с обратна стъпка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A2E08FC-5110-DA25-A4AE-6A17EE19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3892147"/>
            <a:ext cx="9743335" cy="27036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F6F0FFD-749D-9EF4-EFC5-2A770F17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3016980"/>
            <a:ext cx="4280666" cy="672175"/>
          </a:xfrm>
          <a:prstGeom prst="wedgeRoundRectCallout">
            <a:avLst>
              <a:gd name="adj1" fmla="val 34023"/>
              <a:gd name="adj2" fmla="val 931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</a:rPr>
              <a:t>i &gt;= 1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71B6BB-8C75-8CF2-93C9-8672255D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390" y="4791201"/>
            <a:ext cx="4280666" cy="672175"/>
          </a:xfrm>
          <a:prstGeom prst="wedgeRoundRectCallout">
            <a:avLst>
              <a:gd name="adj1" fmla="val -31376"/>
              <a:gd name="adj2" fmla="val -80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Намаляваща стъпка: -1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02992-13E0-915F-ECCF-0D44E602FD30}"/>
              </a:ext>
            </a:extLst>
          </p:cNvPr>
          <p:cNvSpPr/>
          <p:nvPr/>
        </p:nvSpPr>
        <p:spPr>
          <a:xfrm>
            <a:off x="5511000" y="4030772"/>
            <a:ext cx="1593435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39AC3-EB76-FC35-62AA-708CA3D3608A}"/>
              </a:ext>
            </a:extLst>
          </p:cNvPr>
          <p:cNvSpPr/>
          <p:nvPr/>
        </p:nvSpPr>
        <p:spPr>
          <a:xfrm>
            <a:off x="7536000" y="4030772"/>
            <a:ext cx="853394" cy="50433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B38379-E21B-69A7-4C14-9D01204EF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69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</TotalTime>
  <Words>1856</Words>
  <Application>Microsoft Macintosh PowerPoint</Application>
  <PresentationFormat>Widescreen</PresentationFormat>
  <Paragraphs>365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SoftUni</vt:lpstr>
      <vt:lpstr>Повторения (цикли)</vt:lpstr>
      <vt:lpstr>Съдържание</vt:lpstr>
      <vt:lpstr>For-цикъл</vt:lpstr>
      <vt:lpstr>Какво е цикъл? (1)  </vt:lpstr>
      <vt:lpstr>Какво е цикъл? (2)</vt:lpstr>
      <vt:lpstr>For-цикъл – Конструкция</vt:lpstr>
      <vt:lpstr>Задача: Числата от 1 до 100</vt:lpstr>
      <vt:lpstr>Цикли със стъпка</vt:lpstr>
      <vt:lpstr>Цикъл с обратна стъпка</vt:lpstr>
      <vt:lpstr>Задача: Числата от N до 1 в обратен ред </vt:lpstr>
      <vt:lpstr>PowerPoint Presentation</vt:lpstr>
      <vt:lpstr>Решение: Числата от N до 1 в обратен ред </vt:lpstr>
      <vt:lpstr>Задача: Числата от 1 до N през 3 </vt:lpstr>
      <vt:lpstr>PowerPoint Presentation</vt:lpstr>
      <vt:lpstr>Решение: Числата от 1 до N през 3 </vt:lpstr>
      <vt:lpstr>Работа с текст</vt:lpstr>
      <vt:lpstr>Работа с текст</vt:lpstr>
      <vt:lpstr>Задача: Поток от символи</vt:lpstr>
      <vt:lpstr>Решение: Поток от символи</vt:lpstr>
      <vt:lpstr>While-цикъл</vt:lpstr>
      <vt:lpstr>While-цикъл</vt:lpstr>
      <vt:lpstr>While-цикъл – Пример</vt:lpstr>
      <vt:lpstr>Безкраен цикъл</vt:lpstr>
      <vt:lpstr>Прекратяване на цикъл</vt:lpstr>
      <vt:lpstr>While-цикъл с break – Пример</vt:lpstr>
      <vt:lpstr>Задача: Четене на текст</vt:lpstr>
      <vt:lpstr>Решение: Четене на текст</vt:lpstr>
      <vt:lpstr>Задача: Парола</vt:lpstr>
      <vt:lpstr>Решение: Парола</vt:lpstr>
      <vt:lpstr>Вложени цикли</vt:lpstr>
      <vt:lpstr>Пример: часовник (1)</vt:lpstr>
      <vt:lpstr>Пример: часовник (2)</vt:lpstr>
      <vt:lpstr>Вложени цикли</vt:lpstr>
      <vt:lpstr>Задача: Таблица за умножение</vt:lpstr>
      <vt:lpstr>Решение: Таблица за умножение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Модул 1 - ООП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Drinka</cp:lastModifiedBy>
  <cp:revision>138</cp:revision>
  <dcterms:created xsi:type="dcterms:W3CDTF">2018-05-23T13:08:44Z</dcterms:created>
  <dcterms:modified xsi:type="dcterms:W3CDTF">2023-09-28T11:24:47Z</dcterms:modified>
  <cp:category>computer programming;programming;C#;програмиране;кодиране</cp:category>
</cp:coreProperties>
</file>