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511" r:id="rId4"/>
    <p:sldId id="580" r:id="rId5"/>
    <p:sldId id="522" r:id="rId6"/>
    <p:sldId id="581" r:id="rId7"/>
    <p:sldId id="527" r:id="rId8"/>
    <p:sldId id="523" r:id="rId9"/>
    <p:sldId id="525" r:id="rId10"/>
    <p:sldId id="528" r:id="rId11"/>
    <p:sldId id="526" r:id="rId12"/>
    <p:sldId id="531" r:id="rId13"/>
    <p:sldId id="532" r:id="rId14"/>
    <p:sldId id="582" r:id="rId15"/>
    <p:sldId id="541" r:id="rId16"/>
    <p:sldId id="529" r:id="rId17"/>
    <p:sldId id="583" r:id="rId18"/>
    <p:sldId id="584" r:id="rId19"/>
    <p:sldId id="585" r:id="rId20"/>
    <p:sldId id="533" r:id="rId21"/>
    <p:sldId id="535" r:id="rId22"/>
    <p:sldId id="536" r:id="rId23"/>
    <p:sldId id="537" r:id="rId24"/>
    <p:sldId id="539" r:id="rId25"/>
    <p:sldId id="567" r:id="rId26"/>
    <p:sldId id="568" r:id="rId27"/>
    <p:sldId id="569" r:id="rId28"/>
    <p:sldId id="570" r:id="rId29"/>
    <p:sldId id="571" r:id="rId30"/>
    <p:sldId id="540" r:id="rId31"/>
    <p:sldId id="572" r:id="rId32"/>
    <p:sldId id="573" r:id="rId33"/>
    <p:sldId id="574" r:id="rId34"/>
    <p:sldId id="575" r:id="rId35"/>
    <p:sldId id="576" r:id="rId36"/>
    <p:sldId id="577" r:id="rId37"/>
    <p:sldId id="578" r:id="rId38"/>
    <p:sldId id="349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MS Access" id="{C7B5FA04-B036-4CD8-93B0-2258A2CCF7B8}">
          <p14:sldIdLst>
            <p14:sldId id="511"/>
            <p14:sldId id="580"/>
            <p14:sldId id="522"/>
            <p14:sldId id="581"/>
            <p14:sldId id="527"/>
          </p14:sldIdLst>
        </p14:section>
        <p14:section name="Създаване на таблици и попълване на данни" id="{88EB3967-9F31-46D3-92C6-CE5DA32A0EF2}">
          <p14:sldIdLst>
            <p14:sldId id="523"/>
            <p14:sldId id="525"/>
            <p14:sldId id="528"/>
            <p14:sldId id="526"/>
            <p14:sldId id="531"/>
            <p14:sldId id="532"/>
            <p14:sldId id="582"/>
            <p14:sldId id="541"/>
            <p14:sldId id="529"/>
            <p14:sldId id="583"/>
            <p14:sldId id="584"/>
            <p14:sldId id="585"/>
          </p14:sldIdLst>
        </p14:section>
        <p14:section name="Импортиране на външни данни" id="{0DBCC3B5-0DF5-4C39-8BA5-99E6B341D311}">
          <p14:sldIdLst>
            <p14:sldId id="533"/>
            <p14:sldId id="535"/>
            <p14:sldId id="536"/>
            <p14:sldId id="537"/>
            <p14:sldId id="539"/>
            <p14:sldId id="567"/>
            <p14:sldId id="568"/>
            <p14:sldId id="569"/>
            <p14:sldId id="570"/>
            <p14:sldId id="571"/>
            <p14:sldId id="540"/>
            <p14:sldId id="572"/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115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BD34A9-61F6-28B6-ECB9-7376D465D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3149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0A9A5B-352E-1A1F-4B1F-52F3405674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427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0A9A5B-352E-1A1F-4B1F-52F3405674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454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10C10F-5C2B-94DA-D9E4-44AF4A5C6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7051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1B6FEE5-3694-5CFB-E58C-1EF4E10412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7642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1AFD4C-D5A4-4438-945F-69757AEAE9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8620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C922E6-CD6A-DFFC-200D-5E732211C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237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gi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ortal.office.com/account/#install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Създаване на таблици</a:t>
            </a:r>
          </a:p>
          <a:p>
            <a:r>
              <a:rPr lang="bg-BG" dirty="0"/>
              <a:t>Импортиране на данни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C80178-66A8-8722-3CBE-5C78A72B3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C48CE-DF34-914D-15E5-3B6091C9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92" y="2935468"/>
            <a:ext cx="7513416" cy="37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3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FC4C44-AFFD-3334-F3A9-33B27135D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5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sz="3200" b="1" dirty="0">
                <a:solidFill>
                  <a:schemeClr val="bg1"/>
                </a:solidFill>
              </a:rPr>
              <a:t>Листът с данни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информацията</a:t>
            </a:r>
            <a:r>
              <a:rPr lang="bg-BG" sz="3200" dirty="0"/>
              <a:t>, съдържаща се в </a:t>
            </a:r>
            <a:r>
              <a:rPr lang="bg-BG" sz="3200" b="1" dirty="0">
                <a:solidFill>
                  <a:schemeClr val="bg1"/>
                </a:solidFill>
              </a:rPr>
              <a:t>таблица</a:t>
            </a:r>
            <a:r>
              <a:rPr lang="bg-BG" sz="3200" dirty="0"/>
              <a:t> на база данни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Колоната</a:t>
            </a:r>
            <a:r>
              <a:rPr lang="bg-BG" sz="3200" dirty="0"/>
              <a:t> представлява </a:t>
            </a:r>
            <a:r>
              <a:rPr lang="bg-BG" sz="3200" b="1" dirty="0">
                <a:solidFill>
                  <a:schemeClr val="bg1"/>
                </a:solidFill>
              </a:rPr>
              <a:t>поле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таблица</a:t>
            </a:r>
            <a:r>
              <a:rPr lang="bg-BG" sz="3200" dirty="0"/>
              <a:t> на база данни</a:t>
            </a:r>
            <a:endParaRPr lang="en-US" sz="3200" dirty="0"/>
          </a:p>
          <a:p>
            <a:r>
              <a:rPr lang="bg-BG" sz="3200" dirty="0"/>
              <a:t>Когато </a:t>
            </a:r>
            <a:r>
              <a:rPr lang="bg-BG" sz="3200" b="1" dirty="0">
                <a:solidFill>
                  <a:schemeClr val="bg1"/>
                </a:solidFill>
              </a:rPr>
              <a:t>добавяте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премахвате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колона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листа с данни</a:t>
            </a:r>
            <a:r>
              <a:rPr lang="bg-BG" sz="3200" dirty="0"/>
              <a:t>, вие </a:t>
            </a:r>
            <a:r>
              <a:rPr lang="bg-BG" sz="3200" b="1" dirty="0">
                <a:solidFill>
                  <a:schemeClr val="bg1"/>
                </a:solidFill>
              </a:rPr>
              <a:t>добавяте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премахвате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поле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таблицата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418A4B-CF13-CB40-4CD0-84D033425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A019B-B429-3DB4-6BB3-8EEA65A0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4312050"/>
            <a:ext cx="7896225" cy="2266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75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</a:t>
            </a:r>
            <a:r>
              <a:rPr lang="ru-RU" sz="3500" dirty="0" err="1"/>
              <a:t>което</a:t>
            </a:r>
            <a:r>
              <a:rPr lang="ru-RU" sz="3500" dirty="0"/>
              <a:t> </a:t>
            </a:r>
            <a:r>
              <a:rPr lang="bg-BG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endParaRPr lang="en-US" sz="3500" b="1" dirty="0">
              <a:solidFill>
                <a:schemeClr val="bg1"/>
              </a:solidFill>
            </a:endParaRPr>
          </a:p>
          <a:p>
            <a:endParaRPr lang="en-US" sz="3500" b="1" dirty="0">
              <a:solidFill>
                <a:schemeClr val="bg1"/>
              </a:solidFill>
            </a:endParaRPr>
          </a:p>
          <a:p>
            <a:endParaRPr lang="ru-RU" sz="35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Според</a:t>
            </a:r>
            <a:r>
              <a:rPr lang="en-US" sz="3200" dirty="0"/>
              <a:t> </a:t>
            </a:r>
            <a:r>
              <a:rPr lang="bg-BG" sz="3200" dirty="0"/>
              <a:t>въведеното, </a:t>
            </a:r>
            <a:r>
              <a:rPr lang="en-US" sz="3200" dirty="0"/>
              <a:t>MS Access </a:t>
            </a:r>
            <a:r>
              <a:rPr lang="bg-BG" sz="3200" dirty="0"/>
              <a:t>избира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ще бъде избран тип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65C19F-C424-CDC0-7080-A4FFD699D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58C32-615A-88E9-0673-15E226943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8" y="3249000"/>
            <a:ext cx="11314062" cy="18697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2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Натиснете</a:t>
            </a:r>
            <a:r>
              <a:rPr lang="ru-RU" sz="3500" dirty="0"/>
              <a:t>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65C19F-C424-CDC0-7080-A4FFD699D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332CC5-8FAB-74A1-B2B9-7B1B8613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0" y="3294000"/>
            <a:ext cx="10710000" cy="31701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11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  <a:r>
              <a:rPr lang="en-US" dirty="0"/>
              <a:t> </a:t>
            </a:r>
            <a:r>
              <a:rPr lang="bg-BG" dirty="0"/>
              <a:t>при създаването ѝ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dirty="0"/>
              <a:t>и 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типизирана колона в таблица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533900"/>
            <a:ext cx="2286000" cy="6477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5CEEBC-6DF7-212D-ED3E-879F3393C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90402" y="1314001"/>
            <a:ext cx="11818096" cy="5410890"/>
          </a:xfrm>
        </p:spPr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Попълване на данни в таблица (3)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D1DAC95-2495-E1CD-0D65-231A9DE5B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80B8D-DCC9-AF38-9E98-89DA4378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8" y="2187845"/>
            <a:ext cx="11254062" cy="24823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55729" y="4779000"/>
            <a:ext cx="4191000" cy="685800"/>
          </a:xfrm>
          <a:prstGeom prst="wedgeRoundRectCallout">
            <a:avLst>
              <a:gd name="adj1" fmla="val 34084"/>
              <a:gd name="adj2" fmla="val -1289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564E53-B71B-5567-53E1-3C38DE2A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1D7303-CAA3-1168-9DE1-35B011FE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таблици с падащ списък</a:t>
            </a:r>
            <a:r>
              <a:rPr lang="en-US" dirty="0"/>
              <a:t> (1)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C72667-06DE-E8B1-47F2-A9562077A1CD}"/>
              </a:ext>
            </a:extLst>
          </p:cNvPr>
          <p:cNvGrpSpPr/>
          <p:nvPr/>
        </p:nvGrpSpPr>
        <p:grpSpPr>
          <a:xfrm>
            <a:off x="230646" y="1448999"/>
            <a:ext cx="11760354" cy="1609726"/>
            <a:chOff x="230646" y="1448999"/>
            <a:chExt cx="11760354" cy="16097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843727-E02D-E458-198E-8C33987B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46" y="1449000"/>
              <a:ext cx="4572000" cy="16097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C71A24-30A3-1E4F-EF71-D1EA3F17D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365" y="1448999"/>
              <a:ext cx="6891635" cy="16097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3FC1BBE1-E1E5-8250-DCCF-D60665B5177E}"/>
              </a:ext>
            </a:extLst>
          </p:cNvPr>
          <p:cNvSpPr/>
          <p:nvPr/>
        </p:nvSpPr>
        <p:spPr bwMode="auto">
          <a:xfrm>
            <a:off x="5953323" y="3321819"/>
            <a:ext cx="315000" cy="40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F1D1EA-AF7D-8603-23C7-164880A65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58" y="3899975"/>
            <a:ext cx="10649331" cy="23511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4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D4260-FBEB-AF12-2311-E0ACFEA50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40AB-3526-4BE2-08A4-50CAFDCB99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TODO: show how</a:t>
            </a:r>
          </a:p>
          <a:p>
            <a:endParaRPr lang="en-US" dirty="0"/>
          </a:p>
          <a:p>
            <a:r>
              <a:rPr lang="en-US" dirty="0"/>
              <a:t>TODO: show how</a:t>
            </a:r>
          </a:p>
          <a:p>
            <a:endParaRPr lang="en-US" dirty="0"/>
          </a:p>
          <a:p>
            <a:r>
              <a:rPr lang="en-US" dirty="0"/>
              <a:t>TODO: show how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BBE443-695E-9235-55B1-8A8E81E6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таблици с падащ списък</a:t>
            </a:r>
            <a:r>
              <a:rPr lang="en-U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71998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A9DB2-2E1C-D04E-12DD-CD9D87008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D6F817-4FB5-A154-9E70-AEC38B68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 между таблиците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F319D-6D5B-E6C5-2DE8-0D1A17ED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1404000"/>
            <a:ext cx="7096125" cy="1590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41D2B0-143D-E5F0-507A-412D31372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961" y="3548325"/>
            <a:ext cx="6174077" cy="30173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7236181-A7FC-6311-030F-2C5462827DBD}"/>
              </a:ext>
            </a:extLst>
          </p:cNvPr>
          <p:cNvSpPr/>
          <p:nvPr/>
        </p:nvSpPr>
        <p:spPr bwMode="auto">
          <a:xfrm>
            <a:off x="5983499" y="3114000"/>
            <a:ext cx="225000" cy="31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53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224000"/>
            <a:ext cx="8460000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bg-BG" dirty="0"/>
              <a:t>Какво е͏ </a:t>
            </a:r>
            <a:r>
              <a:rPr lang="bg-BG" b="1" dirty="0">
                <a:solidFill>
                  <a:schemeClr val="bg1"/>
                </a:solidFill>
              </a:rPr>
              <a:t>MS Access</a:t>
            </a:r>
            <a:r>
              <a:rPr lang="bg-BG" dirty="0"/>
              <a:t>?</a:t>
            </a:r>
            <a:endParaRPr lang="bg-BG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</a:pPr>
            <a:r>
              <a:rPr lang="bg-BG" dirty="0"/>
              <a:t>Създаване на таблици и </a:t>
            </a:r>
            <a:br>
              <a:rPr lang="bg-BG" dirty="0"/>
            </a:br>
            <a:r>
              <a:rPr lang="bg-BG" dirty="0"/>
              <a:t>попълване на данни</a:t>
            </a:r>
          </a:p>
          <a:p>
            <a:pPr lvl="1">
              <a:spcBef>
                <a:spcPts val="400"/>
              </a:spcBef>
            </a:pPr>
            <a:r>
              <a:rPr lang="bg-BG" dirty="0"/>
              <a:t>Създаване на база данни</a:t>
            </a:r>
          </a:p>
          <a:p>
            <a:pPr lvl="1">
              <a:spcBef>
                <a:spcPts val="400"/>
              </a:spcBef>
            </a:pPr>
            <a:r>
              <a:rPr lang="bg-BG" dirty="0"/>
              <a:t>Създаване на таблици</a:t>
            </a:r>
          </a:p>
          <a:p>
            <a:pPr lvl="1">
              <a:spcBef>
                <a:spcPts val="400"/>
              </a:spcBef>
            </a:pPr>
            <a:r>
              <a:rPr lang="bg-BG" dirty="0"/>
              <a:t>Попълване на данни</a:t>
            </a:r>
          </a:p>
          <a:p>
            <a:pPr>
              <a:spcBef>
                <a:spcPts val="400"/>
              </a:spcBef>
            </a:pPr>
            <a:r>
              <a:rPr lang="bg-BG" dirty="0"/>
              <a:t>Импортиране на </a:t>
            </a:r>
            <a:r>
              <a:rPr lang="bg-BG" b="1" dirty="0">
                <a:solidFill>
                  <a:schemeClr val="bg1"/>
                </a:solidFill>
              </a:rPr>
              <a:t>външни данни</a:t>
            </a:r>
          </a:p>
          <a:p>
            <a:pPr lvl="1">
              <a:spcBef>
                <a:spcPts val="400"/>
              </a:spcBef>
              <a:buClr>
                <a:srgbClr val="224464"/>
              </a:buClr>
            </a:pPr>
            <a:r>
              <a:rPr lang="bg-BG" sz="3600" dirty="0"/>
              <a:t>Импорт от </a:t>
            </a:r>
            <a:r>
              <a:rPr lang="bg-BG" sz="3600" b="1" dirty="0">
                <a:solidFill>
                  <a:schemeClr val="bg1"/>
                </a:solidFill>
              </a:rPr>
              <a:t>MS Excel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F17C3EB-771F-D2F3-08B0-D169BE940F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Използване на външен източник на данни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3373C5B1-33F5-DF55-A8F9-DD64F9F383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</a:p>
        </p:txBody>
      </p:sp>
    </p:spTree>
    <p:extLst>
      <p:ext uri="{BB962C8B-B14F-4D97-AF65-F5344CB8AC3E}">
        <p14:creationId xmlns:p14="http://schemas.microsoft.com/office/powerpoint/2010/main" val="35105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bg-BG" dirty="0"/>
              <a:t>Работен лист от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</a:rPr>
              <a:t>Google Sheets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bg-BG" dirty="0"/>
              <a:t>Данни от</a:t>
            </a:r>
            <a:r>
              <a:rPr lang="en-US" dirty="0"/>
              <a:t> </a:t>
            </a: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или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</a:t>
            </a:r>
            <a:r>
              <a:rPr lang="ru-RU" dirty="0"/>
              <a:t>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bg-BG" dirty="0"/>
              <a:t>Таблица от </a:t>
            </a:r>
            <a:r>
              <a:rPr lang="en-US" b="1" dirty="0">
                <a:solidFill>
                  <a:schemeClr val="bg1"/>
                </a:solidFill>
              </a:rPr>
              <a:t>MS SQL Server</a:t>
            </a:r>
            <a:endParaRPr lang="ru-RU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086000" y="2619000"/>
            <a:ext cx="3855720" cy="34038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15C5022-4234-3FCB-2DB1-773390633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99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17BECD-3CAD-F7E2-14E1-2996F183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3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10210800" cy="882654"/>
          </a:xfrm>
        </p:spPr>
        <p:txBody>
          <a:bodyPr>
            <a:noAutofit/>
          </a:bodyPr>
          <a:lstStyle/>
          <a:p>
            <a:r>
              <a:rPr lang="bg-BG" sz="3600" dirty="0"/>
              <a:t>Създаване на таблица чрез импортиране</a:t>
            </a:r>
            <a:endParaRPr lang="en-US" sz="36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1000" y="4525027"/>
            <a:ext cx="7110000" cy="19866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9A14E3A-829C-8A9F-7CCE-EFC8B1B26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8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pPr>
              <a:spcBef>
                <a:spcPts val="3000"/>
              </a:spcBef>
            </a:pPr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"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en-US" sz="3200" dirty="0"/>
              <a:t>[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200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 (1)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6000" y="1415966"/>
            <a:ext cx="1912335" cy="1788034"/>
          </a:xfrm>
          <a:prstGeom prst="rect">
            <a:avLst/>
          </a:prstGeom>
          <a:noFill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DF063B3-BABD-7BE2-793F-738E401F248A}"/>
              </a:ext>
            </a:extLst>
          </p:cNvPr>
          <p:cNvGrpSpPr/>
          <p:nvPr/>
        </p:nvGrpSpPr>
        <p:grpSpPr>
          <a:xfrm>
            <a:off x="3429602" y="1944000"/>
            <a:ext cx="5060081" cy="1413848"/>
            <a:chOff x="3659605" y="1838884"/>
            <a:chExt cx="4600074" cy="1285316"/>
          </a:xfrm>
        </p:grpSpPr>
        <p:pic>
          <p:nvPicPr>
            <p:cNvPr id="6" name="Picture 2" descr="Access Ribbon Imag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9605" y="1838884"/>
              <a:ext cx="4600074" cy="1285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: Rounded Corners 17"/>
            <p:cNvSpPr/>
            <p:nvPr/>
          </p:nvSpPr>
          <p:spPr>
            <a:xfrm>
              <a:off x="5334000" y="1866900"/>
              <a:ext cx="533400" cy="800100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7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B7B1C8C-ABF3-7CD7-E4AD-498787BA9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62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638B-D710-AE99-DA75-4E627C72E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600598" cy="5528766"/>
          </a:xfrm>
        </p:spPr>
        <p:txBody>
          <a:bodyPr/>
          <a:lstStyle/>
          <a:p>
            <a:r>
              <a:rPr lang="bg-BG" dirty="0"/>
              <a:t>Изберете документа (в случая </a:t>
            </a:r>
            <a:r>
              <a:rPr lang="bg-BG" b="1" dirty="0">
                <a:solidFill>
                  <a:schemeClr val="bg1"/>
                </a:solidFill>
              </a:rPr>
              <a:t>Excel файл</a:t>
            </a:r>
            <a:r>
              <a:rPr lang="bg-BG" dirty="0"/>
              <a:t>) и натиснете </a:t>
            </a:r>
            <a:r>
              <a:rPr lang="bg-BG" dirty="0">
                <a:latin typeface="Consolas" panose="020B0609020204030204" pitchFamily="49" charset="0"/>
              </a:rPr>
              <a:t>[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bg-BG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20E77C-7995-1564-4CDC-7642C8EF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0134600" cy="882654"/>
          </a:xfrm>
        </p:spPr>
        <p:txBody>
          <a:bodyPr>
            <a:noAutofit/>
          </a:bodyPr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4B23A-79E4-D83E-177F-96480609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00" y="1359000"/>
            <a:ext cx="7066151" cy="50140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BEC6C82-1349-05CC-A77D-8F34CE58FD32}"/>
              </a:ext>
            </a:extLst>
          </p:cNvPr>
          <p:cNvSpPr/>
          <p:nvPr/>
        </p:nvSpPr>
        <p:spPr>
          <a:xfrm>
            <a:off x="9841758" y="5994000"/>
            <a:ext cx="979242" cy="34983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FFCD073-219B-1CEC-DD20-AE41F4F9D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6CEE-4179-9E64-CF2B-33B216940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05598" cy="5528766"/>
          </a:xfrm>
        </p:spPr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работния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лист</a:t>
            </a:r>
            <a:r>
              <a:rPr lang="ru-RU" dirty="0"/>
              <a:t> за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62CF8-B620-B944-D706-D81E155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9715594" cy="882654"/>
          </a:xfrm>
        </p:spPr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D4AA5-A0F4-3715-E38F-0C0AC122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00" y="1468391"/>
            <a:ext cx="6936526" cy="50308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F6D1C97B-6D8D-A99A-F809-D4E6A5F4B9E0}"/>
              </a:ext>
            </a:extLst>
          </p:cNvPr>
          <p:cNvSpPr/>
          <p:nvPr/>
        </p:nvSpPr>
        <p:spPr>
          <a:xfrm>
            <a:off x="9876000" y="6123754"/>
            <a:ext cx="998006" cy="35067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5EE53D-DEC3-4922-D268-0680E78EE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1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85BD7-C548-F17F-F8B5-6B44817E8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Ако първият ред съдържа заглавията на колоните, поставете отметка в квадратчето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First Row Contains Column Headings</a:t>
            </a:r>
            <a:r>
              <a:rPr lang="en-US" dirty="0"/>
              <a:t>'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82CB2-D203-44C3-B5DE-84856C4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62FCE-C689-5AE6-B2C6-A9D7A12D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2443272"/>
            <a:ext cx="5754063" cy="4212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04C8694-E405-49AA-E91E-3D92A08E9153}"/>
              </a:ext>
            </a:extLst>
          </p:cNvPr>
          <p:cNvSpPr/>
          <p:nvPr/>
        </p:nvSpPr>
        <p:spPr>
          <a:xfrm>
            <a:off x="5181600" y="3115908"/>
            <a:ext cx="228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50E80E53-734E-D3F4-D7BD-D70809B2E12C}"/>
              </a:ext>
            </a:extLst>
          </p:cNvPr>
          <p:cNvSpPr/>
          <p:nvPr/>
        </p:nvSpPr>
        <p:spPr>
          <a:xfrm>
            <a:off x="9287256" y="6337433"/>
            <a:ext cx="609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734664-8AB9-48BD-328B-877C1B000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3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026FF-66C0-B534-3EEB-810C37667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опциите</a:t>
            </a:r>
            <a:r>
              <a:rPr lang="ru-RU" dirty="0"/>
              <a:t> за всяка колона или просто я оставете по </a:t>
            </a:r>
            <a:r>
              <a:rPr lang="ru-RU" b="1" dirty="0">
                <a:solidFill>
                  <a:schemeClr val="bg1"/>
                </a:solidFill>
              </a:rPr>
              <a:t>подразбиране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94772C-3306-8AE9-92B7-B9662B5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CBCEC-D310-A5AC-BAC6-8A45051B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057400"/>
            <a:ext cx="6015488" cy="4373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74515415-0010-893E-F31B-45A9B046EEA8}"/>
              </a:ext>
            </a:extLst>
          </p:cNvPr>
          <p:cNvSpPr/>
          <p:nvPr/>
        </p:nvSpPr>
        <p:spPr>
          <a:xfrm>
            <a:off x="9296400" y="6146100"/>
            <a:ext cx="7620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76D0BC64-B95C-1AD5-5665-540F42420F7D}"/>
              </a:ext>
            </a:extLst>
          </p:cNvPr>
          <p:cNvSpPr/>
          <p:nvPr/>
        </p:nvSpPr>
        <p:spPr>
          <a:xfrm>
            <a:off x="5039058" y="2743200"/>
            <a:ext cx="4028741" cy="762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5AEB6A67-3187-B6C4-28D0-C25D7DEECFED}"/>
              </a:ext>
            </a:extLst>
          </p:cNvPr>
          <p:cNvSpPr/>
          <p:nvPr/>
        </p:nvSpPr>
        <p:spPr>
          <a:xfrm>
            <a:off x="4953000" y="3708777"/>
            <a:ext cx="838200" cy="21586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773E3D0-C069-2704-DDF7-08C914EB2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4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82C1-D67B-849C-F988-472CDD92D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Приемете по подразбиране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Let Access add primary key</a:t>
            </a:r>
            <a:r>
              <a:rPr lang="en-US" dirty="0"/>
              <a:t>'</a:t>
            </a: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ru-RU" dirty="0"/>
              <a:t>Полето </a:t>
            </a:r>
            <a:r>
              <a:rPr lang="en-US" b="1" dirty="0">
                <a:solidFill>
                  <a:schemeClr val="bg1"/>
                </a:solidFill>
              </a:rPr>
              <a:t>Import to Table </a:t>
            </a:r>
            <a:r>
              <a:rPr lang="ru-RU" dirty="0"/>
              <a:t>по подразбиране е името на работния лист</a:t>
            </a:r>
            <a:endParaRPr lang="en-US" dirty="0"/>
          </a:p>
          <a:p>
            <a:pPr lvl="1"/>
            <a:r>
              <a:rPr lang="ru-RU" dirty="0"/>
              <a:t>Променето го, ако е необходимо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ru-RU" dirty="0"/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/>
          </a:p>
          <a:p>
            <a:r>
              <a:rPr lang="ru-RU" dirty="0"/>
              <a:t>Работният лист се </a:t>
            </a:r>
            <a:r>
              <a:rPr lang="ru-RU" b="1" dirty="0">
                <a:solidFill>
                  <a:schemeClr val="bg1"/>
                </a:solidFill>
              </a:rPr>
              <a:t>импортира</a:t>
            </a:r>
            <a:r>
              <a:rPr lang="ru-RU" dirty="0"/>
              <a:t> в таблица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AC903-A1CB-18D5-35D2-1EDEF87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</a:t>
            </a:r>
            <a:r>
              <a:rPr lang="bg-BG" sz="4000" dirty="0"/>
              <a:t>5</a:t>
            </a:r>
            <a:r>
              <a:rPr lang="en-US" sz="4000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72294-788B-5EFB-CC43-8D6165E4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94" y="4191000"/>
            <a:ext cx="3487613" cy="106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1A608E5-B3FD-030A-92E5-00FA748B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8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D1252222-B017-12B5-E520-4A6ECD6887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MS Access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20158A9-C0F2-0C69-056B-DB3F3CEE65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Същност и употреба</a:t>
            </a:r>
          </a:p>
        </p:txBody>
      </p:sp>
    </p:spTree>
    <p:extLst>
      <p:ext uri="{BB962C8B-B14F-4D97-AF65-F5344CB8AC3E}">
        <p14:creationId xmlns:p14="http://schemas.microsoft.com/office/powerpoint/2010/main" val="1499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sz="3600" dirty="0"/>
              <a:t>Когато се </a:t>
            </a:r>
            <a:r>
              <a:rPr lang="ru-RU" sz="3600" b="1" dirty="0">
                <a:solidFill>
                  <a:schemeClr val="bg1"/>
                </a:solidFill>
              </a:rPr>
              <a:t>свържете</a:t>
            </a:r>
            <a:r>
              <a:rPr lang="ru-RU" sz="3600" dirty="0"/>
              <a:t> с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двупосочна</a:t>
            </a:r>
            <a:r>
              <a:rPr lang="ru-RU" sz="3600" dirty="0"/>
              <a:t> връзка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ru-RU" sz="3400" dirty="0"/>
              <a:t>Синхронизира 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 </a:t>
            </a:r>
            <a:r>
              <a:rPr lang="ru-RU" sz="3400" b="1" dirty="0">
                <a:solidFill>
                  <a:schemeClr val="bg1"/>
                </a:solidFill>
              </a:rPr>
              <a:t>SQL базата данни</a:t>
            </a:r>
          </a:p>
          <a:p>
            <a:pPr>
              <a:buClr>
                <a:schemeClr val="tx1"/>
              </a:buClr>
            </a:pPr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импортирате</a:t>
            </a:r>
            <a:r>
              <a:rPr lang="ru-RU" sz="3600" dirty="0"/>
              <a:t>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еднократно</a:t>
            </a:r>
            <a:r>
              <a:rPr lang="ru-RU" sz="3600" dirty="0"/>
              <a:t> копие на данните </a:t>
            </a:r>
          </a:p>
          <a:p>
            <a:pPr lvl="1">
              <a:buClr>
                <a:schemeClr val="tx1"/>
              </a:buClr>
            </a:pPr>
            <a:r>
              <a:rPr lang="ru-RU" sz="3400" dirty="0"/>
              <a:t>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или </a:t>
            </a:r>
            <a:r>
              <a:rPr lang="ru-RU" sz="3400" b="1" dirty="0">
                <a:solidFill>
                  <a:schemeClr val="bg1"/>
                </a:solidFill>
              </a:rPr>
              <a:t>SQL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базата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данни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не</a:t>
            </a:r>
            <a:r>
              <a:rPr lang="ru-RU" sz="3400" dirty="0"/>
              <a:t> се синхронизират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F58320-E8EA-3333-EA0C-C58A9A335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882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21B10-BE33-1600-5693-5265408A7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5" y="1196125"/>
            <a:ext cx="5799445" cy="5528766"/>
          </a:xfrm>
        </p:spPr>
        <p:txBody>
          <a:bodyPr>
            <a:normAutofit/>
          </a:bodyPr>
          <a:lstStyle/>
          <a:p>
            <a:r>
              <a:rPr lang="bg-BG" sz="3000" i="0" dirty="0">
                <a:effectLst/>
              </a:rPr>
              <a:t>Изберете</a:t>
            </a:r>
            <a:r>
              <a:rPr lang="en-US" sz="3000" dirty="0"/>
              <a:t> 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External Data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dirty="0"/>
              <a:t> 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&gt; </a:t>
            </a:r>
            <a:r>
              <a:rPr lang="en-US" sz="3000" dirty="0">
                <a:latin typeface="Consolas" panose="020B0609020204030204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Data Source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 &gt; 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Database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dirty="0"/>
              <a:t> 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&gt;</a:t>
            </a:r>
            <a:r>
              <a:rPr lang="en-US" sz="3000" dirty="0"/>
              <a:t> 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SQL Server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ru-RU" sz="3000" dirty="0"/>
              <a:t>За да импортирате данни, изберете </a:t>
            </a:r>
            <a:r>
              <a:rPr lang="en-US" sz="3000" b="1" dirty="0">
                <a:solidFill>
                  <a:schemeClr val="bg1"/>
                </a:solidFill>
              </a:rPr>
              <a:t>Import the source data into a new table in the current database </a:t>
            </a:r>
            <a:r>
              <a:rPr lang="bg-BG" sz="3000" dirty="0"/>
              <a:t>и натиснете </a:t>
            </a:r>
            <a:r>
              <a:rPr lang="en-US" sz="3000" dirty="0">
                <a:latin typeface="Consolas" panose="020B0609020204030204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3000" dirty="0">
                <a:latin typeface="Consolas" panose="020B0609020204030204" pitchFamily="49" charset="0"/>
              </a:rPr>
              <a:t>]</a:t>
            </a:r>
          </a:p>
          <a:p>
            <a:endParaRPr lang="en-US" sz="33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6A854E-C342-FAB5-B242-6D5C5F07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1D71C-54C8-21F0-1282-D366705A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70" y="1359000"/>
            <a:ext cx="5909829" cy="414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E2E0431-BDB9-ED07-DAA0-FAA028366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5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0565-845F-C59C-79FA-A383A033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29598" cy="5528766"/>
          </a:xfrm>
        </p:spPr>
        <p:txBody>
          <a:bodyPr/>
          <a:lstStyle/>
          <a:p>
            <a:r>
              <a:rPr lang="ru-RU" dirty="0"/>
              <a:t>За да създадете нов </a:t>
            </a:r>
            <a:r>
              <a:rPr lang="ru-RU" b="1" dirty="0">
                <a:solidFill>
                  <a:schemeClr val="bg1"/>
                </a:solidFill>
              </a:rPr>
              <a:t>DSN</a:t>
            </a:r>
            <a:r>
              <a:rPr lang="ru-RU" dirty="0"/>
              <a:t> файл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Изберете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ru-RU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ODBC Driver 17 for SQL Server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 след това изберете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F2F59-B57A-6709-1719-DC6C1803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FED87-F9A9-EB7F-A266-B04203CC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371600"/>
            <a:ext cx="4182059" cy="36866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5F463-DB63-C28F-6D63-DFEEC525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33800"/>
            <a:ext cx="3886200" cy="28934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18EBC43-6825-A287-6D58-BE5828CB5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8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A007-70FD-A827-8A89-2E43D5951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905598" cy="5528766"/>
          </a:xfrm>
        </p:spPr>
        <p:txBody>
          <a:bodyPr/>
          <a:lstStyle/>
          <a:p>
            <a:r>
              <a:rPr lang="ru-RU" dirty="0"/>
              <a:t>Въведете </a:t>
            </a:r>
            <a:r>
              <a:rPr lang="ru-RU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DSN файла </a:t>
            </a:r>
            <a:r>
              <a:rPr lang="ru-RU" dirty="0"/>
              <a:t>или щракнете върху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Browse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създадете файла 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прегледате </a:t>
            </a:r>
            <a:r>
              <a:rPr lang="ru-RU" b="1" dirty="0">
                <a:solidFill>
                  <a:schemeClr val="bg1"/>
                </a:solidFill>
              </a:rPr>
              <a:t>обобщената информация</a:t>
            </a:r>
            <a:r>
              <a:rPr lang="ru-RU" dirty="0"/>
              <a:t>, и след това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7C851-86A6-E2F8-D8DF-500C8E4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D858D-8C1D-2459-5245-DDD88C62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79" y="1449000"/>
            <a:ext cx="5729252" cy="427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9A3635B-FB2C-9501-EB62-70DF91415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10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32D6-4693-9EB7-E3BB-B6BF45B20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192000" cy="552876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sz="3600" dirty="0"/>
              <a:t>В съветника </a:t>
            </a:r>
            <a:r>
              <a:rPr lang="en-US" sz="3600" b="1" dirty="0">
                <a:solidFill>
                  <a:schemeClr val="bg1"/>
                </a:solidFill>
              </a:rPr>
              <a:t>Create a New Data Source to SQL Server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направете следното:</a:t>
            </a:r>
            <a:endParaRPr lang="en-US" sz="36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 първа страница въведете информация за идентификация:</a:t>
            </a:r>
            <a:endParaRPr lang="en-US" sz="34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Description</a:t>
            </a:r>
            <a:r>
              <a:rPr lang="ru-RU" sz="3200" dirty="0"/>
              <a:t> по желание въведете </a:t>
            </a:r>
            <a:r>
              <a:rPr lang="ru-RU" sz="3200" b="1" dirty="0">
                <a:solidFill>
                  <a:schemeClr val="bg1"/>
                </a:solidFill>
              </a:rPr>
              <a:t>документална</a:t>
            </a:r>
            <a:r>
              <a:rPr lang="ru-RU" sz="3200" dirty="0"/>
              <a:t> информация за DSN файла</a:t>
            </a:r>
            <a:endParaRPr lang="en-US" sz="32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ru-RU" sz="3200" dirty="0"/>
              <a:t> въведете името на SQL сървъра. </a:t>
            </a:r>
            <a:r>
              <a:rPr lang="ru-RU" sz="3200" b="1" dirty="0">
                <a:solidFill>
                  <a:schemeClr val="bg1"/>
                </a:solidFill>
              </a:rPr>
              <a:t>Не</a:t>
            </a:r>
            <a:r>
              <a:rPr lang="ru-RU" sz="3200" dirty="0"/>
              <a:t> натискайте върху </a:t>
            </a:r>
            <a:r>
              <a:rPr lang="ru-RU" sz="3200" b="1" dirty="0">
                <a:solidFill>
                  <a:schemeClr val="bg1"/>
                </a:solidFill>
              </a:rPr>
              <a:t>стрелката надолу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25C923-52C0-3FBB-BE1F-039945E1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(5)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4BF86E-E4CE-4188-8AFE-EAE25AA4D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3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57487-2414-F935-CF1D-5C9205BFE1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На втора</a:t>
            </a:r>
            <a:r>
              <a:rPr lang="bg-BG" dirty="0"/>
              <a:t>та</a:t>
            </a:r>
            <a:r>
              <a:rPr lang="ru-RU" dirty="0"/>
              <a:t> страница изберете: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With Integrated Windows authentication</a:t>
            </a:r>
            <a:r>
              <a:rPr lang="bg-BG" dirty="0"/>
              <a:t>.</a:t>
            </a:r>
            <a:r>
              <a:rPr lang="ru-RU" dirty="0"/>
              <a:t> Свържете се чрез потребителски акаунт в </a:t>
            </a:r>
            <a:r>
              <a:rPr lang="ru-RU" b="1" dirty="0">
                <a:solidFill>
                  <a:schemeClr val="bg1"/>
                </a:solidFill>
              </a:rPr>
              <a:t>Windows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По избор въведете </a:t>
            </a:r>
            <a:r>
              <a:rPr lang="en-US" b="1" dirty="0">
                <a:solidFill>
                  <a:schemeClr val="bg1"/>
                </a:solidFill>
              </a:rPr>
              <a:t>Service Principle name</a:t>
            </a:r>
            <a:r>
              <a:rPr lang="ru-RU" dirty="0"/>
              <a:t> (SPN)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E94955-8418-FFCA-6DDE-775AB4D1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9FF62-350B-F50C-CBA9-3B2A93EB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07" y="3544886"/>
            <a:ext cx="3924587" cy="31647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FCCE3A0-6119-FC8B-AA72-79556F453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5BAFC-4914-B5B7-A35F-93F72D92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B2972-968C-F528-49CF-F67BF579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2467"/>
            <a:ext cx="5372850" cy="43535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41FE4-8876-8679-486B-14412DBB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32" y="1742467"/>
            <a:ext cx="5315692" cy="43249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74325BB-74CC-4CFC-C439-90E67E4E6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1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3F4D6-E31E-D7CF-AF02-E161B6838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r>
              <a:rPr lang="ru-RU" dirty="0"/>
              <a:t> за </a:t>
            </a:r>
            <a:r>
              <a:rPr lang="ru-RU" dirty="0" err="1"/>
              <a:t>импортиране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под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ru-RU" dirty="0"/>
              <a:t> изберете </a:t>
            </a:r>
            <a:r>
              <a:rPr lang="ru-RU" b="1" dirty="0">
                <a:solidFill>
                  <a:schemeClr val="bg1"/>
                </a:solidFill>
              </a:rPr>
              <a:t>всяка таблица</a:t>
            </a:r>
            <a:r>
              <a:rPr lang="ru-RU" dirty="0"/>
              <a:t>, които искате да импортирате</a:t>
            </a:r>
            <a:endParaRPr lang="en-US" dirty="0"/>
          </a:p>
          <a:p>
            <a:pPr lvl="2"/>
            <a:r>
              <a:rPr lang="bg-BG" dirty="0"/>
              <a:t>Н</a:t>
            </a:r>
            <a:r>
              <a:rPr lang="ru-RU" dirty="0"/>
              <a:t>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1EB894-C240-74F0-0174-DACA705F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pic>
        <p:nvPicPr>
          <p:cNvPr id="1026" name="Picture 2" descr="List of tables to link or import">
            <a:extLst>
              <a:ext uri="{FF2B5EF4-FFF2-40B4-BE49-F238E27FC236}">
                <a16:creationId xmlns:a16="http://schemas.microsoft.com/office/drawing/2014/main" id="{EC0B1CA3-3F70-AE90-C17E-F462685D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375" y="4192055"/>
            <a:ext cx="4727597" cy="198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092682-25EF-044F-D97B-EC454B73E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4638540"/>
            <a:ext cx="2108200" cy="114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BF27C7C-47B1-88ED-46B6-CF2E1C19C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AADFEB-EE35-0718-D558-65A97620D00D}"/>
              </a:ext>
            </a:extLst>
          </p:cNvPr>
          <p:cNvSpPr/>
          <p:nvPr/>
        </p:nvSpPr>
        <p:spPr bwMode="auto">
          <a:xfrm>
            <a:off x="5151000" y="3979334"/>
            <a:ext cx="4005000" cy="125187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Счупени таблици!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94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4000" b="1" dirty="0"/>
              <a:t>== СУБД с интуитивен интерфейс</a:t>
            </a:r>
            <a:endParaRPr lang="en-US" sz="40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36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3600" b="1" dirty="0">
                <a:solidFill>
                  <a:schemeClr val="bg2"/>
                </a:solidFill>
              </a:rPr>
              <a:t>,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3600" b="1" dirty="0">
                <a:solidFill>
                  <a:schemeClr val="bg2"/>
                </a:solidFill>
              </a:rPr>
              <a:t> и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36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4000" b="1" dirty="0">
                <a:solidFill>
                  <a:schemeClr val="bg2"/>
                </a:solidFill>
              </a:rPr>
              <a:t> на </a:t>
            </a: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4000" b="1" dirty="0">
                <a:solidFill>
                  <a:schemeClr val="bg2"/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9DF1-FB41-E88B-FE96-951FAF72D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73F9FF-2320-5E8D-6E65-B55D0A294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1000" y="1196125"/>
            <a:ext cx="3887498" cy="5528766"/>
          </a:xfrm>
        </p:spPr>
        <p:txBody>
          <a:bodyPr>
            <a:normAutofit/>
          </a:bodyPr>
          <a:lstStyle/>
          <a:p>
            <a:r>
              <a:rPr lang="en-US" sz="3200" b="1" dirty="0"/>
              <a:t>MS Access</a:t>
            </a:r>
          </a:p>
          <a:p>
            <a:pPr lvl="1"/>
            <a:r>
              <a:rPr lang="bg-BG" sz="2800" dirty="0"/>
              <a:t>Настолна система за менажиране на бази данни</a:t>
            </a:r>
          </a:p>
          <a:p>
            <a:pPr lvl="1"/>
            <a:r>
              <a:rPr lang="bg-BG" sz="2800" dirty="0"/>
              <a:t>Таблици, връзки, заявки, отчети, формуляри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82D1C9-1C3D-D45B-5274-8A21AF0A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5" name="Picture 2" descr="Access: Working with Tables">
            <a:extLst>
              <a:ext uri="{FF2B5EF4-FFF2-40B4-BE49-F238E27FC236}">
                <a16:creationId xmlns:a16="http://schemas.microsoft.com/office/drawing/2014/main" id="{01DB5ED8-EF17-B90D-1148-58E8B3AC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242" y="1404000"/>
            <a:ext cx="7579438" cy="52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43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Част от Microsoft Office пакета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6000" y="4059000"/>
            <a:ext cx="2209800" cy="2209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313EAB0-93C8-35FC-17AB-FC39063E4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34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31C9B-464B-265F-DF9C-24209503F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C61BB-B002-69C8-E794-6FD5039D5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en-US" dirty="0">
                <a:hlinkClick r:id="rId2"/>
              </a:rPr>
              <a:t>https://portal.office.com/account/#installs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1CEA1-A1C8-38B3-C56A-4FAA18B0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MS Access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EF3E-84D1-2BF2-0D86-9F90C8C6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87188"/>
            <a:ext cx="9000002" cy="4560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F7470F73-3C08-8244-4ACC-63FEEC1A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3111" y="2067374"/>
            <a:ext cx="1842889" cy="1350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Изисква се лиценз за </a:t>
            </a:r>
            <a:r>
              <a:rPr lang="en-US" sz="2399" b="1" noProof="1">
                <a:solidFill>
                  <a:srgbClr val="FFFFFF"/>
                </a:solidFill>
              </a:rPr>
              <a:t>Office 365</a:t>
            </a:r>
          </a:p>
        </p:txBody>
      </p:sp>
    </p:spTree>
    <p:extLst>
      <p:ext uri="{BB962C8B-B14F-4D97-AF65-F5344CB8AC3E}">
        <p14:creationId xmlns:p14="http://schemas.microsoft.com/office/powerpoint/2010/main" val="42447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986000" y="1196125"/>
            <a:ext cx="3999010" cy="5528766"/>
          </a:xfrm>
        </p:spPr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</a:t>
            </a:r>
            <a:r>
              <a:rPr lang="ru-RU" b="1" dirty="0"/>
              <a:t>работа с таблици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в </a:t>
            </a:r>
            <a:r>
              <a:rPr lang="en-US" dirty="0"/>
              <a:t>MS Access</a:t>
            </a:r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28" y="1372024"/>
            <a:ext cx="7579438" cy="52200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134AC107-2322-B6D2-607A-54FB1FF05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095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B2D3FF0-1A92-9C55-24B5-FEFA686225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566338" y="4524407"/>
            <a:ext cx="9059325" cy="1811102"/>
          </a:xfrm>
        </p:spPr>
        <p:txBody>
          <a:bodyPr/>
          <a:lstStyle/>
          <a:p>
            <a:r>
              <a:rPr lang="bg-BG"/>
              <a:t>Създаване на таблици и </a:t>
            </a:r>
            <a:br>
              <a:rPr lang="bg-BG"/>
            </a:br>
            <a:r>
              <a:rPr lang="bg-BG"/>
              <a:t>попълване на данни</a:t>
            </a:r>
          </a:p>
        </p:txBody>
      </p:sp>
    </p:spTree>
    <p:extLst>
      <p:ext uri="{BB962C8B-B14F-4D97-AF65-F5344CB8AC3E}">
        <p14:creationId xmlns:p14="http://schemas.microsoft.com/office/powerpoint/2010/main" val="12223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bg-BG" dirty="0">
                <a:latin typeface="Consolas" pitchFamily="49" charset="0"/>
              </a:rPr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r>
              <a:rPr lang="bg-BG" dirty="0"/>
              <a:t>Изберете име на файл и местоположение</a:t>
            </a:r>
            <a:endParaRPr lang="ru-RU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4D2F67-7DD7-DD34-7766-BB43F8117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0495DB-7A68-B440-954D-DB8BB14FEBFC}"/>
              </a:ext>
            </a:extLst>
          </p:cNvPr>
          <p:cNvGrpSpPr/>
          <p:nvPr/>
        </p:nvGrpSpPr>
        <p:grpSpPr>
          <a:xfrm>
            <a:off x="576885" y="2889000"/>
            <a:ext cx="10874115" cy="3419952"/>
            <a:chOff x="291000" y="2889000"/>
            <a:chExt cx="10874115" cy="34199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75551D-EDAE-5A75-B650-9601D224C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1000" y="2889000"/>
              <a:ext cx="6554115" cy="3419952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F980976-422F-A48F-F264-FA8DF064E4AB}"/>
                </a:ext>
              </a:extLst>
            </p:cNvPr>
            <p:cNvSpPr/>
            <p:nvPr/>
          </p:nvSpPr>
          <p:spPr bwMode="auto">
            <a:xfrm>
              <a:off x="3846000" y="4454093"/>
              <a:ext cx="585000" cy="28976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B4D3E3-2E40-6956-0FD4-C9F4C3998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000" y="3176530"/>
              <a:ext cx="3319042" cy="2844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00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3986</TotalTime>
  <Words>1485</Words>
  <Application>Microsoft Office PowerPoint</Application>
  <PresentationFormat>Widescreen</PresentationFormat>
  <Paragraphs>233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Segoe UI</vt:lpstr>
      <vt:lpstr>Wingdings</vt:lpstr>
      <vt:lpstr>SoftUni</vt:lpstr>
      <vt:lpstr>Работа с MS Access</vt:lpstr>
      <vt:lpstr>Съдържание</vt:lpstr>
      <vt:lpstr>Същност и употреба</vt:lpstr>
      <vt:lpstr>Какво е MS Access?</vt:lpstr>
      <vt:lpstr>Какво е MS Access?</vt:lpstr>
      <vt:lpstr>Инсталация на MS Access</vt:lpstr>
      <vt:lpstr>Таблици в MS Access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(1)</vt:lpstr>
      <vt:lpstr>Създаване на типизирана колона в таблица</vt:lpstr>
      <vt:lpstr>Попълване на данни в таблица (3)</vt:lpstr>
      <vt:lpstr>Свързване на таблици с падащ списък (1)</vt:lpstr>
      <vt:lpstr>Свързване на таблици с падащ списък (2)</vt:lpstr>
      <vt:lpstr>Връзки между таблиците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импортиране</vt:lpstr>
      <vt:lpstr>Импортиране на данни от Excel (1)</vt:lpstr>
      <vt:lpstr>Импортиране на данни от Excel (2)</vt:lpstr>
      <vt:lpstr>Импортиране на данни от Excel (2)</vt:lpstr>
      <vt:lpstr>Импортиране на данни от Excel (3)</vt:lpstr>
      <vt:lpstr>Импортиране на данни от Excel (4)</vt:lpstr>
      <vt:lpstr>Импортиране на данни от Excel (5)</vt:lpstr>
      <vt:lpstr>Импортиране на данни от SQL Server (1)</vt:lpstr>
      <vt:lpstr>Импортиране на данни от SQL Server (2)</vt:lpstr>
      <vt:lpstr>Импортиране на данни от SQL Server (3)</vt:lpstr>
      <vt:lpstr>Импортиране на данни от SQL Server (4)</vt:lpstr>
      <vt:lpstr>Импортиране на данни от SQL Server (5)</vt:lpstr>
      <vt:lpstr>Импортиране на данни от SQL Server (6)</vt:lpstr>
      <vt:lpstr>Импортиране на данни от SQL Server (7)</vt:lpstr>
      <vt:lpstr>Импортиране на данни от SQL Server (8)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114</cp:revision>
  <dcterms:created xsi:type="dcterms:W3CDTF">2018-05-23T13:08:44Z</dcterms:created>
  <dcterms:modified xsi:type="dcterms:W3CDTF">2023-11-26T15:49:15Z</dcterms:modified>
  <cp:category>computer programming;programming;software development;software engineering</cp:category>
</cp:coreProperties>
</file>