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564" r:id="rId4"/>
    <p:sldId id="592" r:id="rId5"/>
    <p:sldId id="593" r:id="rId6"/>
    <p:sldId id="590" r:id="rId7"/>
    <p:sldId id="591" r:id="rId8"/>
    <p:sldId id="565" r:id="rId9"/>
    <p:sldId id="566" r:id="rId10"/>
    <p:sldId id="586" r:id="rId11"/>
    <p:sldId id="588" r:id="rId12"/>
    <p:sldId id="555" r:id="rId13"/>
    <p:sldId id="557" r:id="rId14"/>
    <p:sldId id="587" r:id="rId15"/>
    <p:sldId id="559" r:id="rId16"/>
    <p:sldId id="560" r:id="rId17"/>
    <p:sldId id="542" r:id="rId18"/>
    <p:sldId id="543" r:id="rId19"/>
    <p:sldId id="544" r:id="rId20"/>
    <p:sldId id="545" r:id="rId21"/>
    <p:sldId id="546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349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Примерна база данни" id="{107498C0-2909-4B20-8BB8-B233CF13C5B9}">
          <p14:sldIdLst>
            <p14:sldId id="564"/>
            <p14:sldId id="592"/>
            <p14:sldId id="593"/>
            <p14:sldId id="590"/>
          </p14:sldIdLst>
        </p14:section>
        <p14:section name="Създаване на заявки" id="{4F51B8BC-6522-4E6E-B733-BED00F33FCD9}">
          <p14:sldIdLst>
            <p14:sldId id="591"/>
            <p14:sldId id="565"/>
            <p14:sldId id="566"/>
            <p14:sldId id="586"/>
            <p14:sldId id="588"/>
          </p14:sldIdLst>
        </p14:section>
        <p14:section name="Параметрични заявки" id="{50C5B5B8-84D6-4190-8B5E-4941D1C69842}">
          <p14:sldIdLst>
            <p14:sldId id="555"/>
            <p14:sldId id="557"/>
            <p14:sldId id="587"/>
            <p14:sldId id="559"/>
            <p14:sldId id="560"/>
          </p14:sldIdLst>
        </p14:section>
        <p14:section name="Формуляри" id="{770C0E03-2618-4D4B-B9EF-F2266180AA55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4F97E655-F26C-44F4-9E5A-452A04F45281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1" d="100"/>
          <a:sy n="71" d="100"/>
        </p:scale>
        <p:origin x="115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26-Nov-23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07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31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47F8F-75CD-9A59-EE57-E9B8ED438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86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E42F0D-079D-0228-2588-7B006DBE76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09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/>
          </a:bodyPr>
          <a:lstStyle/>
          <a:p>
            <a:r>
              <a:rPr lang="bg-BG" sz="4000" dirty="0"/>
              <a:t>Заявки, формуляри и отчети</a:t>
            </a:r>
            <a:endParaRPr lang="en-US" sz="40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резултат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999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13C891C-9DC2-F0BA-830C-BC4FEB814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Входни данни при изпълнение на заявка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101AAFB-9F20-1693-57AC-081C2B360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7DAD1-D132-B4EB-D4BA-F8E4BE4C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0" y="1089000"/>
            <a:ext cx="3127519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r>
              <a:rPr lang="bg-BG" b="1" dirty="0"/>
              <a:t>Параметри</a:t>
            </a:r>
            <a:r>
              <a:rPr lang="bg-BG" dirty="0"/>
              <a:t> == </a:t>
            </a:r>
            <a:r>
              <a:rPr lang="bg-BG" b="1" dirty="0">
                <a:solidFill>
                  <a:schemeClr val="bg1"/>
                </a:solidFill>
              </a:rPr>
              <a:t>входни данни</a:t>
            </a:r>
            <a:r>
              <a:rPr lang="bg-BG" dirty="0"/>
              <a:t> за заявката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Това е </a:t>
            </a:r>
            <a:r>
              <a:rPr lang="bg-BG" b="1" dirty="0"/>
              <a:t>WHERE</a:t>
            </a:r>
            <a:r>
              <a:rPr lang="bg-BG" dirty="0"/>
              <a:t> клаузата в </a:t>
            </a:r>
            <a:r>
              <a:rPr lang="bg-BG" b="1" dirty="0"/>
              <a:t>SQL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накараме </a:t>
            </a:r>
            <a:r>
              <a:rPr lang="bg-BG" b="1" dirty="0">
                <a:solidFill>
                  <a:schemeClr val="bg1"/>
                </a:solidFill>
              </a:rPr>
              <a:t>заявка </a:t>
            </a:r>
            <a:r>
              <a:rPr lang="bg-BG" dirty="0"/>
              <a:t>да изисква </a:t>
            </a:r>
            <a:r>
              <a:rPr lang="bg-BG" b="1" dirty="0">
                <a:solidFill>
                  <a:schemeClr val="bg1"/>
                </a:solidFill>
              </a:rPr>
              <a:t>критерии</a:t>
            </a:r>
            <a:r>
              <a:rPr lang="bg-BG" dirty="0"/>
              <a:t>, когато я изпълняваме,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</a:p>
          <a:p>
            <a:pPr lvl="1"/>
            <a:r>
              <a:rPr lang="bg-BG" dirty="0"/>
              <a:t>Можем да ползваме </a:t>
            </a:r>
            <a:r>
              <a:rPr lang="bg-BG" b="1" dirty="0">
                <a:solidFill>
                  <a:schemeClr val="bg1"/>
                </a:solidFill>
              </a:rPr>
              <a:t>една и съща </a:t>
            </a:r>
            <a:r>
              <a:rPr lang="bg-BG" dirty="0"/>
              <a:t>заявка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84725" y="1386225"/>
            <a:ext cx="1068305" cy="1068305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3545EE-3227-2526-F1F5-FC8CC548C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000" y="1376824"/>
            <a:ext cx="1162560" cy="116482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115CE8C-F045-DC15-D4AE-F605E3B072DB}"/>
              </a:ext>
            </a:extLst>
          </p:cNvPr>
          <p:cNvGrpSpPr/>
          <p:nvPr/>
        </p:nvGrpSpPr>
        <p:grpSpPr>
          <a:xfrm>
            <a:off x="336000" y="2731050"/>
            <a:ext cx="11499732" cy="1552950"/>
            <a:chOff x="336000" y="2686050"/>
            <a:chExt cx="11499732" cy="155295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809DAC9-F820-EBB7-047E-9E1249592B60}"/>
                </a:ext>
              </a:extLst>
            </p:cNvPr>
            <p:cNvSpPr/>
            <p:nvPr/>
          </p:nvSpPr>
          <p:spPr bwMode="auto">
            <a:xfrm>
              <a:off x="3295616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91011F-184F-E0D5-17D5-120CC049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6000" y="2686050"/>
              <a:ext cx="2817211" cy="15529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2A4B7A-2865-C465-F357-DB2DABA0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66080" y="2686051"/>
              <a:ext cx="346965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DD57CE-702C-EA26-E5B0-FE9C841B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77540" y="2686051"/>
              <a:ext cx="376421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9657846-28CC-8C1C-94F7-DEB25D88956A}"/>
                </a:ext>
              </a:extLst>
            </p:cNvPr>
            <p:cNvSpPr/>
            <p:nvPr/>
          </p:nvSpPr>
          <p:spPr bwMode="auto">
            <a:xfrm>
              <a:off x="7784157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2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dirty="0"/>
              <a:t>Изберете </a:t>
            </a:r>
            <a:r>
              <a:rPr lang="en-US" b="1" dirty="0"/>
              <a:t>Design View </a:t>
            </a:r>
            <a:r>
              <a:rPr lang="bg-BG" dirty="0"/>
              <a:t>за заявката</a:t>
            </a:r>
            <a:endParaRPr lang="en-US" dirty="0"/>
          </a:p>
          <a:p>
            <a:r>
              <a:rPr lang="bg-BG" dirty="0"/>
              <a:t>Въведете в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  <a:r>
              <a:rPr lang="bg-BG" dirty="0"/>
              <a:t> за даденото поле</a:t>
            </a:r>
            <a:br>
              <a:rPr lang="bg-BG" dirty="0"/>
            </a:br>
            <a:r>
              <a:rPr lang="bg-BG" dirty="0"/>
              <a:t>стойност </a:t>
            </a:r>
            <a:r>
              <a:rPr lang="bg-BG" b="1" dirty="0"/>
              <a:t>в скоби </a:t>
            </a:r>
            <a:r>
              <a:rPr lang="bg-BG" dirty="0"/>
              <a:t>(т.е. параметър)</a:t>
            </a:r>
            <a:endParaRPr lang="en-US" dirty="0"/>
          </a:p>
          <a:p>
            <a:endParaRPr lang="bg-BG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DECCBD-584B-9485-2EA5-A0CEFF18041A}"/>
              </a:ext>
            </a:extLst>
          </p:cNvPr>
          <p:cNvGrpSpPr/>
          <p:nvPr/>
        </p:nvGrpSpPr>
        <p:grpSpPr>
          <a:xfrm>
            <a:off x="651000" y="3237541"/>
            <a:ext cx="10093223" cy="3238500"/>
            <a:chOff x="651000" y="3237541"/>
            <a:chExt cx="10093223" cy="3238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6962BA-9F51-D8DB-06E1-666A10A20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00" y="3356604"/>
              <a:ext cx="3790950" cy="300037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61F0D6-C59A-CEB5-CC06-1E77EA8E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678" y="3237541"/>
              <a:ext cx="5091545" cy="32385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7F0F032-04C6-8B9A-D4D4-62DE9909654F}"/>
                </a:ext>
              </a:extLst>
            </p:cNvPr>
            <p:cNvSpPr/>
            <p:nvPr/>
          </p:nvSpPr>
          <p:spPr bwMode="auto">
            <a:xfrm>
              <a:off x="4755755" y="4715687"/>
              <a:ext cx="583118" cy="282209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7862A2E-99CF-00B7-43C0-628353EB9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000" y="1404001"/>
            <a:ext cx="4115577" cy="1529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стартиране</a:t>
            </a:r>
            <a:r>
              <a:rPr lang="bg-BG" dirty="0"/>
              <a:t> заявката попълвате стойност за параметъра: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9B7A8-B708-5B21-F4B8-A5F1A4BDA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1F0692-0634-ECC9-FAFF-F7675B17063F}"/>
              </a:ext>
            </a:extLst>
          </p:cNvPr>
          <p:cNvGrpSpPr/>
          <p:nvPr/>
        </p:nvGrpSpPr>
        <p:grpSpPr>
          <a:xfrm>
            <a:off x="504514" y="2181238"/>
            <a:ext cx="11171486" cy="2495524"/>
            <a:chOff x="504514" y="2033073"/>
            <a:chExt cx="11171486" cy="24955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25C936-F110-3E74-C5FA-D84FBE3F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14" y="2033074"/>
              <a:ext cx="4501728" cy="2495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D32EC0-944F-3C4B-8363-78A58694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709" y="2033073"/>
              <a:ext cx="5685291" cy="249552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E476AA5-6B5B-7AF0-20E8-9F198EA09A4A}"/>
                </a:ext>
              </a:extLst>
            </p:cNvPr>
            <p:cNvSpPr/>
            <p:nvPr/>
          </p:nvSpPr>
          <p:spPr bwMode="auto">
            <a:xfrm>
              <a:off x="5245619" y="3125096"/>
              <a:ext cx="526316" cy="31148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1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00" y="3286991"/>
            <a:ext cx="3350877" cy="3255818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3BD4EE-95B8-A08F-FA28-3C6DBEA2E2B9}"/>
              </a:ext>
            </a:extLst>
          </p:cNvPr>
          <p:cNvSpPr/>
          <p:nvPr/>
        </p:nvSpPr>
        <p:spPr bwMode="auto">
          <a:xfrm>
            <a:off x="5286000" y="3834000"/>
            <a:ext cx="2790000" cy="162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screenshot (enter param 1)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528990-31C2-7704-E3A1-73DB38FB2E0B}"/>
              </a:ext>
            </a:extLst>
          </p:cNvPr>
          <p:cNvSpPr/>
          <p:nvPr/>
        </p:nvSpPr>
        <p:spPr bwMode="auto">
          <a:xfrm>
            <a:off x="8505123" y="3834000"/>
            <a:ext cx="2790000" cy="162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screenshot (enter param 2)</a:t>
            </a:r>
          </a:p>
        </p:txBody>
      </p:sp>
    </p:spTree>
    <p:extLst>
      <p:ext uri="{BB962C8B-B14F-4D97-AF65-F5344CB8AC3E}">
        <p14:creationId xmlns:p14="http://schemas.microsoft.com/office/powerpoint/2010/main" val="3986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7B40C9F-4740-6BE0-6B2E-C786FD13DD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формуляри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5DDAF58-2612-BCFC-F214-DB111862B4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</a:p>
        </p:txBody>
      </p:sp>
    </p:spTree>
    <p:extLst>
      <p:ext uri="{BB962C8B-B14F-4D97-AF65-F5344CB8AC3E}">
        <p14:creationId xmlns:p14="http://schemas.microsoft.com/office/powerpoint/2010/main" val="1519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Формулярите</a:t>
            </a:r>
            <a:r>
              <a:rPr lang="ru-RU" dirty="0"/>
              <a:t> в </a:t>
            </a:r>
            <a:r>
              <a:rPr lang="en-US" dirty="0"/>
              <a:t>MS Access</a:t>
            </a:r>
            <a:r>
              <a:rPr lang="bg-BG" dirty="0"/>
              <a:t> са</a:t>
            </a:r>
            <a:r>
              <a:rPr lang="ru-RU" dirty="0"/>
              <a:t>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/>
              <a:t>преглед</a:t>
            </a:r>
            <a:r>
              <a:rPr lang="bg-BG" dirty="0"/>
              <a:t> / </a:t>
            </a:r>
            <a:r>
              <a:rPr lang="bg-BG" b="1" dirty="0"/>
              <a:t>въвеждане</a:t>
            </a:r>
            <a:r>
              <a:rPr lang="bg-BG" dirty="0"/>
              <a:t> / </a:t>
            </a:r>
            <a:r>
              <a:rPr lang="bg-BG" b="1" dirty="0"/>
              <a:t>редакция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95FAD7-3D6C-C32F-4967-052E881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2E06-7025-DDEA-58F8-CEBF393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579876"/>
            <a:ext cx="6905625" cy="4067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96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Дизайнът</a:t>
            </a:r>
            <a:r>
              <a:rPr lang="bg-BG" dirty="0"/>
              <a:t> на формуляра може да се променя</a:t>
            </a:r>
          </a:p>
          <a:p>
            <a:pPr lvl="1"/>
            <a:r>
              <a:rPr lang="bg-BG" dirty="0"/>
              <a:t>Могат да се разместват полетата, да се слагат различни контроли за всяко поле, да се слагат етикети (</a:t>
            </a:r>
            <a:r>
              <a:rPr lang="bg-BG" dirty="0" err="1"/>
              <a:t>labels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Стойности по подразбиране (</a:t>
            </a:r>
            <a:r>
              <a:rPr lang="bg-BG" dirty="0" err="1"/>
              <a:t>default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Правила за </a:t>
            </a:r>
            <a:r>
              <a:rPr lang="bg-BG" b="1" dirty="0"/>
              <a:t>валидация</a:t>
            </a:r>
            <a:r>
              <a:rPr lang="bg-BG" dirty="0"/>
              <a:t> (например минимална</a:t>
            </a:r>
            <a:br>
              <a:rPr lang="bg-BG" dirty="0"/>
            </a:br>
            <a:r>
              <a:rPr lang="bg-BG" dirty="0"/>
              <a:t>и максимална стойност)</a:t>
            </a:r>
            <a:endParaRPr lang="bg-BG" b="1" dirty="0"/>
          </a:p>
          <a:p>
            <a:r>
              <a:rPr lang="bg-BG" dirty="0"/>
              <a:t>Добрите </a:t>
            </a:r>
            <a:r>
              <a:rPr lang="bg-BG" b="1" dirty="0">
                <a:solidFill>
                  <a:schemeClr val="bg1"/>
                </a:solidFill>
              </a:rPr>
              <a:t>формуляри</a:t>
            </a:r>
            <a:r>
              <a:rPr lang="bg-BG" dirty="0"/>
              <a:t> подобряват </a:t>
            </a:r>
            <a:r>
              <a:rPr lang="bg-BG" b="1" dirty="0">
                <a:solidFill>
                  <a:schemeClr val="bg1"/>
                </a:solidFill>
              </a:rPr>
              <a:t>ефективността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точността</a:t>
            </a:r>
            <a:r>
              <a:rPr lang="bg-BG" dirty="0"/>
              <a:t> на въвеждане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F16E4-3022-1B1A-6FF2-C84CFAFC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ru-RU" sz="4000" dirty="0" err="1"/>
              <a:t>Създаване</a:t>
            </a:r>
            <a:r>
              <a:rPr lang="ru-RU" sz="4000" dirty="0"/>
              <a:t> на </a:t>
            </a:r>
            <a:r>
              <a:rPr lang="ru-RU" sz="4000" b="1" dirty="0">
                <a:solidFill>
                  <a:schemeClr val="bg1"/>
                </a:solidFill>
              </a:rPr>
              <a:t>заявки</a:t>
            </a:r>
            <a:endParaRPr lang="en-US" sz="4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ru-RU" sz="4000" b="1" dirty="0">
                <a:solidFill>
                  <a:schemeClr val="bg1"/>
                </a:solidFill>
              </a:rPr>
              <a:t>SQL</a:t>
            </a:r>
            <a:r>
              <a:rPr lang="ru-RU" sz="4000" dirty="0"/>
              <a:t> редактор / </a:t>
            </a:r>
            <a:r>
              <a:rPr lang="ru-RU" sz="4000" b="1" dirty="0">
                <a:solidFill>
                  <a:schemeClr val="bg1"/>
                </a:solidFill>
              </a:rPr>
              <a:t>визуален</a:t>
            </a:r>
            <a:r>
              <a:rPr lang="ru-RU" sz="4000" dirty="0"/>
              <a:t> редактор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Параметрични заявки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Формуляри (</a:t>
            </a:r>
            <a:r>
              <a:rPr lang="en-US" sz="4000" b="1" dirty="0">
                <a:solidFill>
                  <a:schemeClr val="bg1"/>
                </a:solidFill>
              </a:rPr>
              <a:t>forms</a:t>
            </a:r>
            <a:r>
              <a:rPr lang="en-US" sz="4000" dirty="0"/>
              <a:t>)</a:t>
            </a:r>
            <a:endParaRPr lang="bg-BG" sz="4000" dirty="0"/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Отчети 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bg1"/>
                </a:solidFill>
              </a:rPr>
              <a:t>reports</a:t>
            </a:r>
            <a:r>
              <a:rPr lang="en-US" sz="4000" dirty="0"/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(3)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474F950-D536-7AD3-4505-F7C0B5A8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278AFFD-6D15-B2FF-527B-C90E894E0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F51BD07-071A-0490-DDB4-F4789C63E8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bg-BG" dirty="0"/>
              <a:t>Отчети</a:t>
            </a:r>
          </a:p>
        </p:txBody>
      </p:sp>
      <p:sp>
        <p:nvSpPr>
          <p:cNvPr id="2" name="Подзаглавие 4">
            <a:extLst>
              <a:ext uri="{FF2B5EF4-FFF2-40B4-BE49-F238E27FC236}">
                <a16:creationId xmlns:a16="http://schemas.microsoft.com/office/drawing/2014/main" id="{2B588684-9025-45DB-0F38-90905C956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отчети</a:t>
            </a:r>
          </a:p>
        </p:txBody>
      </p:sp>
    </p:spTree>
    <p:extLst>
      <p:ext uri="{BB962C8B-B14F-4D97-AF65-F5344CB8AC3E}">
        <p14:creationId xmlns:p14="http://schemas.microsoft.com/office/powerpoint/2010/main" val="65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 err="1">
                <a:solidFill>
                  <a:schemeClr val="bg1"/>
                </a:solidFill>
              </a:rPr>
              <a:t>време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74F89F-0129-FBBE-CC3E-A34321F2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EA37FA-6B72-C06D-9BF5-D6CFD5C3C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1770080-13E4-1EAA-10F0-802B296F7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520E5E16-742A-A19B-3EAC-D215685A3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1F56B-56FB-80BC-09E8-4053132E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331" y="4458903"/>
            <a:ext cx="5611338" cy="22659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5ED3F51-3831-E8D5-AA22-93FE15F3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9049DA-1D37-9B53-D15B-E264837A5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806D0E4-A78E-F457-4E0B-2A2925EB21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Employees.accdb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База данни </a:t>
            </a:r>
            <a:r>
              <a:rPr lang="en-US" dirty="0"/>
              <a:t>Employees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95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71D-5F05-06B2-D36F-CDE477B1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459A-5779-F48D-871A-174692699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целите на днешния урок ще използваме </a:t>
            </a:r>
            <a:r>
              <a:rPr lang="en-US" dirty="0"/>
              <a:t>MS Access </a:t>
            </a:r>
            <a:r>
              <a:rPr lang="bg-BG" dirty="0"/>
              <a:t>база данни </a:t>
            </a:r>
            <a:r>
              <a:rPr lang="en-US" b="1" dirty="0"/>
              <a:t>Employees.accdb</a:t>
            </a:r>
          </a:p>
          <a:p>
            <a:pPr lvl="1"/>
            <a:r>
              <a:rPr lang="en-US" b="1" dirty="0"/>
              <a:t>Employees</a:t>
            </a:r>
            <a:r>
              <a:rPr lang="bg-BG" dirty="0"/>
              <a:t> – съдържа служители по отдели, градове и заплати</a:t>
            </a:r>
            <a:endParaRPr lang="en-US" dirty="0"/>
          </a:p>
          <a:p>
            <a:pPr lvl="1"/>
            <a:r>
              <a:rPr lang="en-US" b="1" dirty="0"/>
              <a:t>Students</a:t>
            </a:r>
            <a:r>
              <a:rPr lang="en-US" dirty="0"/>
              <a:t> – </a:t>
            </a:r>
            <a:r>
              <a:rPr lang="bg-BG" dirty="0"/>
              <a:t>съдържа студенти</a:t>
            </a:r>
            <a:endParaRPr lang="en-US" dirty="0"/>
          </a:p>
          <a:p>
            <a:pPr lvl="1"/>
            <a:r>
              <a:rPr lang="en-US" b="1" dirty="0"/>
              <a:t>Towns</a:t>
            </a:r>
            <a:r>
              <a:rPr lang="bg-BG" dirty="0"/>
              <a:t> – съдържа градове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C0255-A018-4D40-5DE5-F0C625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</a:t>
            </a:r>
            <a:r>
              <a:rPr lang="en-US" dirty="0"/>
              <a:t>MS Access</a:t>
            </a:r>
            <a:r>
              <a:rPr lang="bg-BG" dirty="0"/>
              <a:t> база данни </a:t>
            </a:r>
            <a:r>
              <a:rPr lang="en-US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4424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A809F-FBDD-95E7-228E-C7E2AA75D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4613C-B047-6A3F-8881-2FD49D33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 "</a:t>
            </a:r>
            <a:r>
              <a:rPr lang="en-US" dirty="0"/>
              <a:t>Employees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3C4D-016C-35A9-1A4A-AD108B6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0" y="1494000"/>
            <a:ext cx="9229420" cy="484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3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56247-BC3F-82F6-BAF1-5C905530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24C3-1D22-4831-EEC9-412E06C7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dirty="0"/>
              <a:t>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EBC5-1B11-B856-8F5C-74B5E814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449000"/>
            <a:ext cx="11520000" cy="49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9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заявки</a:t>
            </a:r>
          </a:p>
        </p:txBody>
      </p:sp>
    </p:spTree>
    <p:extLst>
      <p:ext uri="{BB962C8B-B14F-4D97-AF65-F5344CB8AC3E}">
        <p14:creationId xmlns:p14="http://schemas.microsoft.com/office/powerpoint/2010/main" val="31071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dirty="0"/>
              <a:t>Изберете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bg-BG" dirty="0"/>
              <a:t>Изберете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bg-BG" dirty="0"/>
              <a:t>и натиснете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  <a:endParaRPr lang="bg-BG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Изберете таблицата, която съдържа полето</a:t>
            </a:r>
          </a:p>
          <a:p>
            <a:pPr lvl="1"/>
            <a:r>
              <a:rPr lang="ru-RU" dirty="0"/>
              <a:t>Добавете наличните полета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dirty="0"/>
              <a:t>)</a:t>
            </a:r>
            <a:r>
              <a:rPr lang="ru-RU" dirty="0"/>
              <a:t>,</a:t>
            </a:r>
            <a:br>
              <a:rPr lang="en-US" dirty="0"/>
            </a:br>
            <a:r>
              <a:rPr lang="ru-RU" dirty="0" err="1"/>
              <a:t>които</a:t>
            </a:r>
            <a:r>
              <a:rPr lang="ru-RU" dirty="0"/>
              <a:t> искате към избрани полета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ru-RU" dirty="0"/>
              <a:t>Изберете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dirty="0">
                <a:latin typeface="Consolas" pitchFamily="49" charset="0"/>
              </a:rPr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7218" y="3892819"/>
            <a:ext cx="1206600" cy="12066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4F53541-E07C-A9D2-2D4D-043B29B40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23D71-8EEA-0D3A-79C1-0CCB463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0" y="2624137"/>
            <a:ext cx="4276725" cy="1609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DA70E-1516-54DF-34AF-34208929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2332" y="1449000"/>
            <a:ext cx="3312767" cy="21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pic>
        <p:nvPicPr>
          <p:cNvPr id="5" name="Picture 2" descr="In the Simple Query Wizard dialog box, select the fields you want to u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2829" y="1501380"/>
            <a:ext cx="6546342" cy="4942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591000" y="2844000"/>
            <a:ext cx="2895600" cy="585000"/>
          </a:xfrm>
          <a:prstGeom prst="wedgeRoundRectCallout">
            <a:avLst>
              <a:gd name="adj1" fmla="val -66631"/>
              <a:gd name="adj2" fmla="val 505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1000" y="4509000"/>
            <a:ext cx="1828800" cy="882653"/>
          </a:xfrm>
          <a:prstGeom prst="wedgeRoundRectCallout">
            <a:avLst>
              <a:gd name="adj1" fmla="val 75955"/>
              <a:gd name="adj2" fmla="val -32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Налични 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31537" y="3745045"/>
            <a:ext cx="3505200" cy="990600"/>
          </a:xfrm>
          <a:prstGeom prst="wedgeRoundRectCallout">
            <a:avLst>
              <a:gd name="adj1" fmla="val -62400"/>
              <a:gd name="adj2" fmla="val 44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17F8A4-700B-775C-AD3C-F1446322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2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4004</TotalTime>
  <Words>1071</Words>
  <Application>Microsoft Office PowerPoint</Application>
  <PresentationFormat>Widescreen</PresentationFormat>
  <Paragraphs>176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Работа с MS Access</vt:lpstr>
      <vt:lpstr>Съдържание</vt:lpstr>
      <vt:lpstr>База данни Employees</vt:lpstr>
      <vt:lpstr>Примерна MS Access база данни Employees</vt:lpstr>
      <vt:lpstr>База данни "Employees" – диаграма</vt:lpstr>
      <vt:lpstr>Таблица Employees</vt:lpstr>
      <vt:lpstr>Създаване на заявки</vt:lpstr>
      <vt:lpstr>Създаване на SELECT заявка (1)</vt:lpstr>
      <vt:lpstr>Създаване на SELECT заявка (2)</vt:lpstr>
      <vt:lpstr>Създаване на SELECT заявка – резултат</vt:lpstr>
      <vt:lpstr>Създаване на SELECT заявка – SQL</vt:lpstr>
      <vt:lpstr>Параметрични заявки</vt:lpstr>
      <vt:lpstr>Какво са параметрите?</vt:lpstr>
      <vt:lpstr>Създаване на параметрична заявка</vt:lpstr>
      <vt:lpstr>Създаване на параметрична заявка</vt:lpstr>
      <vt:lpstr>Създаване на параметрична заявка (3)</vt:lpstr>
      <vt:lpstr>Формуляри</vt:lpstr>
      <vt:lpstr>Формуляри в MS Access (1)</vt:lpstr>
      <vt:lpstr>Формуляри в MS Access (2)</vt:lpstr>
      <vt:lpstr>Формуляри в MS Access (3)</vt:lpstr>
      <vt:lpstr>Създаване на формуляр от таблица (2)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116</cp:revision>
  <dcterms:created xsi:type="dcterms:W3CDTF">2018-05-23T13:08:44Z</dcterms:created>
  <dcterms:modified xsi:type="dcterms:W3CDTF">2023-11-26T16:09:33Z</dcterms:modified>
  <cp:category>computer programming;programming;software development;software engineering</cp:category>
</cp:coreProperties>
</file>