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627" r:id="rId2"/>
    <p:sldId id="298" r:id="rId3"/>
    <p:sldId id="309" r:id="rId4"/>
    <p:sldId id="310" r:id="rId5"/>
    <p:sldId id="315" r:id="rId6"/>
    <p:sldId id="316" r:id="rId7"/>
    <p:sldId id="317" r:id="rId8"/>
    <p:sldId id="318" r:id="rId9"/>
    <p:sldId id="319" r:id="rId10"/>
    <p:sldId id="726" r:id="rId11"/>
    <p:sldId id="320" r:id="rId12"/>
    <p:sldId id="321" r:id="rId13"/>
    <p:sldId id="323" r:id="rId14"/>
    <p:sldId id="727" r:id="rId15"/>
    <p:sldId id="728" r:id="rId16"/>
    <p:sldId id="729" r:id="rId17"/>
    <p:sldId id="730" r:id="rId18"/>
    <p:sldId id="731" r:id="rId19"/>
    <p:sldId id="736" r:id="rId20"/>
    <p:sldId id="734" r:id="rId21"/>
    <p:sldId id="735" r:id="rId22"/>
    <p:sldId id="737" r:id="rId23"/>
    <p:sldId id="739" r:id="rId24"/>
    <p:sldId id="324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5EF64FF-F273-413E-A615-1F82742DA8E0}">
          <p14:sldIdLst>
            <p14:sldId id="627"/>
            <p14:sldId id="298"/>
          </p14:sldIdLst>
        </p14:section>
        <p14:section name="Делегати" id="{73955F80-32F0-4E89-A18B-0E1E45DAB0DE}">
          <p14:sldIdLst>
            <p14:sldId id="309"/>
            <p14:sldId id="310"/>
            <p14:sldId id="315"/>
            <p14:sldId id="316"/>
            <p14:sldId id="317"/>
            <p14:sldId id="318"/>
            <p14:sldId id="319"/>
            <p14:sldId id="726"/>
            <p14:sldId id="320"/>
            <p14:sldId id="321"/>
            <p14:sldId id="323"/>
          </p14:sldIdLst>
        </p14:section>
        <p14:section name="Предикати" id="{8C9D69EC-9B3D-449B-AD55-1412D2FF1E34}">
          <p14:sldIdLst>
            <p14:sldId id="727"/>
            <p14:sldId id="728"/>
            <p14:sldId id="729"/>
          </p14:sldIdLst>
        </p14:section>
        <p14:section name="Събития" id="{0F8B0D28-9E0F-471E-9A5F-9E91C325E6CA}">
          <p14:sldIdLst>
            <p14:sldId id="730"/>
            <p14:sldId id="731"/>
            <p14:sldId id="736"/>
            <p14:sldId id="734"/>
            <p14:sldId id="735"/>
            <p14:sldId id="737"/>
            <p14:sldId id="739"/>
          </p14:sldIdLst>
        </p14:section>
        <p14:section name="Обобщение" id="{BA0A0413-688B-435F-9960-B87EAA89A1FB}">
          <p14:sldIdLst>
            <p14:sldId id="324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08" autoAdjust="0"/>
    <p:restoredTop sz="95243" autoAdjust="0"/>
  </p:normalViewPr>
  <p:slideViewPr>
    <p:cSldViewPr showGuides="1">
      <p:cViewPr varScale="1">
        <p:scale>
          <a:sx n="27" d="100"/>
          <a:sy n="27" d="100"/>
        </p:scale>
        <p:origin x="192" y="279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13.10.23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10/13/23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C2D5B3F4-646B-5DA4-F973-7515905E50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55543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en-US" dirty="0"/>
              <a:t>*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52766D-5988-4A85-9A9D-1504D9E40207}" type="slidenum">
              <a:rPr lang="en-US"/>
              <a:pPr/>
              <a:t>2</a:t>
            </a:fld>
            <a:r>
              <a:rPr lang="en-US" dirty="0"/>
              <a:t>##</a:t>
            </a:r>
          </a:p>
        </p:txBody>
      </p:sp>
      <p:sp>
        <p:nvSpPr>
          <p:cNvPr id="4249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249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0D16624E-5194-BD1C-207F-D07C99CA6E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83840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F13CFBC-1000-FC7A-994D-E9088551D5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3836383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30F28B-5261-2857-472E-76CDE8482BF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278980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73714B6-4921-C985-EEB8-DD61781E334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381206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03EB027-B144-B525-A29B-6722610F5AD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5162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3DCADB4-1B8A-B55E-E433-7E5993D3FE5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52792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5ECAC06-BAEA-66CC-A0FE-E354E82D219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68124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4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68#3" TargetMode="Externa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79867" y="5904000"/>
            <a:ext cx="5248260" cy="341313"/>
          </a:xfrm>
        </p:spPr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1"/>
          </p:nvPr>
        </p:nvSpPr>
        <p:spPr>
          <a:xfrm>
            <a:off x="6374856" y="5529764"/>
            <a:ext cx="5248260" cy="374236"/>
          </a:xfrm>
        </p:spPr>
        <p:txBody>
          <a:bodyPr>
            <a:noAutofit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"ООП"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534046" y="5229000"/>
            <a:ext cx="4751954" cy="724904"/>
          </a:xfrm>
        </p:spPr>
        <p:txBody>
          <a:bodyPr/>
          <a:lstStyle/>
          <a:p>
            <a:r>
              <a:rPr lang="bg-BG" dirty="0">
                <a:solidFill>
                  <a:schemeClr val="tx1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402943"/>
            <a:ext cx="11083636" cy="653164"/>
          </a:xfrm>
        </p:spPr>
        <p:txBody>
          <a:bodyPr>
            <a:normAutofit/>
          </a:bodyPr>
          <a:lstStyle/>
          <a:p>
            <a:r>
              <a:rPr lang="bg-BG" dirty="0"/>
              <a:t>Обратно извикване (</a:t>
            </a:r>
            <a:r>
              <a:rPr lang="en-US" dirty="0"/>
              <a:t>Callbacks</a:t>
            </a:r>
            <a:r>
              <a:rPr lang="bg-BG" dirty="0"/>
              <a:t>)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Делегати и събития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5312D09-226E-6C55-27BB-461591B94F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9311" y="3018487"/>
            <a:ext cx="1956689" cy="912839"/>
          </a:xfrm>
          <a:prstGeom prst="rect">
            <a:avLst/>
          </a:prstGeom>
        </p:spPr>
      </p:pic>
      <p:pic>
        <p:nvPicPr>
          <p:cNvPr id="2" name="Picture 2" descr="https://miro.medium.com/max/1610/1*xy6Cj3xMWUM7_9u5GPrIUg.png">
            <a:extLst>
              <a:ext uri="{FF2B5EF4-FFF2-40B4-BE49-F238E27FC236}">
                <a16:creationId xmlns:a16="http://schemas.microsoft.com/office/drawing/2014/main" id="{54CFC440-3D28-4975-34EA-BAA347B81E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1000" y="2728537"/>
            <a:ext cx="3787382" cy="2385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37781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34452CA2-D301-42C5-8348-519A7FA8DA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Функциите от по-висок ред </a:t>
            </a:r>
            <a:r>
              <a:rPr lang="bg-BG" sz="3000" dirty="0"/>
              <a:t>приемат други функции като аргументи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BCDA475-2B07-49A4-A982-EE230B0724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Функции от по-висок ред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01BE7A3F-CB18-4356-AC96-599D75CAB03D}"/>
              </a:ext>
            </a:extLst>
          </p:cNvPr>
          <p:cNvSpPr txBox="1">
            <a:spLocks/>
          </p:cNvSpPr>
          <p:nvPr/>
        </p:nvSpPr>
        <p:spPr>
          <a:xfrm>
            <a:off x="697406" y="1899400"/>
            <a:ext cx="10797188" cy="262577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int </a:t>
            </a:r>
            <a:r>
              <a:rPr lang="en-US" sz="2399" dirty="0">
                <a:solidFill>
                  <a:schemeClr val="bg1"/>
                </a:solidFill>
              </a:rPr>
              <a:t>Аggregate(</a:t>
            </a:r>
            <a:r>
              <a:rPr lang="en-US" sz="2399" dirty="0">
                <a:solidFill>
                  <a:schemeClr val="tx1"/>
                </a:solidFill>
              </a:rPr>
              <a:t>int start, int end, </a:t>
            </a:r>
            <a:r>
              <a:rPr lang="en-US" sz="2399" dirty="0">
                <a:solidFill>
                  <a:schemeClr val="bg1"/>
                </a:solidFill>
              </a:rPr>
              <a:t>Func&lt;int, int, int&gt; func)</a:t>
            </a:r>
            <a:r>
              <a:rPr lang="en-US" sz="2399" dirty="0">
                <a:solidFill>
                  <a:schemeClr val="tx1"/>
                </a:solidFill>
              </a:rPr>
              <a:t> {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int result = start;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for (int i = start + 1; i &lt;= end; i++)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  result = func(result, i);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  return result;</a:t>
            </a:r>
          </a:p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}</a:t>
            </a:r>
            <a:endParaRPr lang="en-US" sz="2399" baseline="-25000" dirty="0">
              <a:solidFill>
                <a:schemeClr val="tx1"/>
              </a:solidFill>
            </a:endParaRP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4634660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55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161A17C8-F520-4646-A63E-5541A31FA98F}"/>
              </a:ext>
            </a:extLst>
          </p:cNvPr>
          <p:cNvSpPr txBox="1">
            <a:spLocks/>
          </p:cNvSpPr>
          <p:nvPr/>
        </p:nvSpPr>
        <p:spPr>
          <a:xfrm>
            <a:off x="697406" y="5331433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a *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3628800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BE666D36-3247-4BFC-9ED4-92C949EFD91D}"/>
              </a:ext>
            </a:extLst>
          </p:cNvPr>
          <p:cNvSpPr txBox="1">
            <a:spLocks/>
          </p:cNvSpPr>
          <p:nvPr/>
        </p:nvSpPr>
        <p:spPr>
          <a:xfrm>
            <a:off x="697406" y="6028206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300"/>
              </a:spcBef>
              <a:spcAft>
                <a:spcPts val="0"/>
              </a:spcAft>
            </a:pPr>
            <a:r>
              <a:rPr lang="en-US" sz="2399" dirty="0">
                <a:solidFill>
                  <a:schemeClr val="tx1"/>
                </a:solidFill>
              </a:rPr>
              <a:t>Аggregate(1, 10, </a:t>
            </a:r>
            <a:r>
              <a:rPr lang="en-US" sz="2399" dirty="0">
                <a:solidFill>
                  <a:schemeClr val="bg1"/>
                </a:solidFill>
              </a:rPr>
              <a:t>(a, b) =&gt; '' + a + b</a:t>
            </a:r>
            <a:r>
              <a:rPr lang="en-US" sz="2399" dirty="0">
                <a:solidFill>
                  <a:schemeClr val="tx1"/>
                </a:solidFill>
              </a:rPr>
              <a:t>)  </a:t>
            </a:r>
            <a:r>
              <a:rPr lang="en-US" sz="2399" dirty="0">
                <a:solidFill>
                  <a:schemeClr val="accent2">
                    <a:lumMod val="75000"/>
                  </a:schemeClr>
                </a:solidFill>
              </a:rPr>
              <a:t>// "12345678910"</a:t>
            </a:r>
            <a:endParaRPr lang="en-US" sz="2399" baseline="-25000" dirty="0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7C63F79-B962-3BB2-43E1-83C828FFF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98390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199" dirty="0"/>
              <a:t>Прочете от конзолата </a:t>
            </a:r>
            <a:r>
              <a:rPr lang="en-US" sz="3199" b="1" dirty="0">
                <a:solidFill>
                  <a:schemeClr val="bg1"/>
                </a:solidFill>
              </a:rPr>
              <a:t>n </a:t>
            </a:r>
            <a:r>
              <a:rPr lang="bg-BG" sz="3199" b="1" dirty="0">
                <a:solidFill>
                  <a:schemeClr val="bg1"/>
                </a:solidFill>
              </a:rPr>
              <a:t>човека</a:t>
            </a:r>
            <a:r>
              <a:rPr lang="en-US" sz="3199" dirty="0"/>
              <a:t> </a:t>
            </a:r>
            <a:r>
              <a:rPr lang="bg-BG" sz="3199" dirty="0"/>
              <a:t>с тяхната </a:t>
            </a:r>
            <a:r>
              <a:rPr lang="bg-BG" sz="3199" b="1" dirty="0">
                <a:solidFill>
                  <a:schemeClr val="bg1"/>
                </a:solidFill>
              </a:rPr>
              <a:t>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 </a:t>
            </a:r>
            <a:r>
              <a:rPr lang="bg-BG" sz="3199" b="1" dirty="0">
                <a:solidFill>
                  <a:schemeClr val="bg1"/>
                </a:solidFill>
              </a:rPr>
              <a:t>условие</a:t>
            </a:r>
            <a:r>
              <a:rPr lang="en-US" sz="3199" dirty="0"/>
              <a:t> ("</a:t>
            </a:r>
            <a:r>
              <a:rPr lang="en-US" sz="3199" b="1" dirty="0"/>
              <a:t>older</a:t>
            </a:r>
            <a:r>
              <a:rPr lang="en-US" sz="3199" dirty="0"/>
              <a:t>" </a:t>
            </a:r>
            <a:r>
              <a:rPr lang="bg-BG" sz="3199" dirty="0"/>
              <a:t>или</a:t>
            </a:r>
            <a:r>
              <a:rPr lang="en-US" sz="3199" dirty="0"/>
              <a:t> "</a:t>
            </a:r>
            <a:r>
              <a:rPr lang="en-US" sz="3199" b="1" dirty="0"/>
              <a:t>younger</a:t>
            </a:r>
            <a:r>
              <a:rPr lang="en-US" sz="3199" dirty="0"/>
              <a:t>")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филтър </a:t>
            </a:r>
            <a:r>
              <a:rPr lang="bg-BG" sz="3199" dirty="0"/>
              <a:t>за възраст</a:t>
            </a:r>
            <a:endParaRPr lang="en-US" sz="3199" b="1" dirty="0">
              <a:solidFill>
                <a:schemeClr val="bg1"/>
              </a:solidFill>
            </a:endParaRPr>
          </a:p>
          <a:p>
            <a:r>
              <a:rPr lang="bg-BG" sz="3199" dirty="0"/>
              <a:t>Прочетете </a:t>
            </a:r>
            <a:r>
              <a:rPr lang="bg-BG" sz="3199" b="1" dirty="0">
                <a:solidFill>
                  <a:schemeClr val="bg1"/>
                </a:solidFill>
              </a:rPr>
              <a:t>типа на формата </a:t>
            </a:r>
            <a:r>
              <a:rPr lang="bg-BG" sz="3199" dirty="0"/>
              <a:t>за изхода и филтрирайте данните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</a:t>
            </a:r>
            <a:r>
              <a:rPr lang="en-US" dirty="0"/>
              <a:t> </a:t>
            </a:r>
            <a:r>
              <a:rPr lang="bg-BG" dirty="0"/>
              <a:t>по</a:t>
            </a:r>
            <a:r>
              <a:rPr lang="en-US" dirty="0"/>
              <a:t> </a:t>
            </a:r>
            <a:r>
              <a:rPr lang="bg-BG" dirty="0"/>
              <a:t>възраст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97406" y="3304159"/>
            <a:ext cx="1828324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31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older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 age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3464579" y="4245848"/>
            <a:ext cx="1946212" cy="123764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 - 20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 - 29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 - 31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8C794E1D-D2D1-4BF1-AF3C-2640F7779558}"/>
              </a:ext>
            </a:extLst>
          </p:cNvPr>
          <p:cNvSpPr/>
          <p:nvPr/>
        </p:nvSpPr>
        <p:spPr bwMode="auto">
          <a:xfrm>
            <a:off x="2766614" y="4655406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11014C4-6F93-4D7F-AB8E-E52E642206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66357" y="3308038"/>
            <a:ext cx="1950612" cy="304596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4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Lucas, 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Noah, 18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Mia, 29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Simo, 16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younger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20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name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6E7A217C-6DE8-4C12-8213-BE1B899EA4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57653" y="4406945"/>
            <a:ext cx="898347" cy="84994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Noah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anose="020B0609020204030204" pitchFamily="49" charset="0"/>
              </a:rPr>
              <a:t>Simo</a:t>
            </a: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0E43158-CE5A-44C1-AE6B-14DBA9843909}"/>
              </a:ext>
            </a:extLst>
          </p:cNvPr>
          <p:cNvSpPr/>
          <p:nvPr/>
        </p:nvSpPr>
        <p:spPr bwMode="auto">
          <a:xfrm>
            <a:off x="8453453" y="4636807"/>
            <a:ext cx="457081" cy="38090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A8CFEAD-4412-9254-3055-773CAEFF5C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1289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4" grpId="0" animBg="1"/>
      <p:bldP spid="3" grpId="0" animBg="1"/>
      <p:bldP spid="16" grpId="0" animBg="1"/>
      <p:bldP spid="17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 </a:t>
            </a:r>
            <a:r>
              <a:rPr lang="en-US" dirty="0"/>
              <a:t>(1)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652418" y="1269000"/>
            <a:ext cx="11248582" cy="165793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accent2"/>
                </a:solidFill>
              </a:rPr>
              <a:t>// TODO: </a:t>
            </a:r>
            <a:r>
              <a:rPr lang="bg-BG" sz="2599" i="1" dirty="0">
                <a:solidFill>
                  <a:schemeClr val="accent2"/>
                </a:solidFill>
              </a:rPr>
              <a:t>Прочетете данните от конзолата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Func</a:t>
            </a:r>
            <a:r>
              <a:rPr lang="en-US" sz="2599" dirty="0">
                <a:solidFill>
                  <a:schemeClr val="bg1"/>
                </a:solidFill>
              </a:rPr>
              <a:t>&lt;</a:t>
            </a:r>
            <a:r>
              <a:rPr lang="en-US" sz="2599" noProof="1">
                <a:solidFill>
                  <a:schemeClr val="bg1"/>
                </a:solidFill>
              </a:rPr>
              <a:t>int</a:t>
            </a:r>
            <a:r>
              <a:rPr lang="en-US" sz="2599" dirty="0">
                <a:solidFill>
                  <a:schemeClr val="bg1"/>
                </a:solidFill>
              </a:rPr>
              <a:t>, bool&gt;</a:t>
            </a:r>
            <a:r>
              <a:rPr lang="en-US" sz="2599" dirty="0"/>
              <a:t> </a:t>
            </a:r>
            <a:r>
              <a:rPr lang="en-US" sz="2599" dirty="0">
                <a:solidFill>
                  <a:schemeClr val="tx1"/>
                </a:solidFill>
              </a:rPr>
              <a:t>tester = </a:t>
            </a:r>
            <a:r>
              <a:rPr lang="en-US" sz="2599" noProof="1">
                <a:solidFill>
                  <a:schemeClr val="tx1"/>
                </a:solidFill>
              </a:rPr>
              <a:t>Tester(condition</a:t>
            </a:r>
            <a:r>
              <a:rPr lang="en-US" sz="2599" dirty="0">
                <a:solidFill>
                  <a:schemeClr val="tx1"/>
                </a:solidFill>
              </a:rPr>
              <a:t>, age);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noProof="1"/>
              <a:t> </a:t>
            </a:r>
            <a:r>
              <a:rPr lang="en-US" sz="2599" dirty="0">
                <a:solidFill>
                  <a:schemeClr val="tx1"/>
                </a:solidFill>
              </a:rPr>
              <a:t>printer = </a:t>
            </a:r>
            <a:r>
              <a:rPr lang="en-US" sz="2599" noProof="1">
                <a:solidFill>
                  <a:schemeClr val="tx1"/>
                </a:solidFill>
              </a:rPr>
              <a:t>Printer</a:t>
            </a:r>
            <a:r>
              <a:rPr lang="en-US" sz="2599" dirty="0">
                <a:solidFill>
                  <a:schemeClr val="tx1"/>
                </a:solidFill>
              </a:rPr>
              <a:t>(format);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PrintFilteredStudent(people</a:t>
            </a:r>
            <a:r>
              <a:rPr lang="en-US" sz="2599" dirty="0">
                <a:solidFill>
                  <a:schemeClr val="tx1"/>
                </a:solidFill>
              </a:rPr>
              <a:t>, tester, printer);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47854" y="3186516"/>
            <a:ext cx="11253298" cy="34577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Func&lt;int, bool&gt; </a:t>
            </a:r>
            <a:r>
              <a:rPr lang="en-US" sz="2599" dirty="0">
                <a:solidFill>
                  <a:schemeClr val="tx1"/>
                </a:solidFill>
              </a:rPr>
              <a:t>Tester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(string condition, int age)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(condition)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"younger":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&lt;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case "older":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x =&gt; x &gt;= age;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 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}</a:t>
            </a:r>
          </a:p>
          <a:p>
            <a:pPr>
              <a:lnSpc>
                <a:spcPct val="9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A603B78-C5DB-337B-D62F-A2FED266EC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71550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по възраст</a:t>
            </a:r>
            <a:r>
              <a:rPr lang="en-US" dirty="0"/>
              <a:t> (2)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496760" y="2034365"/>
            <a:ext cx="11198483" cy="397880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defTabSz="1218438" latinLnBrk="1">
              <a:spcBef>
                <a:spcPts val="600"/>
              </a:spcBef>
              <a:spcAft>
                <a:spcPts val="600"/>
              </a:spcAft>
              <a:defRPr sz="2200" b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defRPr>
            </a:lvl1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public static </a:t>
            </a:r>
            <a:r>
              <a:rPr lang="en-US" sz="2599" dirty="0">
                <a:solidFill>
                  <a:schemeClr val="bg1"/>
                </a:solidFill>
              </a:rPr>
              <a:t>Action&lt;KeyValuePair&lt;string, int&gt;&gt;</a:t>
            </a:r>
            <a:r>
              <a:rPr lang="en-US" sz="2599" dirty="0"/>
              <a:t> </a:t>
            </a:r>
            <a:endParaRPr lang="bg-BG" sz="2599" dirty="0"/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noProof="1">
                <a:solidFill>
                  <a:schemeClr val="tx1"/>
                </a:solidFill>
              </a:rPr>
              <a:t>Printer(string</a:t>
            </a:r>
            <a:r>
              <a:rPr lang="en-US" sz="2599" dirty="0">
                <a:solidFill>
                  <a:schemeClr val="tx1"/>
                </a:solidFill>
              </a:rPr>
              <a:t> format)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{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 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switch (format)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</a:t>
            </a:r>
            <a:r>
              <a:rPr lang="en-US" sz="2599" dirty="0">
                <a:solidFill>
                  <a:schemeClr val="tx1"/>
                </a:solidFill>
              </a:rPr>
              <a:t>case "name":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>
                <a:solidFill>
                  <a:schemeClr val="tx1"/>
                </a:solidFill>
              </a:rPr>
              <a:t>      </a:t>
            </a:r>
            <a:r>
              <a:rPr lang="en-US" sz="2599" dirty="0">
                <a:solidFill>
                  <a:schemeClr val="tx1"/>
                </a:solidFill>
              </a:rPr>
              <a:t>return person =&gt; Console.WriteLine($"{person.Key}");</a:t>
            </a:r>
            <a:endParaRPr lang="bg-BG" sz="2599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2599" dirty="0"/>
              <a:t>    </a:t>
            </a:r>
            <a:r>
              <a:rPr lang="bg-BG" sz="2599" dirty="0">
                <a:solidFill>
                  <a:schemeClr val="accent2"/>
                </a:solidFill>
              </a:rPr>
              <a:t>//</a:t>
            </a:r>
            <a:r>
              <a:rPr lang="en-US" sz="2599" dirty="0">
                <a:solidFill>
                  <a:schemeClr val="accent2"/>
                </a:solidFill>
              </a:rPr>
              <a:t> TODO: </a:t>
            </a:r>
            <a:r>
              <a:rPr lang="bg-BG" sz="2599" i="1" dirty="0">
                <a:solidFill>
                  <a:schemeClr val="accent2"/>
                </a:solidFill>
              </a:rPr>
              <a:t>довършете останалите случаи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/>
              <a:t>  </a:t>
            </a:r>
            <a:r>
              <a:rPr lang="bg-BG" sz="2599" dirty="0"/>
              <a:t>  </a:t>
            </a:r>
            <a:r>
              <a:rPr lang="en-US" sz="2599" dirty="0">
                <a:solidFill>
                  <a:schemeClr val="tx1"/>
                </a:solidFill>
              </a:rPr>
              <a:t>default:</a:t>
            </a:r>
            <a:r>
              <a:rPr lang="bg-BG" sz="2599" dirty="0">
                <a:solidFill>
                  <a:schemeClr val="tx1"/>
                </a:solidFill>
              </a:rPr>
              <a:t> </a:t>
            </a:r>
            <a:r>
              <a:rPr lang="en-US" sz="2599" dirty="0">
                <a:solidFill>
                  <a:schemeClr val="tx1"/>
                </a:solidFill>
              </a:rPr>
              <a:t>return null;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599" dirty="0">
                <a:solidFill>
                  <a:schemeClr val="tx1"/>
                </a:solidFill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D0D2E3-652B-4590-A1B2-3D94CDEA3984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https://judge.softuni.bg/Contests/Practice/Index/3168#4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5B0716D-3E3C-B672-5521-F336DD5DF5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16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 descr="https://i.pinimg.com/originals/43/39/8f/43398f8d695b3e8c72a0ec68a93bcad5.jpg"/>
          <p:cNvPicPr>
            <a:picLocks noChangeAspect="1" noChangeArrowheads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475" y="1299506"/>
            <a:ext cx="10985052" cy="2834852"/>
          </a:xfrm>
          <a:prstGeom prst="rect">
            <a:avLst/>
          </a:prstGeom>
          <a:noFill/>
          <a:ln>
            <a:solidFill>
              <a:schemeClr val="tx1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D288484F-5D7A-2140-9BD9-874845CD90C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Предефинирани булеви делегати</a:t>
            </a:r>
          </a:p>
        </p:txBody>
      </p:sp>
    </p:spTree>
    <p:extLst>
      <p:ext uri="{BB962C8B-B14F-4D97-AF65-F5344CB8AC3E}">
        <p14:creationId xmlns:p14="http://schemas.microsoft.com/office/powerpoint/2010/main" val="3106837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r>
              <a:rPr lang="bg-BG" dirty="0"/>
              <a:t>Предикатите</a:t>
            </a:r>
            <a:r>
              <a:rPr lang="en-US" dirty="0"/>
              <a:t> </a:t>
            </a:r>
            <a:r>
              <a:rPr lang="bg-BG" dirty="0"/>
              <a:t>са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предефинирани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булеви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делегати</a:t>
            </a:r>
            <a:r>
              <a:rPr lang="en-US" dirty="0"/>
              <a:t> </a:t>
            </a:r>
            <a:r>
              <a:rPr lang="bg-BG" dirty="0"/>
              <a:t>със следната сигнатура</a:t>
            </a:r>
            <a:endParaRPr lang="en-US" dirty="0"/>
          </a:p>
          <a:p>
            <a:endParaRPr lang="en-US" dirty="0"/>
          </a:p>
          <a:p>
            <a:pPr>
              <a:spcBef>
                <a:spcPts val="1800"/>
              </a:spcBef>
            </a:pPr>
            <a:r>
              <a:rPr lang="bg-BG" dirty="0"/>
              <a:t>Дефинират начин да се провери дали обектът отговаря на някакъв </a:t>
            </a:r>
            <a:r>
              <a:rPr lang="bg-BG" b="1" dirty="0">
                <a:solidFill>
                  <a:schemeClr val="bg1"/>
                </a:solidFill>
              </a:rPr>
              <a:t>булев</a:t>
            </a:r>
            <a:r>
              <a:rPr lang="en-US" dirty="0"/>
              <a:t> </a:t>
            </a:r>
            <a:r>
              <a:rPr lang="bg-BG" dirty="0"/>
              <a:t>критерий</a:t>
            </a:r>
            <a:endParaRPr lang="en-US" dirty="0"/>
          </a:p>
          <a:p>
            <a:r>
              <a:rPr lang="bg-BG" dirty="0"/>
              <a:t>Използва се в много методи на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Array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latin typeface="Consolas" panose="020B0609020204030204" pitchFamily="49" charset="0"/>
              </a:rPr>
              <a:t>List&lt;T&gt;</a:t>
            </a:r>
            <a:r>
              <a:rPr lang="en-US" dirty="0"/>
              <a:t> </a:t>
            </a:r>
            <a:r>
              <a:rPr lang="bg-BG" dirty="0"/>
              <a:t>за търсене на елемент</a:t>
            </a:r>
            <a:endParaRPr lang="en-US" dirty="0"/>
          </a:p>
          <a:p>
            <a:r>
              <a:rPr lang="bg-BG" dirty="0"/>
              <a:t>Например </a:t>
            </a:r>
            <a:r>
              <a:rPr lang="en-US" b="1" noProof="1">
                <a:solidFill>
                  <a:schemeClr val="bg1"/>
                </a:solidFill>
              </a:rPr>
              <a:t>IList&lt;T</a:t>
            </a:r>
            <a:r>
              <a:rPr lang="en-US" b="1" dirty="0">
                <a:solidFill>
                  <a:schemeClr val="bg1"/>
                </a:solidFill>
              </a:rPr>
              <a:t>&gt;.</a:t>
            </a:r>
            <a:r>
              <a:rPr lang="en-US" b="1" noProof="1">
                <a:solidFill>
                  <a:schemeClr val="bg1"/>
                </a:solidFill>
              </a:rPr>
              <a:t>FindAll(Predicate&lt;T</a:t>
            </a:r>
            <a:r>
              <a:rPr lang="en-US" b="1" dirty="0">
                <a:solidFill>
                  <a:schemeClr val="bg1"/>
                </a:solidFill>
              </a:rPr>
              <a:t>&gt;) </a:t>
            </a:r>
            <a:r>
              <a:rPr lang="bg-BG" dirty="0"/>
              <a:t>връща</a:t>
            </a:r>
            <a:r>
              <a:rPr lang="en-US" dirty="0"/>
              <a:t> </a:t>
            </a:r>
            <a:r>
              <a:rPr lang="bg-BG" dirty="0"/>
              <a:t>всички елементи, които отговарят на критерия, дефиниран от предиката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Предикати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2394000"/>
            <a:ext cx="10797188" cy="64894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dirty="0">
                <a:solidFill>
                  <a:schemeClr val="tx2"/>
                </a:solidFill>
                <a:sym typeface="Wingdings" pitchFamily="2" charset="2"/>
              </a:rPr>
              <a:t>public delegate bool Predicate&lt;T&gt;(T obj) 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2607A3FC-BD74-D9D6-B8BA-068B40835E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81343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bg-BG" dirty="0"/>
              <a:t>Предикати</a:t>
            </a:r>
            <a:r>
              <a:rPr lang="en-US" dirty="0"/>
              <a:t> 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88066" name="Rectangle 2"/>
          <p:cNvSpPr>
            <a:spLocks noChangeArrowheads="1"/>
          </p:cNvSpPr>
          <p:nvPr/>
        </p:nvSpPr>
        <p:spPr bwMode="auto">
          <a:xfrm>
            <a:off x="799364" y="1563085"/>
            <a:ext cx="10578460" cy="46351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 = new List&lt;string&gt;()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{ 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"Sofia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",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"Burgas",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"Plovdiv",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"Varna",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"Ruse",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"Sopot",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</a:t>
            </a:r>
            <a:r>
              <a:rPr lang="bg-BG" sz="2800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Silistra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" 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};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Predicate&lt;string&gt; 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startsWithS = 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(string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town)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=&gt;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town.StartsWith("S");</a:t>
            </a:r>
            <a:endParaRPr lang="en-US" sz="28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List&lt;string&gt; townsWithS =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towns.FindAll(</a:t>
            </a: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startsWithS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);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solidFill>
                <a:schemeClr val="tx2"/>
              </a:solidFill>
              <a:latin typeface="Consolas" pitchFamily="49" charset="0"/>
              <a:cs typeface="Consolas" pitchFamily="49" charset="0"/>
              <a:sym typeface="Wingdings" pitchFamily="2" charset="2"/>
            </a:endParaRP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f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oreach (string town in townsWithS)</a:t>
            </a:r>
          </a:p>
          <a:p>
            <a:pPr eaLnBrk="0" hangingPunct="0">
              <a:lnSpc>
                <a:spcPct val="90000"/>
              </a:lnSpc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    </a:t>
            </a:r>
            <a:r>
              <a:rPr lang="bg-BG" sz="28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  <a:sym typeface="Wingdings" pitchFamily="2" charset="2"/>
              </a:rPr>
              <a:t>Console.WriteLine(town);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54366F3F-2091-5D1E-5A5B-C1EFBA2773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60458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https://miro.medium.com/max/1610/1*xy6Cj3xMWUM7_9u5GPrIU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55840" y="1196753"/>
            <a:ext cx="4212418" cy="2653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2E70003F-BE97-6AB5-4D20-5A36A752B56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/>
              <a:t>Събития (</a:t>
            </a:r>
            <a:r>
              <a:rPr lang="en-US"/>
              <a:t>Events) </a:t>
            </a:r>
            <a:r>
              <a:rPr lang="bg-BG"/>
              <a:t>и </a:t>
            </a:r>
            <a:r>
              <a:rPr lang="en-US"/>
              <a:t>EventHandler 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ADA0AABE-E29D-B814-B503-58ACFE1B122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sz="5000" dirty="0"/>
              <a:t>Хващане и обработка на събития в C#</a:t>
            </a:r>
            <a:endParaRPr lang="bg-BG" sz="5000" dirty="0"/>
          </a:p>
        </p:txBody>
      </p:sp>
    </p:spTree>
    <p:extLst>
      <p:ext uri="{BB962C8B-B14F-4D97-AF65-F5344CB8AC3E}">
        <p14:creationId xmlns:p14="http://schemas.microsoft.com/office/powerpoint/2010/main" val="243110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Събитията</a:t>
            </a:r>
            <a:r>
              <a:rPr lang="en-US" sz="3200" dirty="0"/>
              <a:t> </a:t>
            </a:r>
            <a:r>
              <a:rPr lang="bg-BG" sz="3200" dirty="0"/>
              <a:t>са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потребителски действия</a:t>
            </a:r>
            <a:endParaRPr lang="en-US" sz="3200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sz="3000" dirty="0"/>
              <a:t>Например</a:t>
            </a:r>
            <a:r>
              <a:rPr lang="en-US" sz="3000" dirty="0"/>
              <a:t>: </a:t>
            </a:r>
            <a:r>
              <a:rPr lang="bg-BG" sz="3000" dirty="0"/>
              <a:t>натискане на бутон</a:t>
            </a:r>
            <a:r>
              <a:rPr lang="en-US" sz="3000" dirty="0"/>
              <a:t>, </a:t>
            </a:r>
            <a:r>
              <a:rPr lang="bg-BG" sz="3000" dirty="0"/>
              <a:t>клик /</a:t>
            </a:r>
            <a:r>
              <a:rPr lang="en-US" sz="3000" dirty="0"/>
              <a:t> </a:t>
            </a:r>
            <a:r>
              <a:rPr lang="bg-BG" sz="3000" dirty="0"/>
              <a:t>движение на мишката или</a:t>
            </a:r>
            <a:r>
              <a:rPr lang="en-US" sz="3000" dirty="0"/>
              <a:t> </a:t>
            </a:r>
            <a:r>
              <a:rPr lang="bg-BG" sz="3000" dirty="0"/>
              <a:t>системно генерирани известия</a:t>
            </a:r>
            <a:endParaRPr lang="en-US" sz="30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Събития</a:t>
            </a:r>
            <a:endParaRPr lang="en-US" dirty="0"/>
          </a:p>
        </p:txBody>
      </p:sp>
      <p:sp>
        <p:nvSpPr>
          <p:cNvPr id="7" name="Text Placeholder 4"/>
          <p:cNvSpPr txBox="1">
            <a:spLocks/>
          </p:cNvSpPr>
          <p:nvPr/>
        </p:nvSpPr>
        <p:spPr>
          <a:xfrm>
            <a:off x="191941" y="2924664"/>
            <a:ext cx="6336704" cy="358233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19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962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730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4975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152650" indent="-361950" algn="l" defTabSz="1218438" rtl="0" ea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Събитията</a:t>
            </a:r>
            <a:r>
              <a:rPr lang="en-US" sz="3000" dirty="0"/>
              <a:t> </a:t>
            </a:r>
            <a:r>
              <a:rPr lang="bg-BG" sz="3000" dirty="0"/>
              <a:t>се декларират в класа и се асоциират с обработчици (</a:t>
            </a:r>
            <a:r>
              <a:rPr lang="en-US" sz="3000" b="1" dirty="0">
                <a:solidFill>
                  <a:schemeClr val="bg1"/>
                </a:solidFill>
              </a:rPr>
              <a:t>event handlers</a:t>
            </a:r>
            <a:r>
              <a:rPr lang="bg-BG" sz="3000" dirty="0"/>
              <a:t>), използващи</a:t>
            </a:r>
            <a:r>
              <a:rPr lang="en-US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делегати</a:t>
            </a:r>
            <a:r>
              <a:rPr lang="en-US" sz="3000" dirty="0"/>
              <a:t> </a:t>
            </a:r>
          </a:p>
          <a:p>
            <a:r>
              <a:rPr lang="bg-BG" sz="3000" dirty="0"/>
              <a:t>За да регистрират събитие</a:t>
            </a:r>
            <a:r>
              <a:rPr lang="en-US" sz="3000" dirty="0"/>
              <a:t>, </a:t>
            </a:r>
            <a:r>
              <a:rPr lang="bg-BG" sz="3000" dirty="0"/>
              <a:t>получателите трябва първо да </a:t>
            </a:r>
            <a:r>
              <a:rPr lang="en-US" sz="3000" dirty="0"/>
              <a:t>"</a:t>
            </a:r>
            <a:r>
              <a:rPr lang="bg-BG" sz="3000" b="1" dirty="0">
                <a:solidFill>
                  <a:schemeClr val="bg1"/>
                </a:solidFill>
              </a:rPr>
              <a:t>се абонират за събитието</a:t>
            </a:r>
            <a:r>
              <a:rPr lang="en-US" sz="3000" dirty="0"/>
              <a:t>"</a:t>
            </a:r>
          </a:p>
        </p:txBody>
      </p:sp>
      <p:pic>
        <p:nvPicPr>
          <p:cNvPr id="8" name="Picture 2" descr="Dan Wahlin - Understanding C# Events, Delegates and Lambdas – New  Pluralsight Cours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7404" y="2574000"/>
            <a:ext cx="4762335" cy="379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60754AEB-B1C3-47C6-5089-C45762C28B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1635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Събитията в </a:t>
            </a:r>
            <a:r>
              <a:rPr lang="en-US" dirty="0"/>
              <a:t>C# </a:t>
            </a:r>
            <a:r>
              <a:rPr lang="bg-BG" dirty="0"/>
              <a:t>са делегати с лесен начин за абониране</a:t>
            </a: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bg-BG" dirty="0"/>
              <a:t>Дефинират се с ключова дума </a:t>
            </a:r>
            <a:r>
              <a:rPr lang="en-US" b="1" dirty="0">
                <a:solidFill>
                  <a:schemeClr val="bg1"/>
                </a:solidFill>
              </a:rPr>
              <a:t>event</a:t>
            </a:r>
            <a:endParaRPr lang="bg-BG" b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buClr>
                <a:schemeClr val="tx1"/>
              </a:buClr>
            </a:pPr>
            <a:endParaRPr lang="bg-BG" b="1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1800"/>
              </a:spcBef>
              <a:buClr>
                <a:schemeClr val="tx1"/>
              </a:buClr>
            </a:pPr>
            <a:r>
              <a:rPr lang="en-US" dirty="0"/>
              <a:t>C# </a:t>
            </a:r>
            <a:r>
              <a:rPr lang="bg-BG" dirty="0"/>
              <a:t>компилаторът</a:t>
            </a:r>
            <a:r>
              <a:rPr lang="en-US" dirty="0"/>
              <a:t> </a:t>
            </a:r>
            <a:r>
              <a:rPr lang="bg-BG" dirty="0"/>
              <a:t>автоматично</a:t>
            </a:r>
            <a:r>
              <a:rPr lang="en-US" dirty="0"/>
              <a:t> </a:t>
            </a:r>
            <a:r>
              <a:rPr lang="bg-BG" dirty="0"/>
              <a:t>дефинира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+=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-=</a:t>
            </a:r>
            <a:r>
              <a:rPr lang="en-US" dirty="0"/>
              <a:t> </a:t>
            </a:r>
            <a:r>
              <a:rPr lang="bg-BG" dirty="0"/>
              <a:t>операторите за събития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+= </a:t>
            </a:r>
            <a:r>
              <a:rPr lang="bg-BG" b="1" dirty="0">
                <a:solidFill>
                  <a:schemeClr val="bg1"/>
                </a:solidFill>
              </a:rPr>
              <a:t>се абонира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  <a:p>
            <a:pPr lvl="1"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-= </a:t>
            </a:r>
            <a:r>
              <a:rPr lang="bg-BG" b="1" dirty="0">
                <a:solidFill>
                  <a:schemeClr val="bg1"/>
                </a:solidFill>
              </a:rPr>
              <a:t>премахва абонамента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за събитието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Декларация и абонамент за събитие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4EB85-33C1-74CF-7B21-8DEDAD3EBA79}"/>
              </a:ext>
            </a:extLst>
          </p:cNvPr>
          <p:cNvSpPr txBox="1"/>
          <p:nvPr/>
        </p:nvSpPr>
        <p:spPr>
          <a:xfrm>
            <a:off x="739268" y="2619000"/>
            <a:ext cx="10713464" cy="492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rgbClr val="234465"/>
                </a:solidFill>
                <a:latin typeface="Consolas" panose="020B0609020204030204" pitchFamily="49" charset="0"/>
              </a:rPr>
              <a:t>public </a:t>
            </a:r>
            <a:r>
              <a:rPr lang="en-US" sz="2600" b="1" noProof="1">
                <a:solidFill>
                  <a:srgbClr val="FFA000"/>
                </a:solidFill>
                <a:latin typeface="Consolas" panose="020B0609020204030204" pitchFamily="49" charset="0"/>
              </a:rPr>
              <a:t>event</a:t>
            </a:r>
            <a:r>
              <a:rPr lang="en-US" sz="2600" b="1" noProof="1">
                <a:solidFill>
                  <a:srgbClr val="234465"/>
                </a:solidFill>
                <a:latin typeface="Consolas" panose="020B0609020204030204" pitchFamily="49" charset="0"/>
              </a:rPr>
              <a:t> Action ProcessCompleted;</a:t>
            </a:r>
            <a:endParaRPr lang="en-US" sz="2600" b="1" noProof="1"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0F6FF5-FA3D-A4DD-F313-DF623AE5F05D}"/>
              </a:ext>
            </a:extLst>
          </p:cNvPr>
          <p:cNvSpPr txBox="1"/>
          <p:nvPr/>
        </p:nvSpPr>
        <p:spPr>
          <a:xfrm>
            <a:off x="739268" y="5904000"/>
            <a:ext cx="10713464" cy="49244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600" b="1" noProof="1">
                <a:solidFill>
                  <a:srgbClr val="234465"/>
                </a:solidFill>
                <a:latin typeface="Consolas" panose="020B0609020204030204" pitchFamily="49" charset="0"/>
              </a:rPr>
              <a:t>obj.ProcessCompleted </a:t>
            </a:r>
            <a:r>
              <a:rPr lang="en-US" sz="2600" b="1" noProof="1">
                <a:solidFill>
                  <a:schemeClr val="bg1"/>
                </a:solidFill>
                <a:latin typeface="Consolas" panose="020B0609020204030204" pitchFamily="49" charset="0"/>
              </a:rPr>
              <a:t>+=</a:t>
            </a:r>
            <a:r>
              <a:rPr lang="en-US" sz="2600" b="1" noProof="1">
                <a:solidFill>
                  <a:srgbClr val="234465"/>
                </a:solidFill>
                <a:latin typeface="Consolas" panose="020B0609020204030204" pitchFamily="49" charset="0"/>
              </a:rPr>
              <a:t> () =&gt; {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//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</a:rPr>
              <a:t>handle event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2600" b="1" noProof="1">
                <a:solidFill>
                  <a:srgbClr val="234465"/>
                </a:solidFill>
                <a:latin typeface="Consolas" panose="020B0609020204030204" pitchFamily="49" charset="0"/>
              </a:rPr>
              <a:t>}</a:t>
            </a:r>
            <a:endParaRPr lang="en-US" sz="2600" b="1" noProof="1">
              <a:latin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2BF926C-26DB-17A7-5EF7-EA59F604BE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3569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3939" name="Rectangle 3"/>
          <p:cNvSpPr>
            <a:spLocks noGrp="1" noChangeArrowheads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marL="444367" indent="-444367" defTabSz="895081">
              <a:buFontTx/>
              <a:buAutoNum type="arabicPeriod"/>
            </a:pPr>
            <a:r>
              <a:rPr lang="bg-BG" sz="3400" dirty="0"/>
              <a:t>Делегати</a:t>
            </a:r>
            <a:r>
              <a:rPr lang="en-US" sz="3400" dirty="0"/>
              <a:t> – </a:t>
            </a:r>
            <a:r>
              <a:rPr lang="bg-BG" sz="3400" dirty="0"/>
              <a:t>преговор и задачи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dirty="0"/>
              <a:t>Предикати</a:t>
            </a:r>
            <a:endParaRPr lang="en-US" sz="3400" dirty="0"/>
          </a:p>
          <a:p>
            <a:pPr marL="444367" indent="-444367" defTabSz="895081">
              <a:buFontTx/>
              <a:buAutoNum type="arabicPeriod"/>
            </a:pPr>
            <a:r>
              <a:rPr lang="bg-BG" sz="3400" dirty="0"/>
              <a:t>Събития</a:t>
            </a:r>
            <a:endParaRPr lang="en-US" sz="3400" dirty="0"/>
          </a:p>
        </p:txBody>
      </p:sp>
      <p:sp>
        <p:nvSpPr>
          <p:cNvPr id="423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8809C6B-FBDC-4F3B-468D-D2E7FF68DB14}"/>
              </a:ext>
            </a:extLst>
          </p:cNvPr>
          <p:cNvSpPr/>
          <p:nvPr/>
        </p:nvSpPr>
        <p:spPr bwMode="auto">
          <a:xfrm>
            <a:off x="6096000" y="1764000"/>
            <a:ext cx="2490217" cy="198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44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fix this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7AAEEEAE-DEAC-F0E9-5637-24335DC4F62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6265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1289879" y="1476658"/>
            <a:ext cx="9642243" cy="48773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class ProcessBusinessLogic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</a:t>
            </a:r>
            <a:r>
              <a:rPr lang="en-US" dirty="0">
                <a:solidFill>
                  <a:srgbClr val="FFA000"/>
                </a:solidFill>
              </a:rPr>
              <a:t>event</a:t>
            </a:r>
            <a:r>
              <a:rPr lang="en-US" dirty="0">
                <a:solidFill>
                  <a:srgbClr val="234465"/>
                </a:solidFill>
              </a:rPr>
              <a:t> Action? ProcessCompleted;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public void StartProcess()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Console.WriteLine("Process Started!");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OnProcessCompleted();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900" dirty="0">
              <a:solidFill>
                <a:srgbClr val="234465"/>
              </a:solidFill>
            </a:endParaRP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protected virtual void OnProcessCompleted()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00843C"/>
                </a:solidFill>
              </a:rPr>
              <a:t>    // </a:t>
            </a:r>
            <a:r>
              <a:rPr lang="en-US" dirty="0">
                <a:solidFill>
                  <a:srgbClr val="00843C"/>
                </a:solidFill>
                <a:latin typeface="+mn-lt"/>
              </a:rPr>
              <a:t>Ако ProcessCompleted не е null, извикваме делегата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  ProcessCompleted?.Invoke();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dirty="0">
                <a:solidFill>
                  <a:srgbClr val="234465"/>
                </a:solidFill>
              </a:rPr>
              <a:t>}</a:t>
            </a:r>
            <a:endParaRPr lang="en-US" dirty="0">
              <a:solidFill>
                <a:srgbClr val="234465"/>
              </a:solidFill>
              <a:sym typeface="Wingdings" pitchFamily="2" charset="2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(1)</a:t>
            </a:r>
          </a:p>
        </p:txBody>
      </p:sp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9021000" y="2106658"/>
            <a:ext cx="2340000" cy="937021"/>
          </a:xfrm>
          <a:prstGeom prst="wedgeRoundRectCallout">
            <a:avLst>
              <a:gd name="adj1" fmla="val -83166"/>
              <a:gd name="adj2" fmla="val -2477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Декларираме събитието</a:t>
            </a:r>
          </a:p>
        </p:txBody>
      </p:sp>
      <p:sp>
        <p:nvSpPr>
          <p:cNvPr id="2" name="AutoShape 5">
            <a:extLst>
              <a:ext uri="{FF2B5EF4-FFF2-40B4-BE49-F238E27FC236}">
                <a16:creationId xmlns:a16="http://schemas.microsoft.com/office/drawing/2014/main" id="{C1A295D9-CF3A-09DC-B9A9-D70905F637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81000" y="3419637"/>
            <a:ext cx="3653814" cy="937021"/>
          </a:xfrm>
          <a:prstGeom prst="wedgeRoundRectCallout">
            <a:avLst>
              <a:gd name="adj1" fmla="val -72866"/>
              <a:gd name="adj2" fmla="val -1737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Извикваме </a:t>
            </a:r>
            <a:r>
              <a:rPr lang="bg-BG" sz="2400" b="1" dirty="0" err="1">
                <a:solidFill>
                  <a:srgbClr val="FFFFFF"/>
                </a:solidFill>
              </a:rPr>
              <a:t>обработчика</a:t>
            </a:r>
            <a:r>
              <a:rPr lang="bg-BG" sz="2400" b="1" dirty="0">
                <a:solidFill>
                  <a:srgbClr val="FFFFFF"/>
                </a:solidFill>
              </a:rPr>
              <a:t> на събитието (ако има)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4715EF74-7F59-5FA2-F37F-5D68A8013C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432370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7">
            <a:extLst>
              <a:ext uri="{FF2B5EF4-FFF2-40B4-BE49-F238E27FC236}">
                <a16:creationId xmlns:a16="http://schemas.microsoft.com/office/drawing/2014/main" id="{5A4ECCD0-2F87-58A4-A478-F9C3C4692266}"/>
              </a:ext>
            </a:extLst>
          </p:cNvPr>
          <p:cNvSpPr txBox="1">
            <a:spLocks/>
          </p:cNvSpPr>
          <p:nvPr/>
        </p:nvSpPr>
        <p:spPr>
          <a:xfrm>
            <a:off x="1289879" y="1476658"/>
            <a:ext cx="9642243" cy="4154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static void Main() 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ProcessBusinessLogic bl = new ProcessBusinessLogic();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bl.ProcessCompleted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+=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() =&gt;</a:t>
            </a:r>
            <a:br>
              <a:rPr lang="en-US" dirty="0">
                <a:solidFill>
                  <a:schemeClr val="tx2"/>
                </a:solidFill>
                <a:sym typeface="Wingdings" pitchFamily="2" charset="2"/>
              </a:rPr>
            </a:b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{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  Console.WriteLine("Process Completed!");</a:t>
            </a:r>
            <a:br>
              <a:rPr lang="en-US" dirty="0">
                <a:solidFill>
                  <a:schemeClr val="tx2"/>
                </a:solidFill>
                <a:sym typeface="Wingdings" pitchFamily="2" charset="2"/>
              </a:rPr>
            </a:b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};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bl.StartProcess();</a:t>
            </a:r>
          </a:p>
          <a:p>
            <a:pPr eaLnBrk="0" hangingPunct="0">
              <a:spcBef>
                <a:spcPts val="400"/>
              </a:spcBef>
              <a:spcAft>
                <a:spcPts val="4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Деклариране на събития </a:t>
            </a:r>
            <a:r>
              <a:rPr lang="en-US" dirty="0"/>
              <a:t>(2)</a:t>
            </a:r>
          </a:p>
        </p:txBody>
      </p:sp>
      <p:sp>
        <p:nvSpPr>
          <p:cNvPr id="9" name="AutoShape 5"/>
          <p:cNvSpPr>
            <a:spLocks noChangeArrowheads="1"/>
          </p:cNvSpPr>
          <p:nvPr/>
        </p:nvSpPr>
        <p:spPr bwMode="auto">
          <a:xfrm>
            <a:off x="7164639" y="3113331"/>
            <a:ext cx="4511361" cy="631338"/>
          </a:xfrm>
          <a:prstGeom prst="wedgeRoundRectCallout">
            <a:avLst>
              <a:gd name="adj1" fmla="val -60838"/>
              <a:gd name="adj2" fmla="val -3840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rgbClr val="FFFFFF"/>
                </a:solidFill>
              </a:rPr>
              <a:t>Абонираме се за събитието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6000" y="4833183"/>
            <a:ext cx="3288954" cy="109631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Slide Number">
            <a:extLst>
              <a:ext uri="{FF2B5EF4-FFF2-40B4-BE49-F238E27FC236}">
                <a16:creationId xmlns:a16="http://schemas.microsoft.com/office/drawing/2014/main" id="{8B14A25A-3D8F-E6F7-273B-FFE19BEDBA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58313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124"/>
            <a:ext cx="11815018" cy="5561125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200" b="1" noProof="1">
                <a:solidFill>
                  <a:schemeClr val="bg1"/>
                </a:solidFill>
              </a:rPr>
              <a:t>System.EventHandler</a:t>
            </a:r>
            <a:r>
              <a:rPr lang="en-US" sz="3200" dirty="0"/>
              <a:t> </a:t>
            </a:r>
            <a:r>
              <a:rPr lang="bg-BG" sz="3200" dirty="0"/>
              <a:t>е системен делегат, който дефинира стандартен обработчик на събития</a:t>
            </a:r>
            <a:r>
              <a:rPr lang="en-US" sz="3200" dirty="0"/>
              <a:t> (</a:t>
            </a:r>
            <a:r>
              <a:rPr lang="bg-BG" sz="3200" dirty="0"/>
              <a:t>например в </a:t>
            </a:r>
            <a:r>
              <a:rPr lang="en-US" sz="3200" dirty="0"/>
              <a:t>Windows Forms)</a:t>
            </a:r>
          </a:p>
          <a:p>
            <a:pPr>
              <a:buClr>
                <a:schemeClr val="tx1"/>
              </a:buClr>
            </a:pPr>
            <a:endParaRPr lang="bg-BG" sz="3200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dirty="0"/>
              <a:t>Стандартните събития имат </a:t>
            </a:r>
            <a:r>
              <a:rPr lang="en-US" sz="3200" b="1" dirty="0"/>
              <a:t>sender</a:t>
            </a:r>
            <a:r>
              <a:rPr lang="en-US" sz="3200" dirty="0"/>
              <a:t> </a:t>
            </a:r>
            <a:r>
              <a:rPr lang="bg-BG" sz="3200" dirty="0"/>
              <a:t>и </a:t>
            </a:r>
            <a:r>
              <a:rPr lang="bg-BG" sz="3200" b="1" dirty="0"/>
              <a:t>аргументи</a:t>
            </a:r>
            <a:endParaRPr lang="en-US" sz="3200" b="1" dirty="0"/>
          </a:p>
          <a:p>
            <a:pPr>
              <a:buClr>
                <a:schemeClr val="tx1"/>
              </a:buClr>
            </a:pPr>
            <a:r>
              <a:rPr lang="bg-BG" sz="3200" dirty="0"/>
              <a:t>Често се ползва клас-наследник, например </a:t>
            </a:r>
            <a:r>
              <a:rPr lang="en-US" sz="3200" b="1" noProof="1">
                <a:solidFill>
                  <a:schemeClr val="bg1"/>
                </a:solidFill>
                <a:sym typeface="Wingdings" pitchFamily="2" charset="2"/>
              </a:rPr>
              <a:t>MouseButtonEventHandler</a:t>
            </a:r>
            <a:endParaRPr lang="en-US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Делегатът</a:t>
            </a:r>
            <a:r>
              <a:rPr lang="en-US" dirty="0"/>
              <a:t> </a:t>
            </a:r>
            <a:r>
              <a:rPr lang="en-US" noProof="1"/>
              <a:t>System.EventHandler</a:t>
            </a:r>
            <a:r>
              <a:rPr lang="bg-BG" noProof="1"/>
              <a:t> </a:t>
            </a:r>
            <a:r>
              <a:rPr lang="en-US" dirty="0"/>
              <a:t>(1) 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697406" y="2394000"/>
            <a:ext cx="10797188" cy="5872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delegate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EventHandler(object sender, EventArgs e);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E7FEF720-9F0C-6ECA-B351-7BE16C4DABBA}"/>
              </a:ext>
            </a:extLst>
          </p:cNvPr>
          <p:cNvSpPr txBox="1">
            <a:spLocks/>
          </p:cNvSpPr>
          <p:nvPr/>
        </p:nvSpPr>
        <p:spPr>
          <a:xfrm>
            <a:off x="697406" y="5010025"/>
            <a:ext cx="10797188" cy="14789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delegate </a:t>
            </a:r>
            <a:r>
              <a:rPr lang="en-US" dirty="0">
                <a:solidFill>
                  <a:schemeClr val="bg1"/>
                </a:solidFill>
                <a:sym typeface="Wingdings" pitchFamily="2" charset="2"/>
              </a:rPr>
              <a:t>void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MouseButtonEventHandler(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  object sender, MouseButtonEventArgs e);</a:t>
            </a:r>
          </a:p>
          <a:p>
            <a:pPr eaLnBrk="0" hangingPunct="0">
              <a:spcBef>
                <a:spcPct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public class MouseButtonEventArgs {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sym typeface="Wingdings" pitchFamily="2" charset="2"/>
              </a:rPr>
              <a:t>// </a:t>
            </a:r>
            <a:r>
              <a:rPr lang="en-US" dirty="0">
                <a:solidFill>
                  <a:schemeClr val="accent2">
                    <a:lumMod val="75000"/>
                  </a:schemeClr>
                </a:solidFill>
                <a:latin typeface="+mn-lt"/>
                <a:sym typeface="Wingdings" pitchFamily="2" charset="2"/>
              </a:rPr>
              <a:t>holds mouse buttons info </a:t>
            </a:r>
            <a:r>
              <a:rPr lang="en-US" dirty="0">
                <a:solidFill>
                  <a:schemeClr val="tx2"/>
                </a:solidFill>
                <a:sym typeface="Wingdings" pitchFamily="2" charset="2"/>
              </a:rPr>
              <a:t>}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sym typeface="Wingdings" pitchFamily="2" charset="2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203CC6A-F739-D382-AAD1-5DF4F8DA78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74887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UI Event Handler </a:t>
            </a:r>
            <a:r>
              <a:rPr lang="bg-BG" dirty="0"/>
              <a:t>за клик на мишката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71ACD245-7468-42CD-A1B9-052CF2E1FEAF}"/>
              </a:ext>
            </a:extLst>
          </p:cNvPr>
          <p:cNvSpPr txBox="1">
            <a:spLocks/>
          </p:cNvSpPr>
          <p:nvPr/>
        </p:nvSpPr>
        <p:spPr>
          <a:xfrm>
            <a:off x="479676" y="1196752"/>
            <a:ext cx="11232651" cy="55323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eaLnBrk="0" latinLnBrk="1" hangingPunc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defRPr sz="2398" b="1">
                <a:solidFill>
                  <a:schemeClr val="tx2"/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noProof="1">
                <a:sym typeface="Wingdings" pitchFamily="2" charset="2"/>
              </a:rPr>
              <a:t>public partial class MainWindow : Window</a:t>
            </a:r>
          </a:p>
          <a:p>
            <a:r>
              <a:rPr lang="en-US" noProof="1">
                <a:sym typeface="Wingdings" pitchFamily="2" charset="2"/>
              </a:rPr>
              <a:t>{</a:t>
            </a:r>
          </a:p>
          <a:p>
            <a:r>
              <a:rPr lang="en-US" noProof="1">
                <a:sym typeface="Wingdings" pitchFamily="2" charset="2"/>
              </a:rPr>
              <a:t>  public MainWindow()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this.InitializeComponent();</a:t>
            </a:r>
          </a:p>
          <a:p>
            <a:r>
              <a:rPr lang="en-US" noProof="1">
                <a:sym typeface="Wingdings" pitchFamily="2" charset="2"/>
              </a:rPr>
              <a:t>    this.MouseDown += this.MainWindow_MouseClick;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endParaRPr lang="en-US" noProof="1">
              <a:sym typeface="Wingdings" pitchFamily="2" charset="2"/>
            </a:endParaRPr>
          </a:p>
          <a:p>
            <a:r>
              <a:rPr lang="en-US" noProof="1">
                <a:sym typeface="Wingdings" pitchFamily="2" charset="2"/>
              </a:rPr>
              <a:t>  private void MainWindow_MouseClick(</a:t>
            </a:r>
          </a:p>
          <a:p>
            <a:r>
              <a:rPr lang="en-US" noProof="1">
                <a:sym typeface="Wingdings" pitchFamily="2" charset="2"/>
              </a:rPr>
              <a:t>    object sender,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MouseButtonEventArgs e</a:t>
            </a:r>
            <a:r>
              <a:rPr lang="en-US" noProof="1">
                <a:sym typeface="Wingdings" pitchFamily="2" charset="2"/>
              </a:rPr>
              <a:t>)</a:t>
            </a:r>
          </a:p>
          <a:p>
            <a:r>
              <a:rPr lang="en-US" noProof="1">
                <a:sym typeface="Wingdings" pitchFamily="2" charset="2"/>
              </a:rPr>
              <a:t>  {</a:t>
            </a:r>
          </a:p>
          <a:p>
            <a:r>
              <a:rPr lang="en-US" noProof="1">
                <a:sym typeface="Wingdings" pitchFamily="2" charset="2"/>
              </a:rPr>
              <a:t>    MessageBox.Show(string.Format("Mouse clicked at ({0}, {1})",</a:t>
            </a:r>
          </a:p>
          <a:p>
            <a:r>
              <a:rPr lang="en-US" noProof="1">
                <a:sym typeface="Wingdings" pitchFamily="2" charset="2"/>
              </a:rPr>
              <a:t>   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noProof="1">
                <a:sym typeface="Wingdings" pitchFamily="2" charset="2"/>
              </a:rPr>
              <a:t>.MouseDevice.GetPosition(this).X,  </a:t>
            </a:r>
          </a:p>
          <a:p>
            <a:r>
              <a:rPr lang="en-US" noProof="1">
                <a:sym typeface="Wingdings" pitchFamily="2" charset="2"/>
              </a:rPr>
              <a:t>    </a:t>
            </a:r>
            <a:r>
              <a:rPr lang="en-US" noProof="1">
                <a:solidFill>
                  <a:schemeClr val="bg1"/>
                </a:solidFill>
                <a:sym typeface="Wingdings" pitchFamily="2" charset="2"/>
              </a:rPr>
              <a:t>e</a:t>
            </a:r>
            <a:r>
              <a:rPr lang="en-US" noProof="1">
                <a:sym typeface="Wingdings" pitchFamily="2" charset="2"/>
              </a:rPr>
              <a:t>.MouseDevice.GetPosition(this).Y));</a:t>
            </a:r>
          </a:p>
          <a:p>
            <a:r>
              <a:rPr lang="en-US" noProof="1">
                <a:sym typeface="Wingdings" pitchFamily="2" charset="2"/>
              </a:rPr>
              <a:t>  }</a:t>
            </a:r>
          </a:p>
          <a:p>
            <a:r>
              <a:rPr lang="en-US" noProof="1">
                <a:sym typeface="Wingdings" pitchFamily="2" charset="2"/>
              </a:rPr>
              <a:t>}</a:t>
            </a:r>
            <a:endParaRPr lang="bg-BG" noProof="1">
              <a:sym typeface="Wingdings" pitchFamily="2" charset="2"/>
            </a:endParaRPr>
          </a:p>
        </p:txBody>
      </p:sp>
      <p:sp>
        <p:nvSpPr>
          <p:cNvPr id="6" name="AutoShape 5"/>
          <p:cNvSpPr>
            <a:spLocks noChangeArrowheads="1"/>
          </p:cNvSpPr>
          <p:nvPr/>
        </p:nvSpPr>
        <p:spPr bwMode="auto">
          <a:xfrm>
            <a:off x="8256000" y="3513267"/>
            <a:ext cx="3424781" cy="950733"/>
          </a:xfrm>
          <a:prstGeom prst="wedgeRoundRectCallout">
            <a:avLst>
              <a:gd name="adj1" fmla="val -63787"/>
              <a:gd name="adj2" fmla="val 438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400" b="1" dirty="0">
                <a:solidFill>
                  <a:srgbClr val="FFFFFF"/>
                </a:solidFill>
              </a:rPr>
              <a:t>Получаваме информация за клика</a:t>
            </a:r>
            <a:endParaRPr lang="en-US" sz="2400" b="1" dirty="0">
              <a:solidFill>
                <a:srgbClr val="FFFFFF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0618B0A-A928-55C4-1A1E-989F92C05B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344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62505" y="1329756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871086" y="1675840"/>
            <a:ext cx="10579914" cy="4705489"/>
          </a:xfrm>
          <a:prstGeom prst="rect">
            <a:avLst/>
          </a:prstGeom>
        </p:spPr>
        <p:txBody>
          <a:bodyPr vert="horz" lIns="107972" tIns="35991" rIns="107972" bIns="35991" rtlCol="0">
            <a:normAutofit fontScale="92500" lnSpcReduction="10000"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Делегатите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типове данни</a:t>
            </a:r>
            <a:r>
              <a:rPr lang="bg-BG" sz="3400" dirty="0">
                <a:solidFill>
                  <a:schemeClr val="bg2"/>
                </a:solidFill>
              </a:rPr>
              <a:t>, които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съдържат методи </a:t>
            </a:r>
            <a:r>
              <a:rPr lang="bg-BG" sz="3400" dirty="0">
                <a:solidFill>
                  <a:schemeClr val="bg2"/>
                </a:solidFill>
              </a:rPr>
              <a:t>като стойност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Някои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generic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делегати</a:t>
            </a:r>
            <a:r>
              <a:rPr lang="en-US" sz="3400" dirty="0">
                <a:solidFill>
                  <a:schemeClr val="bg1">
                    <a:lumMod val="40000"/>
                    <a:lumOff val="60000"/>
                  </a:schemeClr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</a:t>
            </a:r>
            <a:r>
              <a:rPr lang="en-US" sz="3400" dirty="0">
                <a:solidFill>
                  <a:schemeClr val="bg2"/>
                </a:solidFill>
              </a:rPr>
              <a:t> C#:</a:t>
            </a:r>
          </a:p>
          <a:p>
            <a:pPr lvl="1"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Action&lt;T&gt;</a:t>
            </a:r>
            <a:r>
              <a:rPr lang="en-US" sz="3200" dirty="0">
                <a:solidFill>
                  <a:schemeClr val="bg2"/>
                </a:solidFill>
              </a:rPr>
              <a:t>, </a:t>
            </a:r>
            <a:r>
              <a:rPr lang="en-US" sz="32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Func&lt;T, TResult&gt;</a:t>
            </a:r>
            <a:r>
              <a:rPr lang="en-US" sz="3200" noProof="1">
                <a:solidFill>
                  <a:schemeClr val="bg2"/>
                </a:solidFill>
              </a:rPr>
              <a:t> and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Predicate&lt;T&gt;</a:t>
            </a: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Събитията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позволяват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да се абонираме за известия </a:t>
            </a:r>
            <a:r>
              <a:rPr lang="bg-BG" sz="3400" dirty="0">
                <a:solidFill>
                  <a:schemeClr val="bg2"/>
                </a:solidFill>
              </a:rPr>
              <a:t>за нещо, което се случва в обекта</a:t>
            </a:r>
            <a:endParaRPr lang="en-US" sz="3400" dirty="0">
              <a:solidFill>
                <a:schemeClr val="bg2"/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bg-BG" sz="3400" dirty="0">
                <a:solidFill>
                  <a:schemeClr val="bg2"/>
                </a:solidFill>
              </a:rPr>
              <a:t>Когато дадено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събитие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се случи</a:t>
            </a:r>
            <a:r>
              <a:rPr lang="en-US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"</a:t>
            </a:r>
            <a:r>
              <a:rPr lang="en-US" sz="3400" b="1" dirty="0">
                <a:solidFill>
                  <a:schemeClr val="bg2"/>
                </a:solidFill>
              </a:rPr>
              <a:t>,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всички абонирани са </a:t>
            </a:r>
            <a:r>
              <a:rPr lang="bg-BG" sz="3400" b="1" dirty="0">
                <a:solidFill>
                  <a:schemeClr val="bg1">
                    <a:lumMod val="40000"/>
                    <a:lumOff val="60000"/>
                  </a:schemeClr>
                </a:solidFill>
              </a:rPr>
              <a:t>известени</a:t>
            </a:r>
            <a:endParaRPr lang="en-US" sz="3400" b="1" dirty="0">
              <a:solidFill>
                <a:schemeClr val="bg1">
                  <a:lumMod val="40000"/>
                  <a:lumOff val="60000"/>
                </a:schemeClr>
              </a:solidFill>
            </a:endParaRPr>
          </a:p>
          <a:p>
            <a:pPr latinLnBrk="0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endParaRPr lang="en-US" sz="3400" dirty="0">
              <a:solidFill>
                <a:schemeClr val="bg2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0FEB695-5F97-79B5-2C5B-A264D5FA50FC}"/>
              </a:ext>
            </a:extLst>
          </p:cNvPr>
          <p:cNvSpPr/>
          <p:nvPr/>
        </p:nvSpPr>
        <p:spPr bwMode="auto">
          <a:xfrm>
            <a:off x="8076000" y="1407273"/>
            <a:ext cx="3150000" cy="2700000"/>
          </a:xfrm>
          <a:prstGeom prst="round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TODO: </a:t>
            </a:r>
            <a:r>
              <a:rPr lang="bg-BG" sz="3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да се обнови</a:t>
            </a:r>
            <a:endParaRPr lang="en-US" sz="3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40C16658-8EE6-C23D-3962-E92A0338B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2270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31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D4A6DDF5-7E7F-E7D6-A17A-99461F94FE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37388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43C20A0-F34E-4C11-98DD-44B858527164}"/>
              </a:ext>
            </a:extLst>
          </p:cNvPr>
          <p:cNvSpPr/>
          <p:nvPr/>
        </p:nvSpPr>
        <p:spPr>
          <a:xfrm>
            <a:off x="4732840" y="991235"/>
            <a:ext cx="2726320" cy="3153888"/>
          </a:xfrm>
          <a:prstGeom prst="rect">
            <a:avLst/>
          </a:prstGeom>
          <a:noFill/>
        </p:spPr>
        <p:txBody>
          <a:bodyPr wrap="none" lIns="91416" tIns="45708" rIns="91416" bIns="45708">
            <a:spAutoFit/>
          </a:bodyPr>
          <a:lstStyle/>
          <a:p>
            <a:pPr algn="ctr"/>
            <a:r>
              <a:rPr lang="en-US" sz="19894" b="1" dirty="0">
                <a:ln w="0"/>
                <a:solidFill>
                  <a:schemeClr val="bg2"/>
                </a:solidFill>
              </a:rPr>
              <a:t>=&gt;</a:t>
            </a:r>
          </a:p>
        </p:txBody>
      </p:sp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A4AF1C14-98FB-EA92-9D96-F7E7463E00D1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fr-FR"/>
              <a:t>Задачи с Func&lt;T, V&gt;, Action&lt;T&gt;</a:t>
            </a:r>
            <a:endParaRPr lang="bg-BG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1DB8B79D-B627-55A0-4F04-554FFB80611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Четене, филтриране, конвертиране</a:t>
            </a:r>
          </a:p>
        </p:txBody>
      </p:sp>
    </p:spTree>
    <p:extLst>
      <p:ext uri="{BB962C8B-B14F-4D97-AF65-F5344CB8AC3E}">
        <p14:creationId xmlns:p14="http://schemas.microsoft.com/office/powerpoint/2010/main" val="69929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4EAC3E-BBD9-40B7-AA54-DF46A1FB26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Делегат</a:t>
            </a:r>
            <a:r>
              <a:rPr lang="en-US" sz="3400" dirty="0"/>
              <a:t> </a:t>
            </a:r>
            <a:r>
              <a:rPr lang="bg-BG" sz="3400" dirty="0"/>
              <a:t>е тип данни, който съдържа като стойност </a:t>
            </a:r>
            <a:r>
              <a:rPr lang="bg-BG" sz="3400" b="1" dirty="0"/>
              <a:t>метод</a:t>
            </a:r>
          </a:p>
          <a:p>
            <a:pPr>
              <a:lnSpc>
                <a:spcPct val="100000"/>
              </a:lnSpc>
            </a:pPr>
            <a:r>
              <a:rPr lang="bg-BG" sz="3400" b="1" dirty="0"/>
              <a:t>Дефиниране на делегат </a:t>
            </a:r>
            <a:r>
              <a:rPr lang="bg-BG" sz="3400" dirty="0"/>
              <a:t>(функция)</a:t>
            </a:r>
            <a:r>
              <a:rPr lang="en-US" sz="3400" dirty="0"/>
              <a:t> </a:t>
            </a:r>
            <a:r>
              <a:rPr lang="bg-BG" sz="3400" dirty="0"/>
              <a:t>чрез </a:t>
            </a:r>
            <a:r>
              <a:rPr lang="en-US" sz="3400" b="1" noProof="1">
                <a:latin typeface="Consolas" panose="020B0609020204030204" pitchFamily="49" charset="0"/>
              </a:rPr>
              <a:t>Func&lt;T,</a:t>
            </a:r>
            <a:r>
              <a:rPr lang="bg-BG" sz="3400" b="1" dirty="0"/>
              <a:t> </a:t>
            </a:r>
            <a:r>
              <a:rPr lang="en-US" sz="3400" b="1" noProof="1">
                <a:latin typeface="Consolas" panose="020B0609020204030204" pitchFamily="49" charset="0"/>
              </a:rPr>
              <a:t>V&gt;</a:t>
            </a:r>
            <a:r>
              <a:rPr lang="bg-BG" sz="3400" dirty="0"/>
              <a:t>:</a:t>
            </a:r>
            <a:endParaRPr lang="en-US" sz="3400" dirty="0"/>
          </a:p>
          <a:p>
            <a:pPr>
              <a:lnSpc>
                <a:spcPct val="100000"/>
              </a:lnSpc>
            </a:pPr>
            <a:endParaRPr lang="en-US" sz="3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06A2B50-3345-4148-A2D8-2A94161683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Делегати</a:t>
            </a:r>
            <a:r>
              <a:rPr lang="en-US" dirty="0"/>
              <a:t>, </a:t>
            </a:r>
            <a:r>
              <a:rPr lang="en-US" dirty="0" err="1"/>
              <a:t>Func</a:t>
            </a:r>
            <a:r>
              <a:rPr lang="en-US" dirty="0"/>
              <a:t>&lt;T, V&gt;</a:t>
            </a:r>
            <a:endParaRPr lang="bg-BG" dirty="0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41E6C9-067C-4F74-B2B1-D62148909B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2709000"/>
            <a:ext cx="10396005" cy="675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200" b="1" noProof="1">
                <a:latin typeface="Consolas" pitchFamily="49" charset="0"/>
                <a:cs typeface="Consolas" pitchFamily="49" charset="0"/>
              </a:rPr>
              <a:t>int, string</a:t>
            </a:r>
            <a:r>
              <a:rPr lang="sv-SE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200" b="1" noProof="1">
                <a:latin typeface="Consolas" pitchFamily="49" charset="0"/>
                <a:cs typeface="Consolas" pitchFamily="49" charset="0"/>
              </a:rPr>
              <a:t> func = n =&gt; "number" + n;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29E9A53-E1FA-EAA3-0B2F-CE350EAFF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3596823"/>
            <a:ext cx="10396005" cy="675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Console.WriteLine(func(5));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number5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0DAA4820-5A5C-8FD3-3C69-E0483333C5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4738136"/>
            <a:ext cx="10396005" cy="675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sv-SE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</a:t>
            </a:r>
            <a:r>
              <a:rPr lang="sv-SE" sz="3200" b="1" noProof="1">
                <a:latin typeface="Consolas" pitchFamily="49" charset="0"/>
                <a:cs typeface="Consolas" pitchFamily="49" charset="0"/>
              </a:rPr>
              <a:t>int, int, int</a:t>
            </a:r>
            <a:r>
              <a:rPr lang="sv-SE" sz="32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sv-SE" sz="3200" b="1" noProof="1">
                <a:latin typeface="Consolas" pitchFamily="49" charset="0"/>
                <a:cs typeface="Consolas" pitchFamily="49" charset="0"/>
              </a:rPr>
              <a:t> mult = 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en-US" sz="3200" b="1" noProof="1">
                <a:latin typeface="Consolas" pitchFamily="49" charset="0"/>
                <a:cs typeface="Consolas" pitchFamily="49" charset="0"/>
              </a:rPr>
              <a:t>x, y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sv-SE" sz="3200" b="1" noProof="1">
                <a:latin typeface="Consolas" pitchFamily="49" charset="0"/>
                <a:cs typeface="Consolas" pitchFamily="49" charset="0"/>
              </a:rPr>
              <a:t> =&gt; x * y;</a:t>
            </a:r>
            <a:endParaRPr lang="en-US" sz="32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5881E9D-D7A2-677F-2FAF-ED09890341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7997" y="5625959"/>
            <a:ext cx="10396005" cy="67505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107972" rIns="143963" bIns="71981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latin typeface="Consolas" pitchFamily="49" charset="0"/>
                <a:cs typeface="Consolas" pitchFamily="49" charset="0"/>
              </a:rPr>
              <a:t>Console.WriteLine(mult(3, 5));</a:t>
            </a:r>
            <a:r>
              <a:rPr lang="bg-BG" sz="3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32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15</a:t>
            </a:r>
            <a:endParaRPr lang="bg-BG" sz="32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0406BC-A3AC-F60D-18F9-06E12F8993B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69946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4" grpId="0" animBg="1"/>
      <p:bldP spid="11" grpId="0" animBg="1"/>
      <p:bldP spid="12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35844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текст от конзолата</a:t>
            </a:r>
            <a:endParaRPr lang="en-US" sz="3400" dirty="0"/>
          </a:p>
          <a:p>
            <a:r>
              <a:rPr lang="bg-BG" sz="3400" dirty="0"/>
              <a:t>Филтрирайте и отпечатайте всички думи</a:t>
            </a:r>
            <a:r>
              <a:rPr lang="en-US" sz="3400" dirty="0"/>
              <a:t>, </a:t>
            </a:r>
            <a:r>
              <a:rPr lang="bg-BG" sz="3400" dirty="0"/>
              <a:t>които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са изцяло изписани само с главни букви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Func&lt;string,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bool&gt;</a:t>
            </a:r>
            <a:r>
              <a:rPr lang="en-US" sz="3400" dirty="0"/>
              <a:t> (</a:t>
            </a:r>
            <a:r>
              <a:rPr lang="bg-BG" sz="3400" dirty="0"/>
              <a:t>предикат</a:t>
            </a:r>
            <a:r>
              <a:rPr lang="en-US" sz="3400" dirty="0"/>
              <a:t>)</a:t>
            </a:r>
            <a:endParaRPr lang="en-US" sz="3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764705" y="3903589"/>
            <a:ext cx="5693836" cy="245885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hello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BMW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programming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C#</a:t>
            </a:r>
            <a:endParaRPr lang="sv-SE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7427195" y="4582044"/>
            <a:ext cx="2245188" cy="1101949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BMW</a:t>
            </a:r>
          </a:p>
          <a:p>
            <a:pPr defTabSz="1218072" latinLnBrk="1">
              <a:lnSpc>
                <a:spcPct val="105000"/>
              </a:lnSpc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C#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506EDE-5C57-47D4-B715-0F0C78F00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1000" y="4914000"/>
            <a:ext cx="523739" cy="438036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CFC2C20-0F9F-5F53-0E33-AFFC22090A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4311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Филтриране на думи с главна буква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35808" y="1404000"/>
            <a:ext cx="9120382" cy="25924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bg1"/>
                </a:solidFill>
              </a:rPr>
              <a:t>Func&lt;string, bool&gt;</a:t>
            </a:r>
            <a:r>
              <a:rPr lang="en-US" sz="2799" noProof="1">
                <a:solidFill>
                  <a:schemeClr val="tx1"/>
                </a:solidFill>
              </a:rPr>
              <a:t> isAllCaps = 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  </a:t>
            </a:r>
            <a:r>
              <a:rPr lang="en-US" sz="2799" noProof="1">
                <a:solidFill>
                  <a:schemeClr val="bg1"/>
                </a:solidFill>
              </a:rPr>
              <a:t>str =&gt; str == str.ToUpper()</a:t>
            </a:r>
            <a:r>
              <a:rPr lang="en-US" sz="2799" noProof="1">
                <a:solidFill>
                  <a:schemeClr val="tx1"/>
                </a:solidFill>
              </a:rPr>
              <a:t>;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799" noProof="1">
                <a:solidFill>
                  <a:schemeClr val="tx1"/>
                </a:solidFill>
              </a:rPr>
              <a:t>…</a:t>
            </a:r>
          </a:p>
          <a:p>
            <a:pPr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6600" noProof="1">
                <a:solidFill>
                  <a:schemeClr val="tx1"/>
                </a:solidFill>
                <a:highlight>
                  <a:srgbClr val="FFFF00"/>
                </a:highlight>
              </a:rPr>
              <a:t>TODO</a:t>
            </a:r>
            <a:endParaRPr lang="en-US" sz="2799" noProof="1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67D9A2-A52C-41F5-B5E8-874B1C3FD173}"/>
              </a:ext>
            </a:extLst>
          </p:cNvPr>
          <p:cNvSpPr txBox="1"/>
          <p:nvPr/>
        </p:nvSpPr>
        <p:spPr>
          <a:xfrm>
            <a:off x="40471" y="6381427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u="sng" dirty="0">
                <a:highlight>
                  <a:srgbClr val="FFFF00"/>
                </a:highlight>
              </a:rPr>
              <a:t>TODO</a:t>
            </a:r>
            <a:endParaRPr lang="en-US" dirty="0">
              <a:highlight>
                <a:srgbClr val="FFFF00"/>
              </a:highligh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677994F-D55C-F44C-6A07-C862E9A28B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86335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89229"/>
            <a:ext cx="11801748" cy="5568904"/>
          </a:xfrm>
        </p:spPr>
        <p:txBody>
          <a:bodyPr>
            <a:normAutofit/>
          </a:bodyPr>
          <a:lstStyle/>
          <a:p>
            <a:r>
              <a:rPr lang="bg-BG" sz="3400" dirty="0"/>
              <a:t>Прочетете от конзолата </a:t>
            </a:r>
            <a:r>
              <a:rPr lang="bg-BG" sz="3400" b="1" dirty="0">
                <a:solidFill>
                  <a:schemeClr val="bg1"/>
                </a:solidFill>
              </a:rPr>
              <a:t>цените на продукти</a:t>
            </a:r>
            <a:endParaRPr lang="en-US" sz="3400" b="1" dirty="0">
              <a:solidFill>
                <a:schemeClr val="bg1"/>
              </a:solidFill>
            </a:endParaRPr>
          </a:p>
          <a:p>
            <a:r>
              <a:rPr lang="bg-BG" sz="3400" dirty="0"/>
              <a:t>Добавете</a:t>
            </a:r>
            <a:r>
              <a:rPr lang="en-US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ДДС</a:t>
            </a:r>
            <a:r>
              <a:rPr lang="en-US" sz="3400" dirty="0"/>
              <a:t> </a:t>
            </a:r>
            <a:r>
              <a:rPr lang="bg-BG" sz="3400" dirty="0"/>
              <a:t>от</a:t>
            </a:r>
            <a:r>
              <a:rPr lang="en-US" sz="3400" dirty="0"/>
              <a:t> 20% </a:t>
            </a:r>
            <a:r>
              <a:rPr lang="bg-BG" sz="3400" dirty="0"/>
              <a:t>към всеки продукт (</a:t>
            </a:r>
            <a:r>
              <a:rPr lang="en-US" sz="3400" b="1" dirty="0"/>
              <a:t>VAT</a:t>
            </a:r>
            <a:r>
              <a:rPr lang="en-US" sz="3400" dirty="0"/>
              <a:t> </a:t>
            </a:r>
            <a:r>
              <a:rPr lang="bg-BG" sz="3400" dirty="0"/>
              <a:t>на английски)</a:t>
            </a:r>
            <a:endParaRPr lang="en-US" sz="3400" dirty="0"/>
          </a:p>
          <a:p>
            <a:r>
              <a:rPr lang="bg-BG" sz="3400" dirty="0"/>
              <a:t>Използвайте</a:t>
            </a:r>
            <a:r>
              <a:rPr lang="en-US" sz="3400" dirty="0"/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Func&lt;double,</a:t>
            </a:r>
            <a:r>
              <a:rPr lang="en-US" sz="3400" b="1" noProof="1">
                <a:solidFill>
                  <a:schemeClr val="bg1"/>
                </a:solidFill>
              </a:rPr>
              <a:t> </a:t>
            </a:r>
            <a:r>
              <a:rPr lang="en-US" sz="3400" b="1" noProof="1">
                <a:solidFill>
                  <a:schemeClr val="bg1"/>
                </a:solidFill>
                <a:latin typeface="Consolas" panose="020B0609020204030204" pitchFamily="49" charset="0"/>
              </a:rPr>
              <a:t>double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&gt;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ДДС</a:t>
            </a:r>
            <a:endParaRPr lang="en-US" dirty="0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23167" y="3507566"/>
            <a:ext cx="1222077" cy="275419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4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1.00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3.00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8.20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sv-SE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9.60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3746560" y="3778349"/>
            <a:ext cx="1066522" cy="221263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1.20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3.60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6.00</a:t>
            </a:r>
          </a:p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8.40</a:t>
            </a:r>
            <a:endParaRPr lang="sv-SE" sz="2399" b="1" noProof="1">
              <a:highlight>
                <a:srgbClr val="FFFF00"/>
              </a:highligh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0FF6ED6-F466-4F62-B779-0EFDAE3C2E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4951" y="4665646"/>
            <a:ext cx="523739" cy="438036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4DDECB82-B06C-462A-B66D-90C3F9165C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0999" y="4396848"/>
            <a:ext cx="1998047" cy="97563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още един</a:t>
            </a:r>
            <a:br>
              <a:rPr lang="bg-BG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</a:br>
            <a:r>
              <a:rPr lang="bg-BG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пример</a:t>
            </a:r>
            <a:endParaRPr lang="sv-SE" sz="2399" b="1" noProof="1">
              <a:highlight>
                <a:srgbClr val="FFFF00"/>
              </a:highlight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37391C-BE6A-4B54-B6B9-67FA4A0B99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28530" y="4590683"/>
            <a:ext cx="1133560" cy="58796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highlight>
                  <a:srgbClr val="FFFF00"/>
                </a:highlight>
                <a:latin typeface="Consolas" pitchFamily="49" charset="0"/>
                <a:cs typeface="Consolas" pitchFamily="49" charset="0"/>
              </a:rPr>
              <a:t>TODO</a:t>
            </a:r>
            <a:endParaRPr lang="sv-SE" sz="2399" b="1" noProof="1">
              <a:highlight>
                <a:srgbClr val="FFFF00"/>
              </a:highlight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E59AB0BA-7437-4CBD-92CD-BE9DBF7D92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6921" y="4665646"/>
            <a:ext cx="523739" cy="438036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DA4496C-9AF9-9299-B7CF-E5D1998560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507537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6" grpId="0" animBg="1"/>
      <p:bldP spid="17" grpId="0" animBg="1"/>
      <p:bldP spid="1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</a:t>
            </a:r>
            <a:r>
              <a:rPr lang="en-US" dirty="0"/>
              <a:t>: </a:t>
            </a:r>
            <a:r>
              <a:rPr lang="bg-BG" dirty="0"/>
              <a:t>Добавяне на</a:t>
            </a:r>
            <a:r>
              <a:rPr lang="en-US" dirty="0"/>
              <a:t> </a:t>
            </a:r>
            <a:r>
              <a:rPr lang="bg-BG" dirty="0"/>
              <a:t>ДДС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553444" y="1268761"/>
            <a:ext cx="11085113" cy="483470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400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bg1"/>
                </a:solidFill>
              </a:rPr>
              <a:t>Func&lt;double, double&gt; </a:t>
            </a:r>
            <a:r>
              <a:rPr lang="en-US" sz="2800" noProof="1">
                <a:solidFill>
                  <a:schemeClr val="tx1"/>
                </a:solidFill>
              </a:rPr>
              <a:t>addVat = p =&gt; p * 1.2;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</a:rPr>
              <a:t>double[] prices = </a:t>
            </a: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Console.ReadLine()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  .Split(new string[] { ", " }, 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      StringSplitOptions.RemoveEmptyEntries)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  .Select(</a:t>
            </a:r>
            <a:r>
              <a:rPr lang="en-US" sz="2800" noProof="1">
                <a:solidFill>
                  <a:schemeClr val="bg1"/>
                </a:solidFill>
                <a:highlight>
                  <a:srgbClr val="FFFF00"/>
                </a:highlight>
              </a:rPr>
              <a:t>double.Parse</a:t>
            </a: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  .Select(</a:t>
            </a:r>
            <a:r>
              <a:rPr lang="en-US" sz="2800" noProof="1">
                <a:solidFill>
                  <a:schemeClr val="bg1"/>
                </a:solidFill>
                <a:highlight>
                  <a:srgbClr val="FFFF00"/>
                </a:highlight>
              </a:rPr>
              <a:t>addVat</a:t>
            </a: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  .ToArray();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foreach (var price in prices)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800" noProof="1">
                <a:solidFill>
                  <a:schemeClr val="tx1"/>
                </a:solidFill>
                <a:highlight>
                  <a:srgbClr val="FFFF00"/>
                </a:highlight>
              </a:rPr>
              <a:t>  Console.WriteLine($"{price:f2}");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C11B7C-61CD-4CFD-B01F-BD5E14CBC123}"/>
              </a:ext>
            </a:extLst>
          </p:cNvPr>
          <p:cNvSpPr txBox="1"/>
          <p:nvPr/>
        </p:nvSpPr>
        <p:spPr>
          <a:xfrm>
            <a:off x="3176" y="6323846"/>
            <a:ext cx="121110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 </a:t>
            </a:r>
            <a:r>
              <a:rPr lang="en-US" sz="1799" dirty="0"/>
              <a:t>: </a:t>
            </a:r>
            <a:r>
              <a:rPr lang="en-US" u="sng" dirty="0">
                <a:hlinkClick r:id="rId2"/>
              </a:rPr>
              <a:t>https://judge.softuni.bg/Contests/Practice/Index/3168#3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5181503-8F42-C09D-5D04-D25B6EF7D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16357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71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Можем да подаваме </a:t>
            </a:r>
            <a:r>
              <a:rPr lang="en-US" sz="3400" b="1" dirty="0" err="1">
                <a:solidFill>
                  <a:schemeClr val="bg1"/>
                </a:solidFill>
                <a:latin typeface="Consolas" panose="020B0609020204030204" pitchFamily="49" charset="0"/>
              </a:rPr>
              <a:t>Func</a:t>
            </a:r>
            <a:r>
              <a:rPr lang="en-US" sz="3400" b="1" dirty="0">
                <a:solidFill>
                  <a:schemeClr val="bg1"/>
                </a:solidFill>
                <a:latin typeface="Consolas" panose="020B0609020204030204" pitchFamily="49" charset="0"/>
              </a:rPr>
              <a:t>&lt;T&gt;</a:t>
            </a:r>
            <a:r>
              <a:rPr lang="en-US" sz="3400" dirty="0"/>
              <a:t> </a:t>
            </a:r>
            <a:r>
              <a:rPr lang="bg-BG" sz="3400" dirty="0"/>
              <a:t>на методи</a:t>
            </a:r>
            <a:r>
              <a:rPr lang="en-US" sz="3400" dirty="0"/>
              <a:t>:</a:t>
            </a:r>
          </a:p>
          <a:p>
            <a:pPr>
              <a:lnSpc>
                <a:spcPct val="100000"/>
              </a:lnSpc>
            </a:pPr>
            <a:endParaRPr lang="en-US" sz="32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4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US" sz="3400" dirty="0"/>
          </a:p>
          <a:p>
            <a:r>
              <a:rPr lang="bg-BG" sz="3400" dirty="0"/>
              <a:t>Можем да използваме метода така</a:t>
            </a:r>
            <a:r>
              <a:rPr lang="en-US" sz="3400" dirty="0"/>
              <a:t>:</a:t>
            </a:r>
          </a:p>
        </p:txBody>
      </p:sp>
      <p:sp>
        <p:nvSpPr>
          <p:cNvPr id="519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Подаване на функции на метод</a:t>
            </a:r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695400" y="188401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int Operation(int number,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Func&lt;int, int&gt;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 operation)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return operation(number);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695400" y="4536528"/>
            <a:ext cx="10873208" cy="177279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a = 5;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b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* 5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25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c = Operation(a,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– 3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2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int d = Operation(b,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number =&gt; number % 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);</a:t>
            </a:r>
            <a:r>
              <a:rPr lang="bg-BG" sz="26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600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1</a:t>
            </a:r>
            <a:endParaRPr lang="en-US" sz="2600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DB82FB3-C80A-BE92-E70D-53D2C72C00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5734517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1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3835</TotalTime>
  <Words>1711</Words>
  <Application>Microsoft Macintosh PowerPoint</Application>
  <PresentationFormat>Widescreen</PresentationFormat>
  <Paragraphs>284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1" baseType="lpstr">
      <vt:lpstr>Arial</vt:lpstr>
      <vt:lpstr>Calibri</vt:lpstr>
      <vt:lpstr>Consolas</vt:lpstr>
      <vt:lpstr>Wingdings</vt:lpstr>
      <vt:lpstr>SoftUni</vt:lpstr>
      <vt:lpstr>Делегати и събития</vt:lpstr>
      <vt:lpstr>Съдържание</vt:lpstr>
      <vt:lpstr>Четене, филтриране, конвертиране</vt:lpstr>
      <vt:lpstr>Делегати, Func&lt;T, V&gt;</vt:lpstr>
      <vt:lpstr>Задача: Филтриране на думи с главна буква</vt:lpstr>
      <vt:lpstr>Решение: Филтриране на думи с главна буква</vt:lpstr>
      <vt:lpstr>Задача: Добавяне на ДДС</vt:lpstr>
      <vt:lpstr>Решение: Добавяне на ДДС</vt:lpstr>
      <vt:lpstr>Подаване на функции на метод</vt:lpstr>
      <vt:lpstr>Функции от по-висок ред</vt:lpstr>
      <vt:lpstr>Задача: Филтриране по възраст</vt:lpstr>
      <vt:lpstr>Решение: Филтриране по възраст (1)</vt:lpstr>
      <vt:lpstr>Решение: Филтриране по възраст (2)</vt:lpstr>
      <vt:lpstr>Предефинирани булеви делегати</vt:lpstr>
      <vt:lpstr>Предикати</vt:lpstr>
      <vt:lpstr>Предикати – пример</vt:lpstr>
      <vt:lpstr>Хващане и обработка на събития в C#</vt:lpstr>
      <vt:lpstr>Събития</vt:lpstr>
      <vt:lpstr>Декларация и абонамент за събитие</vt:lpstr>
      <vt:lpstr>Деклариране на събития (1)</vt:lpstr>
      <vt:lpstr>Деклариране на събития (2)</vt:lpstr>
      <vt:lpstr>Делегатът System.EventHandler (1) </vt:lpstr>
      <vt:lpstr>UI Event Handler за клик на мишката – пример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Делегати и събития</dc:title>
  <dc:subject>Модул 1 - ООП</dc:subject>
  <dc:creator>BG-IT-Edu</dc:creator>
  <cp:keywords>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Microsoft Office User</cp:lastModifiedBy>
  <cp:revision>84</cp:revision>
  <dcterms:created xsi:type="dcterms:W3CDTF">2018-05-23T13:08:44Z</dcterms:created>
  <dcterms:modified xsi:type="dcterms:W3CDTF">2023-10-13T10:44:24Z</dcterms:modified>
  <cp:category>© SoftUni – https://softuni.org</cp:category>
</cp:coreProperties>
</file>