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1176" r:id="rId2"/>
    <p:sldId id="1177" r:id="rId3"/>
    <p:sldId id="1187" r:id="rId4"/>
    <p:sldId id="1186" r:id="rId5"/>
    <p:sldId id="1191" r:id="rId6"/>
    <p:sldId id="1195" r:id="rId7"/>
    <p:sldId id="1194" r:id="rId8"/>
    <p:sldId id="1197" r:id="rId9"/>
    <p:sldId id="1196" r:id="rId10"/>
    <p:sldId id="1198" r:id="rId11"/>
    <p:sldId id="1199" r:id="rId12"/>
    <p:sldId id="1178" r:id="rId13"/>
    <p:sldId id="1184" r:id="rId14"/>
    <p:sldId id="1180" r:id="rId15"/>
    <p:sldId id="1181" r:id="rId16"/>
    <p:sldId id="1182" r:id="rId17"/>
    <p:sldId id="1183" r:id="rId18"/>
    <p:sldId id="1185" r:id="rId19"/>
    <p:sldId id="1179" r:id="rId20"/>
    <p:sldId id="1192" r:id="rId21"/>
    <p:sldId id="1193" r:id="rId22"/>
    <p:sldId id="1188" r:id="rId23"/>
    <p:sldId id="504" r:id="rId24"/>
    <p:sldId id="5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A18671-BE6C-40D4-925E-1D772A4AA928}">
          <p14:sldIdLst>
            <p14:sldId id="1176"/>
            <p14:sldId id="1177"/>
          </p14:sldIdLst>
        </p14:section>
        <p14:section name="SQL INSERT" id="{1938BC29-D6C7-41DA-BD16-378896CDA63A}">
          <p14:sldIdLst>
            <p14:sldId id="1187"/>
            <p14:sldId id="1186"/>
            <p14:sldId id="1191"/>
          </p14:sldIdLst>
        </p14:section>
        <p14:section name="Reading Data" id="{DBC3D664-F6D2-432A-B3AA-4D1DB4E24289}">
          <p14:sldIdLst>
            <p14:sldId id="1195"/>
            <p14:sldId id="1194"/>
            <p14:sldId id="1197"/>
            <p14:sldId id="1196"/>
            <p14:sldId id="1198"/>
            <p14:sldId id="1199"/>
          </p14:sldIdLst>
        </p14:section>
        <p14:section name="SQL UPDATE" id="{9371EDD8-86E9-486E-9BE5-F352043E9F14}">
          <p14:sldIdLst>
            <p14:sldId id="1178"/>
            <p14:sldId id="1184"/>
            <p14:sldId id="1180"/>
            <p14:sldId id="1181"/>
            <p14:sldId id="1182"/>
          </p14:sldIdLst>
        </p14:section>
        <p14:section name="SQL DELETE" id="{BF095E5A-2679-4392-9781-E97ED42EC4D0}">
          <p14:sldIdLst>
            <p14:sldId id="1183"/>
            <p14:sldId id="1185"/>
            <p14:sldId id="1179"/>
            <p14:sldId id="1192"/>
            <p14:sldId id="1193"/>
            <p14:sldId id="1188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89314-5FB4-4164-9EFC-88B06003D9F4}" v="4" dt="2023-10-06T15:56:18.71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779" autoAdjust="0"/>
    <p:restoredTop sz="95215" autoAdjust="0"/>
  </p:normalViewPr>
  <p:slideViewPr>
    <p:cSldViewPr showGuides="1">
      <p:cViewPr varScale="1">
        <p:scale>
          <a:sx n="81" d="100"/>
          <a:sy n="81" d="100"/>
        </p:scale>
        <p:origin x="514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4B89314-5FB4-4164-9EFC-88B06003D9F4}"/>
    <pc:docChg chg="custSel modSld addSection delSection modSection">
      <pc:chgData name="Spasko Katsarski" userId="cc8518145bc96298" providerId="LiveId" clId="{94B89314-5FB4-4164-9EFC-88B06003D9F4}" dt="2023-10-06T15:55:51.227" v="67" actId="47"/>
      <pc:docMkLst>
        <pc:docMk/>
      </pc:docMkLst>
      <pc:sldChg chg="addSp delSp modSp mod">
        <pc:chgData name="Spasko Katsarski" userId="cc8518145bc96298" providerId="LiveId" clId="{94B89314-5FB4-4164-9EFC-88B06003D9F4}" dt="2023-10-06T15:54:02.153" v="11" actId="1076"/>
        <pc:sldMkLst>
          <pc:docMk/>
          <pc:sldMk cId="106958332" sldId="1176"/>
        </pc:sldMkLst>
        <pc:spChg chg="del">
          <ac:chgData name="Spasko Katsarski" userId="cc8518145bc96298" providerId="LiveId" clId="{94B89314-5FB4-4164-9EFC-88B06003D9F4}" dt="2023-10-06T15:53:35.142" v="0" actId="478"/>
          <ac:spMkLst>
            <pc:docMk/>
            <pc:sldMk cId="106958332" sldId="1176"/>
            <ac:spMk id="2" creationId="{174E7238-E0F5-CE09-B7E9-FC94ACE884D5}"/>
          </ac:spMkLst>
        </pc:spChg>
        <pc:spChg chg="del mod">
          <ac:chgData name="Spasko Katsarski" userId="cc8518145bc96298" providerId="LiveId" clId="{94B89314-5FB4-4164-9EFC-88B06003D9F4}" dt="2023-10-06T15:53:49.562" v="4" actId="478"/>
          <ac:spMkLst>
            <pc:docMk/>
            <pc:sldMk cId="106958332" sldId="1176"/>
            <ac:spMk id="3" creationId="{00000000-0000-0000-0000-000000000000}"/>
          </ac:spMkLst>
        </pc:spChg>
        <pc:spChg chg="del">
          <ac:chgData name="Spasko Katsarski" userId="cc8518145bc96298" providerId="LiveId" clId="{94B89314-5FB4-4164-9EFC-88B06003D9F4}" dt="2023-10-06T15:53:52.296" v="6" actId="478"/>
          <ac:spMkLst>
            <pc:docMk/>
            <pc:sldMk cId="106958332" sldId="1176"/>
            <ac:spMk id="4" creationId="{00000000-0000-0000-0000-000000000000}"/>
          </ac:spMkLst>
        </pc:spChg>
        <pc:spChg chg="add del mod">
          <ac:chgData name="Spasko Katsarski" userId="cc8518145bc96298" providerId="LiveId" clId="{94B89314-5FB4-4164-9EFC-88B06003D9F4}" dt="2023-10-06T15:53:59.747" v="10" actId="478"/>
          <ac:spMkLst>
            <pc:docMk/>
            <pc:sldMk cId="106958332" sldId="1176"/>
            <ac:spMk id="8" creationId="{C04D2D59-FEF3-2707-EC8D-1380F93867A5}"/>
          </ac:spMkLst>
        </pc:spChg>
        <pc:spChg chg="add del mod">
          <ac:chgData name="Spasko Katsarski" userId="cc8518145bc96298" providerId="LiveId" clId="{94B89314-5FB4-4164-9EFC-88B06003D9F4}" dt="2023-10-06T15:53:54.373" v="8" actId="478"/>
          <ac:spMkLst>
            <pc:docMk/>
            <pc:sldMk cId="106958332" sldId="1176"/>
            <ac:spMk id="10" creationId="{7FEB0393-7FD6-9633-C3C5-77A2AA7B2F77}"/>
          </ac:spMkLst>
        </pc:spChg>
        <pc:spChg chg="add mod">
          <ac:chgData name="Spasko Katsarski" userId="cc8518145bc96298" providerId="LiveId" clId="{94B89314-5FB4-4164-9EFC-88B06003D9F4}" dt="2023-10-06T15:53:52.577" v="7"/>
          <ac:spMkLst>
            <pc:docMk/>
            <pc:sldMk cId="106958332" sldId="1176"/>
            <ac:spMk id="13" creationId="{4656B003-A0B6-3693-CC71-DD6C384500D6}"/>
          </ac:spMkLst>
        </pc:spChg>
        <pc:spChg chg="add mod">
          <ac:chgData name="Spasko Katsarski" userId="cc8518145bc96298" providerId="LiveId" clId="{94B89314-5FB4-4164-9EFC-88B06003D9F4}" dt="2023-10-06T15:54:02.153" v="11" actId="1076"/>
          <ac:spMkLst>
            <pc:docMk/>
            <pc:sldMk cId="106958332" sldId="1176"/>
            <ac:spMk id="14" creationId="{6FA6CBD4-1EDD-102B-DED5-36C1424FD7B6}"/>
          </ac:spMkLst>
        </pc:spChg>
        <pc:picChg chg="mod">
          <ac:chgData name="Spasko Katsarski" userId="cc8518145bc96298" providerId="LiveId" clId="{94B89314-5FB4-4164-9EFC-88B06003D9F4}" dt="2023-10-06T15:53:38.157" v="2" actId="27636"/>
          <ac:picMkLst>
            <pc:docMk/>
            <pc:sldMk cId="106958332" sldId="1176"/>
            <ac:picMk id="12290" creationId="{52FF2604-C568-4D2F-97DB-BF2345736281}"/>
          </ac:picMkLst>
        </pc:picChg>
      </pc:sldChg>
      <pc:sldChg chg="modSp mod">
        <pc:chgData name="Spasko Katsarski" userId="cc8518145bc96298" providerId="LiveId" clId="{94B89314-5FB4-4164-9EFC-88B06003D9F4}" dt="2023-10-06T15:54:54.443" v="43"/>
        <pc:sldMkLst>
          <pc:docMk/>
          <pc:sldMk cId="496784749" sldId="1178"/>
        </pc:sldMkLst>
        <pc:spChg chg="mod">
          <ac:chgData name="Spasko Katsarski" userId="cc8518145bc96298" providerId="LiveId" clId="{94B89314-5FB4-4164-9EFC-88B06003D9F4}" dt="2023-10-06T15:54:54.443" v="43"/>
          <ac:spMkLst>
            <pc:docMk/>
            <pc:sldMk cId="496784749" sldId="1178"/>
            <ac:spMk id="3" creationId="{926A98EC-23EB-9504-20EB-8180C2F367A8}"/>
          </ac:spMkLst>
        </pc:spChg>
        <pc:spChg chg="mod">
          <ac:chgData name="Spasko Katsarski" userId="cc8518145bc96298" providerId="LiveId" clId="{94B89314-5FB4-4164-9EFC-88B06003D9F4}" dt="2023-10-06T15:54:53.131" v="42" actId="20577"/>
          <ac:spMkLst>
            <pc:docMk/>
            <pc:sldMk cId="496784749" sldId="1178"/>
            <ac:spMk id="7" creationId="{C6EAED2D-F885-E654-3D6B-8C58F062EF8D}"/>
          </ac:spMkLst>
        </pc:spChg>
      </pc:sldChg>
      <pc:sldChg chg="modSp mod">
        <pc:chgData name="Spasko Katsarski" userId="cc8518145bc96298" providerId="LiveId" clId="{94B89314-5FB4-4164-9EFC-88B06003D9F4}" dt="2023-10-06T15:55:34.664" v="64"/>
        <pc:sldMkLst>
          <pc:docMk/>
          <pc:sldMk cId="1266809494" sldId="1183"/>
        </pc:sldMkLst>
        <pc:spChg chg="mod">
          <ac:chgData name="Spasko Katsarski" userId="cc8518145bc96298" providerId="LiveId" clId="{94B89314-5FB4-4164-9EFC-88B06003D9F4}" dt="2023-10-06T15:55:34.664" v="64"/>
          <ac:spMkLst>
            <pc:docMk/>
            <pc:sldMk cId="1266809494" sldId="1183"/>
            <ac:spMk id="5" creationId="{FA1E2388-B6CE-A312-85E9-C258F624D84B}"/>
          </ac:spMkLst>
        </pc:spChg>
        <pc:spChg chg="mod">
          <ac:chgData name="Spasko Katsarski" userId="cc8518145bc96298" providerId="LiveId" clId="{94B89314-5FB4-4164-9EFC-88B06003D9F4}" dt="2023-10-06T15:55:33.414" v="63" actId="20577"/>
          <ac:spMkLst>
            <pc:docMk/>
            <pc:sldMk cId="1266809494" sldId="1183"/>
            <ac:spMk id="7" creationId="{77FDECC2-1EA8-3415-78B8-0CA0E4244B50}"/>
          </ac:spMkLst>
        </pc:spChg>
      </pc:sldChg>
      <pc:sldChg chg="modSp mod">
        <pc:chgData name="Spasko Katsarski" userId="cc8518145bc96298" providerId="LiveId" clId="{94B89314-5FB4-4164-9EFC-88B06003D9F4}" dt="2023-10-06T15:54:27.102" v="29"/>
        <pc:sldMkLst>
          <pc:docMk/>
          <pc:sldMk cId="2476379881" sldId="1187"/>
        </pc:sldMkLst>
        <pc:spChg chg="mod">
          <ac:chgData name="Spasko Katsarski" userId="cc8518145bc96298" providerId="LiveId" clId="{94B89314-5FB4-4164-9EFC-88B06003D9F4}" dt="2023-10-06T15:54:27.102" v="29"/>
          <ac:spMkLst>
            <pc:docMk/>
            <pc:sldMk cId="2476379881" sldId="1187"/>
            <ac:spMk id="5" creationId="{B07583D8-92C0-7842-1FB5-2F0F598F0F06}"/>
          </ac:spMkLst>
        </pc:spChg>
        <pc:spChg chg="mod">
          <ac:chgData name="Spasko Katsarski" userId="cc8518145bc96298" providerId="LiveId" clId="{94B89314-5FB4-4164-9EFC-88B06003D9F4}" dt="2023-10-06T15:54:25.821" v="28" actId="20577"/>
          <ac:spMkLst>
            <pc:docMk/>
            <pc:sldMk cId="2476379881" sldId="1187"/>
            <ac:spMk id="7" creationId="{AEE4A382-C28E-F7F9-B3EE-9DA83D198E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29.7.2024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E4E644D-F49E-E53A-12FD-EA3E9A41CA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8832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54293B2-22F6-72BC-0D30-AE594C5FB2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9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0A5875-4F5D-0D85-1386-4BC5720259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634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00A8474-7A77-6FD2-2100-E147B7F43B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2159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1ECEA26-7D1F-06D7-6C10-5E46154FB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498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18F26A5-59B7-5358-76C6-67A91623D4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79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се вмъкват, моделират и премахват данни?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INSERT, UPDATE </a:t>
            </a:r>
            <a:r>
              <a:rPr lang="bg-BG" dirty="0"/>
              <a:t>и </a:t>
            </a:r>
            <a:r>
              <a:rPr lang="en-US" dirty="0"/>
              <a:t>DELETE</a:t>
            </a:r>
            <a:endParaRPr lang="ru-RU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2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656B003-A0B6-3693-CC71-DD6C384500D6}"/>
              </a:ext>
            </a:extLst>
          </p:cNvPr>
          <p:cNvSpPr txBox="1">
            <a:spLocks/>
          </p:cNvSpPr>
          <p:nvPr/>
        </p:nvSpPr>
        <p:spPr>
          <a:xfrm>
            <a:off x="6379867" y="5904000"/>
            <a:ext cx="5248260" cy="341313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FA6CBD4-1EDD-102B-DED5-36C1424FD7B6}"/>
              </a:ext>
            </a:extLst>
          </p:cNvPr>
          <p:cNvSpPr txBox="1">
            <a:spLocks/>
          </p:cNvSpPr>
          <p:nvPr/>
        </p:nvSpPr>
        <p:spPr>
          <a:xfrm>
            <a:off x="6390122" y="5455058"/>
            <a:ext cx="5248260" cy="374236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920B08-BE21-33ED-8CDB-7B01583B9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989812F5-7E2D-1226-36C6-B725C0C1A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8A58A0E-691B-D691-3FE9-27CBCA69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WHEN - </a:t>
            </a:r>
            <a:r>
              <a:rPr lang="bg-BG" dirty="0"/>
              <a:t>Конструкция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54BC06-6853-33D5-8DDF-9693E11C4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999" y="1820365"/>
            <a:ext cx="7436911" cy="30273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3200" b="1" dirty="0">
                <a:latin typeface="Consolas" pitchFamily="49" charset="0"/>
              </a:rPr>
              <a:t> expression 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WHEN</a:t>
            </a:r>
            <a:r>
              <a:rPr lang="en-US" sz="3200" b="1" dirty="0">
                <a:latin typeface="Consolas" pitchFamily="49" charset="0"/>
              </a:rPr>
              <a:t> value1</a:t>
            </a:r>
            <a:r>
              <a:rPr lang="bg-BG" sz="3200" b="1" dirty="0">
                <a:latin typeface="Consolas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THEN</a:t>
            </a:r>
            <a:r>
              <a:rPr lang="en-US" sz="3200" b="1" dirty="0">
                <a:latin typeface="Consolas" pitchFamily="49" charset="0"/>
              </a:rPr>
              <a:t> result1 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WHEN</a:t>
            </a:r>
            <a:r>
              <a:rPr lang="en-US" sz="3200" b="1" dirty="0">
                <a:latin typeface="Consolas" pitchFamily="49" charset="0"/>
              </a:rPr>
              <a:t> value2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THEN</a:t>
            </a:r>
            <a:r>
              <a:rPr lang="en-US" sz="3200" b="1" dirty="0">
                <a:latin typeface="Consolas" pitchFamily="49" charset="0"/>
              </a:rPr>
              <a:t> result2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latin typeface="Consolas" pitchFamily="49" charset="0"/>
              </a:rPr>
              <a:t>...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en-US" sz="3200" b="1" dirty="0">
                <a:latin typeface="Consolas" pitchFamily="49" charset="0"/>
              </a:rPr>
              <a:t> result{n}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</a:t>
            </a:r>
            <a:endParaRPr lang="bg-BG" sz="32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6340C72-1316-80F4-F0E4-6F12AF529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999" y="1359000"/>
            <a:ext cx="2745000" cy="729034"/>
          </a:xfrm>
          <a:prstGeom prst="wedgeRoundRectCallout">
            <a:avLst>
              <a:gd name="adj1" fmla="val -65208"/>
              <a:gd name="adj2" fmla="val 475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Например 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AC29AE4-F7BB-76A6-37EE-55079A95D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902" y="3329966"/>
            <a:ext cx="3248097" cy="549034"/>
          </a:xfrm>
          <a:prstGeom prst="wedgeRoundRectCallout">
            <a:avLst>
              <a:gd name="adj1" fmla="val -57148"/>
              <a:gd name="adj2" fmla="val -554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Потенциална стойност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49589CB-D194-68A1-8206-D404478B4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000" y="2261331"/>
            <a:ext cx="1800000" cy="549034"/>
          </a:xfrm>
          <a:prstGeom prst="wedgeRoundRectCallout">
            <a:avLst>
              <a:gd name="adj1" fmla="val -58778"/>
              <a:gd name="adj2" fmla="val 921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3F51AAC2-9533-C610-C035-31232F14A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000" y="4508532"/>
            <a:ext cx="3248097" cy="1350467"/>
          </a:xfrm>
          <a:prstGeom prst="wedgeRoundRectCallout">
            <a:avLst>
              <a:gd name="adj1" fmla="val -30738"/>
              <a:gd name="adj2" fmla="val -67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Резултат, ако никое от горните условия не върне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966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AEABA077-11E9-0897-948E-E4201740C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F6A723E-FEE2-45B8-5D30-4DE99F7A7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269000"/>
            <a:ext cx="4903687" cy="5528766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този</a:t>
            </a:r>
            <a:r>
              <a:rPr lang="ru-RU" dirty="0"/>
              <a:t> пример, колоната </a:t>
            </a:r>
            <a:r>
              <a:rPr lang="en-US" b="1" dirty="0">
                <a:latin typeface="Consolas" panose="020B0609020204030204" pitchFamily="49" charset="0"/>
              </a:rPr>
              <a:t>Grade</a:t>
            </a:r>
            <a:r>
              <a:rPr lang="ru-RU" dirty="0"/>
              <a:t> се </a:t>
            </a:r>
            <a:r>
              <a:rPr lang="ru-RU" b="1" dirty="0" err="1">
                <a:solidFill>
                  <a:schemeClr val="bg1"/>
                </a:solidFill>
              </a:rPr>
              <a:t>сравнява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стойностите</a:t>
            </a:r>
            <a:r>
              <a:rPr lang="ru-RU" dirty="0"/>
              <a:t> '</a:t>
            </a:r>
            <a:r>
              <a:rPr lang="ru-RU" b="1" dirty="0"/>
              <a:t>A</a:t>
            </a:r>
            <a:r>
              <a:rPr lang="ru-RU" dirty="0"/>
              <a:t>', '</a:t>
            </a:r>
            <a:r>
              <a:rPr lang="ru-RU" b="1" dirty="0"/>
              <a:t>B</a:t>
            </a:r>
            <a:r>
              <a:rPr lang="ru-RU" dirty="0"/>
              <a:t>', '</a:t>
            </a:r>
            <a:r>
              <a:rPr lang="ru-RU" b="1" dirty="0"/>
              <a:t>C</a:t>
            </a:r>
            <a:r>
              <a:rPr lang="ru-RU" dirty="0"/>
              <a:t>', '</a:t>
            </a:r>
            <a:r>
              <a:rPr lang="ru-RU" b="1" dirty="0"/>
              <a:t>D</a:t>
            </a:r>
            <a:r>
              <a:rPr lang="ru-RU" dirty="0"/>
              <a:t>' и '</a:t>
            </a:r>
            <a:r>
              <a:rPr lang="ru-RU" b="1" dirty="0"/>
              <a:t>F</a:t>
            </a:r>
            <a:r>
              <a:rPr lang="ru-RU" dirty="0"/>
              <a:t>'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В </a:t>
            </a:r>
            <a:r>
              <a:rPr lang="ru-RU" b="1" dirty="0" err="1">
                <a:solidFill>
                  <a:schemeClr val="bg1"/>
                </a:solidFill>
              </a:rPr>
              <a:t>зависимост</a:t>
            </a:r>
            <a:r>
              <a:rPr lang="ru-RU" b="1" dirty="0">
                <a:solidFill>
                  <a:schemeClr val="bg1"/>
                </a:solidFill>
              </a:rPr>
              <a:t> от </a:t>
            </a:r>
            <a:r>
              <a:rPr lang="ru-RU" b="1" dirty="0" err="1">
                <a:solidFill>
                  <a:schemeClr val="bg1"/>
                </a:solidFill>
              </a:rPr>
              <a:t>стойността</a:t>
            </a:r>
            <a:r>
              <a:rPr lang="ru-RU" dirty="0"/>
              <a:t> на </a:t>
            </a:r>
            <a:r>
              <a:rPr lang="en-US" b="1" dirty="0">
                <a:latin typeface="Consolas" panose="020B0609020204030204" pitchFamily="49" charset="0"/>
              </a:rPr>
              <a:t>Grade</a:t>
            </a:r>
            <a:r>
              <a:rPr lang="ru-RU" dirty="0"/>
              <a:t>, се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b="1" dirty="0" err="1"/>
              <a:t>съответното</a:t>
            </a:r>
            <a:r>
              <a:rPr lang="ru-RU"/>
              <a:t> </a:t>
            </a:r>
            <a:r>
              <a:rPr lang="ru-RU" b="1"/>
              <a:t>описание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08C03120-E5F0-9D97-0652-FB82D139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WHEN - </a:t>
            </a:r>
            <a:r>
              <a:rPr lang="bg-BG" dirty="0"/>
              <a:t>Пример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6D8C5-E778-68D0-FB1D-A6C48A728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089" y="1356872"/>
            <a:ext cx="6446911" cy="4997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3200" b="1" dirty="0">
                <a:latin typeface="Consolas" pitchFamily="49" charset="0"/>
              </a:rPr>
              <a:t> [Name], 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3200" b="1" dirty="0">
                <a:latin typeface="Consolas" pitchFamily="49" charset="0"/>
              </a:rPr>
              <a:t> Grade 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WHEN</a:t>
            </a:r>
            <a:r>
              <a:rPr lang="en-US" sz="3200" b="1" dirty="0">
                <a:latin typeface="Consolas" pitchFamily="49" charset="0"/>
              </a:rPr>
              <a:t> 'A'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THEN</a:t>
            </a:r>
            <a:r>
              <a:rPr lang="en-US" sz="3200" b="1" dirty="0">
                <a:latin typeface="Consolas" pitchFamily="49" charset="0"/>
              </a:rPr>
              <a:t> '</a:t>
            </a:r>
            <a:r>
              <a:rPr lang="bg-BG" sz="3200" b="1" dirty="0">
                <a:latin typeface="Consolas" pitchFamily="49" charset="0"/>
              </a:rPr>
              <a:t>Отличен</a:t>
            </a:r>
            <a:r>
              <a:rPr lang="en-US" sz="3200" b="1" dirty="0">
                <a:latin typeface="Consolas" pitchFamily="49" charset="0"/>
              </a:rPr>
              <a:t>'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WHEN</a:t>
            </a:r>
            <a:r>
              <a:rPr lang="en-US" sz="3200" b="1" dirty="0">
                <a:latin typeface="Consolas" pitchFamily="49" charset="0"/>
              </a:rPr>
              <a:t> 'B'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THEN</a:t>
            </a:r>
            <a:r>
              <a:rPr lang="en-US" sz="3200" b="1" dirty="0">
                <a:latin typeface="Consolas" pitchFamily="49" charset="0"/>
              </a:rPr>
              <a:t> '</a:t>
            </a:r>
            <a:r>
              <a:rPr lang="bg-BG" sz="3200" b="1" dirty="0">
                <a:latin typeface="Consolas" pitchFamily="49" charset="0"/>
              </a:rPr>
              <a:t>Много добър</a:t>
            </a:r>
            <a:r>
              <a:rPr lang="en-US" sz="3200" b="1" dirty="0">
                <a:latin typeface="Consolas" pitchFamily="49" charset="0"/>
              </a:rPr>
              <a:t>'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WHEN</a:t>
            </a:r>
            <a:r>
              <a:rPr lang="en-US" sz="3200" b="1" dirty="0">
                <a:latin typeface="Consolas" pitchFamily="49" charset="0"/>
              </a:rPr>
              <a:t> 'C'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THEN</a:t>
            </a:r>
            <a:r>
              <a:rPr lang="en-US" sz="3200" b="1" dirty="0">
                <a:latin typeface="Consolas" pitchFamily="49" charset="0"/>
              </a:rPr>
              <a:t> '</a:t>
            </a:r>
            <a:r>
              <a:rPr lang="bg-BG" sz="3200" b="1" dirty="0">
                <a:latin typeface="Consolas" pitchFamily="49" charset="0"/>
              </a:rPr>
              <a:t>Добър</a:t>
            </a:r>
            <a:r>
              <a:rPr lang="en-US" sz="3200" b="1" dirty="0">
                <a:latin typeface="Consolas" pitchFamily="49" charset="0"/>
              </a:rPr>
              <a:t>'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WHEN</a:t>
            </a:r>
            <a:r>
              <a:rPr lang="en-US" sz="3200" b="1" dirty="0">
                <a:latin typeface="Consolas" pitchFamily="49" charset="0"/>
              </a:rPr>
              <a:t> 'D'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THEN</a:t>
            </a:r>
            <a:r>
              <a:rPr lang="en-US" sz="3200" b="1" dirty="0">
                <a:latin typeface="Consolas" pitchFamily="49" charset="0"/>
              </a:rPr>
              <a:t> '</a:t>
            </a:r>
            <a:r>
              <a:rPr lang="bg-BG" sz="3200" b="1" dirty="0">
                <a:latin typeface="Consolas" pitchFamily="49" charset="0"/>
              </a:rPr>
              <a:t>Среден</a:t>
            </a:r>
            <a:r>
              <a:rPr lang="en-US" sz="3200" b="1" dirty="0">
                <a:latin typeface="Consolas" pitchFamily="49" charset="0"/>
              </a:rPr>
              <a:t>'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WHEN</a:t>
            </a:r>
            <a:r>
              <a:rPr lang="en-US" sz="3200" b="1" dirty="0">
                <a:latin typeface="Consolas" pitchFamily="49" charset="0"/>
              </a:rPr>
              <a:t> 'F'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THEN</a:t>
            </a:r>
            <a:r>
              <a:rPr lang="en-US" sz="3200" b="1" dirty="0">
                <a:latin typeface="Consolas" pitchFamily="49" charset="0"/>
              </a:rPr>
              <a:t> '</a:t>
            </a:r>
            <a:r>
              <a:rPr lang="bg-BG" sz="3200" b="1" dirty="0">
                <a:latin typeface="Consolas" pitchFamily="49" charset="0"/>
              </a:rPr>
              <a:t>Слаб</a:t>
            </a:r>
            <a:r>
              <a:rPr lang="en-US" sz="3200" b="1" dirty="0">
                <a:latin typeface="Consolas" pitchFamily="49" charset="0"/>
              </a:rPr>
              <a:t>'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en-US" sz="3200" b="1" dirty="0">
                <a:latin typeface="Consolas" pitchFamily="49" charset="0"/>
              </a:rPr>
              <a:t> '</a:t>
            </a:r>
            <a:r>
              <a:rPr lang="bg-BG" sz="3200" b="1" dirty="0">
                <a:latin typeface="Consolas" pitchFamily="49" charset="0"/>
              </a:rPr>
              <a:t>Непозната оценка</a:t>
            </a:r>
            <a:r>
              <a:rPr lang="en-US" sz="3200" b="1" dirty="0">
                <a:latin typeface="Consolas" pitchFamily="49" charset="0"/>
              </a:rPr>
              <a:t>'</a:t>
            </a:r>
            <a:r>
              <a:rPr lang="bg-BG" sz="3200" b="1" dirty="0">
                <a:latin typeface="Consolas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</a:t>
            </a:r>
            <a:endParaRPr lang="bg-BG" sz="32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AS</a:t>
            </a:r>
            <a:r>
              <a:rPr lang="en-US" sz="3200" b="1" dirty="0">
                <a:latin typeface="Consolas" pitchFamily="49" charset="0"/>
              </a:rPr>
              <a:t> </a:t>
            </a:r>
            <a:r>
              <a:rPr lang="en-US" sz="3200" b="1" dirty="0" err="1">
                <a:latin typeface="Consolas" pitchFamily="49" charset="0"/>
              </a:rPr>
              <a:t>grade_description</a:t>
            </a:r>
            <a:r>
              <a:rPr lang="en-US" sz="3200" b="1" dirty="0">
                <a:latin typeface="Consolas" pitchFamily="49" charset="0"/>
              </a:rPr>
              <a:t> 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FROM</a:t>
            </a:r>
            <a:r>
              <a:rPr lang="en-US" sz="3200" b="1" dirty="0">
                <a:latin typeface="Consolas" pitchFamily="49" charset="0"/>
              </a:rPr>
              <a:t> </a:t>
            </a:r>
            <a:r>
              <a:rPr lang="bg-BG" sz="3200" b="1" dirty="0">
                <a:latin typeface="Consolas" pitchFamily="49" charset="0"/>
              </a:rPr>
              <a:t>С</a:t>
            </a:r>
            <a:r>
              <a:rPr lang="en-US" sz="3200" b="1" dirty="0" err="1">
                <a:latin typeface="Consolas" pitchFamily="49" charset="0"/>
              </a:rPr>
              <a:t>tudents</a:t>
            </a:r>
            <a:endParaRPr lang="bg-BG" sz="32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26A98EC-23EB-9504-20EB-8180C2F367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Моделиране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6EAED2D-F885-E654-3D6B-8C58F062EF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UPDATE</a:t>
            </a:r>
            <a:endParaRPr lang="bg-BG" dirty="0"/>
          </a:p>
        </p:txBody>
      </p:sp>
      <p:pic>
        <p:nvPicPr>
          <p:cNvPr id="8" name="Picture 7" descr="A circular logo with a pencil and a circular object&#10;&#10;Description automatically generated">
            <a:extLst>
              <a:ext uri="{FF2B5EF4-FFF2-40B4-BE49-F238E27FC236}">
                <a16:creationId xmlns:a16="http://schemas.microsoft.com/office/drawing/2014/main" id="{9324A23E-EB81-A3C9-C93E-AEF97BB95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9" t="16998" r="16430" b="16430"/>
          <a:stretch/>
        </p:blipFill>
        <p:spPr>
          <a:xfrm>
            <a:off x="4746000" y="1297421"/>
            <a:ext cx="2700000" cy="267157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9678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400" dirty="0"/>
              <a:t>Използва се за </a:t>
            </a:r>
            <a:r>
              <a:rPr lang="bg-BG" sz="3400" b="1" dirty="0">
                <a:solidFill>
                  <a:schemeClr val="bg1"/>
                </a:solidFill>
              </a:rPr>
              <a:t>промяна </a:t>
            </a:r>
            <a:r>
              <a:rPr lang="ru-RU" sz="3400" dirty="0"/>
              <a:t>на данни във вече съществуващи редове в таблица</a:t>
            </a:r>
            <a:endParaRPr lang="en-US" sz="3400" dirty="0"/>
          </a:p>
          <a:p>
            <a:r>
              <a:rPr lang="ru-RU" sz="3400" dirty="0"/>
              <a:t>Позволява </a:t>
            </a:r>
            <a:r>
              <a:rPr lang="bg-BG" sz="3400" b="1" dirty="0">
                <a:solidFill>
                  <a:schemeClr val="bg1"/>
                </a:solidFill>
              </a:rPr>
              <a:t>актуализиране </a:t>
            </a:r>
            <a:r>
              <a:rPr lang="ru-RU" sz="3400" dirty="0"/>
              <a:t>на стойности в определени колони на базата на зададени </a:t>
            </a:r>
            <a:r>
              <a:rPr lang="bg-BG" sz="3400" b="1" dirty="0">
                <a:solidFill>
                  <a:schemeClr val="bg1"/>
                </a:solidFill>
              </a:rPr>
              <a:t>условия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UPDATE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500" y="4014000"/>
            <a:ext cx="10215000" cy="19316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UPDATE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SET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colum1 = value1, colum2 = value2, …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21000" y="3564000"/>
            <a:ext cx="2465040" cy="729034"/>
          </a:xfrm>
          <a:prstGeom prst="wedgeRoundRectCallout">
            <a:avLst>
              <a:gd name="adj1" fmla="val -68642"/>
              <a:gd name="adj2" fmla="val 475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021000" y="5364000"/>
            <a:ext cx="2700000" cy="855000"/>
          </a:xfrm>
          <a:prstGeom prst="wedgeRoundRectCallout">
            <a:avLst>
              <a:gd name="adj1" fmla="val -44450"/>
              <a:gd name="adj2" fmla="val -731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Нова стойност на 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646000" y="5499000"/>
            <a:ext cx="2880000" cy="1035000"/>
          </a:xfrm>
          <a:prstGeom prst="wedgeRoundRectCallout">
            <a:avLst>
              <a:gd name="adj1" fmla="val -2274"/>
              <a:gd name="adj2" fmla="val -871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Избрана колона за редактиране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000" y="5994000"/>
            <a:ext cx="2465040" cy="729034"/>
          </a:xfrm>
          <a:prstGeom prst="wedgeRoundRectCallout">
            <a:avLst>
              <a:gd name="adj1" fmla="val -7870"/>
              <a:gd name="adj2" fmla="val -752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1AC4CDC-2085-72DF-5C9C-2F8579684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6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UPDATE </a:t>
            </a:r>
            <a:r>
              <a:rPr lang="bg-BG" dirty="0"/>
              <a:t>командата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3708" y="1724693"/>
            <a:ext cx="88453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LastName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1996" y="3445444"/>
            <a:ext cx="88453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Salary = Salary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JobTitle = 'Senior' + JobTitle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80960" y="1209495"/>
            <a:ext cx="2465040" cy="729034"/>
          </a:xfrm>
          <a:prstGeom prst="wedgeRoundRectCallout">
            <a:avLst>
              <a:gd name="adj1" fmla="val -47333"/>
              <a:gd name="adj2" fmla="val 902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 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832" y="2199119"/>
            <a:ext cx="2245182" cy="2245182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EA1DFBC-9BD4-510B-A645-DD32BD292B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68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Маркирайте </a:t>
            </a:r>
            <a:r>
              <a:rPr lang="bg-BG" sz="3400" b="1" dirty="0">
                <a:solidFill>
                  <a:schemeClr val="bg1"/>
                </a:solidFill>
              </a:rPr>
              <a:t>всички незавършени </a:t>
            </a:r>
            <a:r>
              <a:rPr lang="bg-BG" sz="3400" dirty="0"/>
              <a:t>проекти като </a:t>
            </a:r>
            <a:r>
              <a:rPr lang="bg-BG" sz="3400" b="1" dirty="0">
                <a:solidFill>
                  <a:schemeClr val="bg1"/>
                </a:solidFill>
              </a:rPr>
              <a:t>завършени днес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ru-RU" sz="3400" dirty="0" err="1"/>
              <a:t>Крайната</a:t>
            </a:r>
            <a:r>
              <a:rPr lang="ru-RU" sz="3400" dirty="0"/>
              <a:t> дата на незавършените проекти е </a:t>
            </a:r>
            <a:r>
              <a:rPr lang="en-US" sz="3400" b="1" dirty="0">
                <a:solidFill>
                  <a:schemeClr val="bg1"/>
                </a:solidFill>
              </a:rPr>
              <a:t>NULL</a:t>
            </a:r>
          </a:p>
          <a:p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задача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07407"/>
              </p:ext>
            </p:extLst>
          </p:nvPr>
        </p:nvGraphicFramePr>
        <p:xfrm>
          <a:off x="741000" y="3519000"/>
          <a:ext cx="4611802" cy="2542032"/>
        </p:xfrm>
        <a:graphic>
          <a:graphicData uri="http://schemas.openxmlformats.org/drawingml/2006/table">
            <a:tbl>
              <a:tblPr/>
              <a:tblGrid>
                <a:gridCol w="286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7147"/>
              </p:ext>
            </p:extLst>
          </p:nvPr>
        </p:nvGraphicFramePr>
        <p:xfrm>
          <a:off x="6186000" y="3519000"/>
          <a:ext cx="5336976" cy="2528803"/>
        </p:xfrm>
        <a:graphic>
          <a:graphicData uri="http://schemas.openxmlformats.org/drawingml/2006/table">
            <a:tbl>
              <a:tblPr/>
              <a:tblGrid>
                <a:gridCol w="331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5511000" y="4419000"/>
            <a:ext cx="570000" cy="588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B4F28C3-45A0-C6C5-4154-4311300BC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5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03898" y="2128031"/>
            <a:ext cx="8129146" cy="1907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Projects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= GETDATE()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3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000" y="4824000"/>
            <a:ext cx="3694176" cy="1442955"/>
          </a:xfrm>
          <a:prstGeom prst="wedgeRoundRectCallout">
            <a:avLst>
              <a:gd name="adj1" fmla="val -37288"/>
              <a:gd name="adj2" fmla="val -1094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само на записите, съдържащи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7DD5A9A-285E-23FE-CCFE-3D2AB5F8C8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831A39A0-E58B-9A4D-5317-4545324CC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1049946"/>
            <a:ext cx="3694176" cy="1442955"/>
          </a:xfrm>
          <a:prstGeom prst="wedgeRoundRectCallout">
            <a:avLst>
              <a:gd name="adj1" fmla="val -59523"/>
              <a:gd name="adj2" fmla="val 742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Задаваме </a:t>
            </a:r>
            <a:r>
              <a:rPr lang="bg-BG" sz="2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днешната</a:t>
            </a:r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дата като </a:t>
            </a:r>
            <a:r>
              <a:rPr lang="bg-BG" sz="2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дата на завършване</a:t>
            </a:r>
          </a:p>
        </p:txBody>
      </p:sp>
    </p:spTree>
    <p:extLst>
      <p:ext uri="{BB962C8B-B14F-4D97-AF65-F5344CB8AC3E}">
        <p14:creationId xmlns:p14="http://schemas.microsoft.com/office/powerpoint/2010/main" val="25583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A1E2388-B6CE-A312-85E9-C258F624D8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Премахване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7FDECC2-1EA8-3415-78B8-0CA0E4244B5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DELETE</a:t>
            </a:r>
            <a:endParaRPr lang="bg-BG" dirty="0"/>
          </a:p>
        </p:txBody>
      </p:sp>
      <p:pic>
        <p:nvPicPr>
          <p:cNvPr id="9" name="Picture 8" descr="A circular logo with a circular object with a red x in the middle&#10;&#10;Description automatically generated">
            <a:extLst>
              <a:ext uri="{FF2B5EF4-FFF2-40B4-BE49-F238E27FC236}">
                <a16:creationId xmlns:a16="http://schemas.microsoft.com/office/drawing/2014/main" id="{1D7AD143-D451-1205-1F34-66CBBECD0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1" t="19693" r="18461" b="18768"/>
          <a:stretch/>
        </p:blipFill>
        <p:spPr>
          <a:xfrm>
            <a:off x="4701000" y="1292049"/>
            <a:ext cx="2790000" cy="272195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2668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Използва се за </a:t>
            </a:r>
            <a:r>
              <a:rPr lang="bg-BG" sz="3600" b="1" dirty="0">
                <a:solidFill>
                  <a:schemeClr val="bg1"/>
                </a:solidFill>
              </a:rPr>
              <a:t>изтриване </a:t>
            </a:r>
            <a:r>
              <a:rPr lang="ru-RU" sz="3600" dirty="0"/>
              <a:t>на редове от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премахването </a:t>
            </a:r>
            <a:r>
              <a:rPr lang="ru-RU" sz="3600" dirty="0"/>
              <a:t>на данни от базата, в зависимост от зададени </a:t>
            </a:r>
            <a:r>
              <a:rPr lang="bg-BG" sz="3600" b="1" dirty="0">
                <a:solidFill>
                  <a:schemeClr val="bg1"/>
                </a:solidFill>
              </a:rPr>
              <a:t>условия</a:t>
            </a:r>
            <a:endParaRPr lang="ru-RU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DELETE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750" y="3789000"/>
            <a:ext cx="55125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DELETE FROM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bg-BG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246000" y="3519000"/>
            <a:ext cx="2465040" cy="729034"/>
          </a:xfrm>
          <a:prstGeom prst="wedgeRoundRectCallout">
            <a:avLst>
              <a:gd name="adj1" fmla="val -79692"/>
              <a:gd name="adj2" fmla="val 261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431000" y="5454000"/>
            <a:ext cx="2465040" cy="729034"/>
          </a:xfrm>
          <a:prstGeom prst="wedgeRoundRectCallout">
            <a:avLst>
              <a:gd name="adj1" fmla="val -6292"/>
              <a:gd name="adj2" fmla="val -1139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9AB414-7E25-CC73-2242-63BE6A3CE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00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Изтриване на конкретни редове от таблица</a:t>
            </a:r>
            <a:endParaRPr lang="en-US" dirty="0"/>
          </a:p>
          <a:p>
            <a:pPr>
              <a:lnSpc>
                <a:spcPct val="100000"/>
              </a:lnSpc>
              <a:spcBef>
                <a:spcPts val="9600"/>
              </a:spcBef>
            </a:pPr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bg-BG" dirty="0"/>
              <a:t>Изтриване на всички редове в таблица </a:t>
            </a:r>
            <a:r>
              <a:rPr lang="en-US" dirty="0"/>
              <a:t>(</a:t>
            </a:r>
            <a:r>
              <a:rPr lang="bg-BG" dirty="0"/>
              <a:t>работи по-бързо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):</a:t>
            </a:r>
          </a:p>
          <a:p>
            <a:endParaRPr lang="bg-BG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3261000" y="1719000"/>
            <a:ext cx="7875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 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2181000" y="5589000"/>
            <a:ext cx="481678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TRUNCATE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TABLE Users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01000" y="3159000"/>
            <a:ext cx="2133600" cy="754917"/>
          </a:xfrm>
          <a:prstGeom prst="wedgeRoundRectCallout">
            <a:avLst>
              <a:gd name="adj1" fmla="val -52494"/>
              <a:gd name="adj2" fmla="val -1162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0" y="5004000"/>
            <a:ext cx="1445808" cy="1445808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AE05BB3-A78D-963B-DA84-BD8759DD2A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17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</a:t>
            </a:r>
            <a:r>
              <a:rPr lang="bg-BG" dirty="0"/>
              <a:t>заявки</a:t>
            </a:r>
          </a:p>
          <a:p>
            <a:r>
              <a:rPr lang="en-US" dirty="0"/>
              <a:t>UPDATE </a:t>
            </a:r>
            <a:r>
              <a:rPr lang="bg-BG" dirty="0"/>
              <a:t>заявки</a:t>
            </a:r>
            <a:endParaRPr lang="en-US" dirty="0"/>
          </a:p>
          <a:p>
            <a:r>
              <a:rPr lang="en-US" dirty="0"/>
              <a:t>DELETE </a:t>
            </a:r>
            <a:r>
              <a:rPr lang="bg-BG" dirty="0"/>
              <a:t>заявки</a:t>
            </a:r>
            <a:endParaRPr lang="ru-RU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720AC10-99FC-78AF-76B7-E4E1981DFD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500" b="1" dirty="0">
                <a:solidFill>
                  <a:schemeClr val="bg1"/>
                </a:solidFill>
              </a:rPr>
              <a:t>Изтрийте</a:t>
            </a:r>
            <a:r>
              <a:rPr lang="bg-BG" sz="3500" dirty="0"/>
              <a:t> поръчките, чийто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OrderDate</a:t>
            </a:r>
            <a:r>
              <a:rPr lang="en-US" sz="3500" dirty="0"/>
              <a:t> </a:t>
            </a:r>
            <a:r>
              <a:rPr lang="bg-BG" sz="3500" dirty="0"/>
              <a:t>е преди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'2023-01-01'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задача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51607"/>
              </p:ext>
            </p:extLst>
          </p:nvPr>
        </p:nvGraphicFramePr>
        <p:xfrm>
          <a:off x="2541000" y="2934000"/>
          <a:ext cx="7110000" cy="3099750"/>
        </p:xfrm>
        <a:graphic>
          <a:graphicData uri="http://schemas.openxmlformats.org/drawingml/2006/table">
            <a:tbl>
              <a:tblPr/>
              <a:tblGrid>
                <a:gridCol w="40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4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OrderId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OrderDate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2019-06-20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2022-07-15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2023-03-10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48F5CB9F-B193-4154-4D1A-E23CEF529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27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361000" y="1674000"/>
            <a:ext cx="85950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Orders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OrderDate &lt; 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2023-01-01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3644259"/>
            <a:ext cx="3600000" cy="1845000"/>
          </a:xfrm>
          <a:prstGeom prst="wedgeRoundRectCallout">
            <a:avLst>
              <a:gd name="adj1" fmla="val 8378"/>
              <a:gd name="adj2" fmla="val -909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на поръчките, направени преди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2023-01-01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DC24927-D769-E10A-AD41-D530D58742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000" y="1449000"/>
            <a:ext cx="7333456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INSERT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Добавяне на нови редове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Вмъкване на данни в колони</a:t>
            </a:r>
            <a:endParaRPr lang="en-US" sz="33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35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Промяна на данни базирани на дадено условие</a:t>
            </a:r>
            <a:endParaRPr lang="en-US" sz="33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Изтриване на записи в таблица</a:t>
            </a:r>
            <a:r>
              <a:rPr lang="en-US" sz="3300" dirty="0">
                <a:solidFill>
                  <a:schemeClr val="bg2"/>
                </a:solidFill>
              </a:rPr>
              <a:t> </a:t>
            </a:r>
            <a:r>
              <a:rPr lang="bg-BG" sz="3300" dirty="0">
                <a:solidFill>
                  <a:schemeClr val="bg2"/>
                </a:solidFill>
              </a:rPr>
              <a:t>според зададеното условие</a:t>
            </a:r>
            <a:endParaRPr lang="en-US" sz="33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3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TRUNCATE</a:t>
            </a:r>
            <a:endParaRPr lang="bg-BG" sz="33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bg-BG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A5785F-765B-C74F-062F-5E7A457F6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8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62E7B20-C143-83E8-8CDD-31B312E5E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3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07583D8-92C0-7842-1FB5-2F0F598F0F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Вмъкване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AEE4A382-C28E-F7F9-B3EE-9DA83D198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INSERT</a:t>
            </a:r>
            <a:endParaRPr lang="bg-BG" dirty="0"/>
          </a:p>
        </p:txBody>
      </p:sp>
      <p:pic>
        <p:nvPicPr>
          <p:cNvPr id="3" name="Picture 2" descr="A graphic of a database&#10;&#10;Description automatically generated">
            <a:extLst>
              <a:ext uri="{FF2B5EF4-FFF2-40B4-BE49-F238E27FC236}">
                <a16:creationId xmlns:a16="http://schemas.microsoft.com/office/drawing/2014/main" id="{D93CCD6C-A52C-92F8-248D-A65333264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88" y="1269000"/>
            <a:ext cx="2730024" cy="2730024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63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Използва се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добавяне </a:t>
            </a:r>
            <a:r>
              <a:rPr lang="ru-RU" sz="3600" dirty="0"/>
              <a:t>на </a:t>
            </a:r>
            <a:r>
              <a:rPr lang="bg-BG" sz="3600" b="1" dirty="0">
                <a:solidFill>
                  <a:schemeClr val="bg1"/>
                </a:solidFill>
              </a:rPr>
              <a:t>нови редове </a:t>
            </a:r>
            <a:r>
              <a:rPr lang="ru-RU" sz="3600" dirty="0"/>
              <a:t>в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вмъкването </a:t>
            </a:r>
            <a:r>
              <a:rPr lang="ru-RU" sz="3600" dirty="0"/>
              <a:t>на данни в определени колони на базата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INSERT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00" y="3879000"/>
            <a:ext cx="11340000" cy="1196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INSERT</a:t>
            </a:r>
            <a:r>
              <a:rPr kumimoji="0" lang="en-US" sz="30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INTO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table_name (column1, column2, …)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VALUES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(value1, value2, ...)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171000" y="2799000"/>
            <a:ext cx="2465040" cy="729034"/>
          </a:xfrm>
          <a:prstGeom prst="wedgeRoundRectCallout">
            <a:avLst>
              <a:gd name="adj1" fmla="val -10632"/>
              <a:gd name="adj2" fmla="val 1115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366000" y="2799000"/>
            <a:ext cx="2465040" cy="729034"/>
          </a:xfrm>
          <a:prstGeom prst="wedgeRoundRectCallout">
            <a:avLst>
              <a:gd name="adj1" fmla="val -28390"/>
              <a:gd name="adj2" fmla="val 1022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91000" y="5409000"/>
            <a:ext cx="2465040" cy="729034"/>
          </a:xfrm>
          <a:prstGeom prst="wedgeRoundRectCallout">
            <a:avLst>
              <a:gd name="adj1" fmla="val -16157"/>
              <a:gd name="adj2" fmla="val -1019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B7BF36-1DEA-4D12-B1FB-658B68DF7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72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864001"/>
            <a:ext cx="10129234" cy="5803732"/>
          </a:xfrm>
        </p:spPr>
        <p:txBody>
          <a:bodyPr>
            <a:normAutofit/>
          </a:bodyPr>
          <a:lstStyle/>
          <a:p>
            <a:r>
              <a:rPr lang="en-US" sz="3600" dirty="0"/>
              <a:t>SQL INSERT </a:t>
            </a:r>
            <a:r>
              <a:rPr lang="bg-BG" sz="3600" dirty="0"/>
              <a:t>командата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Вмъкване на множество редове</a:t>
            </a:r>
            <a:endParaRPr lang="en-US" sz="3600" dirty="0"/>
          </a:p>
          <a:p>
            <a:endParaRPr lang="en-US" sz="3600" dirty="0"/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1000" y="1764000"/>
            <a:ext cx="971729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Customers (Name, Email)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('Ivan Petrov', 'ivan@abv.bg')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71000" y="4059000"/>
            <a:ext cx="96990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Orders (OrderId, UserId, 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1001, 601, '2023-08-05'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    (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1254, 246, '2023-04-09'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	(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1080, 198, '2023-07-24'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156000" y="3069000"/>
            <a:ext cx="1980000" cy="855000"/>
          </a:xfrm>
          <a:prstGeom prst="wedgeRoundRectCallout">
            <a:avLst>
              <a:gd name="adj1" fmla="val -39836"/>
              <a:gd name="adj2" fmla="val -832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2EE2EA-4913-B7CC-8494-581D025B19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9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07583D8-92C0-7842-1FB5-2F0F598F0F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SELECT </a:t>
            </a:r>
            <a:r>
              <a:rPr lang="bg-BG" dirty="0"/>
              <a:t>и </a:t>
            </a:r>
            <a:r>
              <a:rPr lang="en-US" dirty="0"/>
              <a:t>CASE WHEN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AEE4A382-C28E-F7F9-B3EE-9DA83D198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</a:p>
        </p:txBody>
      </p:sp>
      <p:pic>
        <p:nvPicPr>
          <p:cNvPr id="3" name="Picture 2" descr="A graphic of a database&#10;&#10;Description automatically generated">
            <a:extLst>
              <a:ext uri="{FF2B5EF4-FFF2-40B4-BE49-F238E27FC236}">
                <a16:creationId xmlns:a16="http://schemas.microsoft.com/office/drawing/2014/main" id="{D93CCD6C-A52C-92F8-248D-A65333264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88" y="1269000"/>
            <a:ext cx="2730024" cy="2730024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51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FD38B086-7CD1-E6AE-A447-FE59506C6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951F872-7DA3-C52F-3C19-5B244C521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>
                <a:latin typeface="Consolas" panose="020B0609020204030204" pitchFamily="49" charset="0"/>
              </a:rPr>
              <a:t>SELECT</a:t>
            </a:r>
            <a:r>
              <a:rPr lang="ru-RU" dirty="0"/>
              <a:t> е команда за </a:t>
            </a:r>
            <a:r>
              <a:rPr lang="ru-RU" b="1" dirty="0" err="1"/>
              <a:t>извличане</a:t>
            </a:r>
            <a:r>
              <a:rPr lang="ru-RU" dirty="0"/>
              <a:t> на </a:t>
            </a:r>
            <a:r>
              <a:rPr lang="ru-RU" b="1" dirty="0" err="1"/>
              <a:t>данни</a:t>
            </a:r>
            <a:r>
              <a:rPr lang="ru-RU" dirty="0"/>
              <a:t> от </a:t>
            </a:r>
            <a:r>
              <a:rPr lang="ru-RU" dirty="0" err="1"/>
              <a:t>една</a:t>
            </a:r>
            <a:r>
              <a:rPr lang="ru-RU" dirty="0"/>
              <a:t> или </a:t>
            </a:r>
            <a:r>
              <a:rPr lang="ru-RU" dirty="0" err="1"/>
              <a:t>повече</a:t>
            </a:r>
            <a:r>
              <a:rPr lang="ru-RU" dirty="0"/>
              <a:t> </a:t>
            </a:r>
            <a:r>
              <a:rPr lang="ru-RU" dirty="0" err="1"/>
              <a:t>таблици</a:t>
            </a:r>
            <a:endParaRPr lang="en-US" dirty="0"/>
          </a:p>
          <a:p>
            <a:r>
              <a:rPr lang="ru-RU" dirty="0" err="1"/>
              <a:t>Основната</a:t>
            </a:r>
            <a:r>
              <a:rPr lang="ru-RU" dirty="0"/>
              <a:t> структура на </a:t>
            </a:r>
            <a:r>
              <a:rPr lang="ru-RU" dirty="0" err="1"/>
              <a:t>командата</a:t>
            </a:r>
            <a:r>
              <a:rPr lang="ru-RU" dirty="0"/>
              <a:t> е: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781843D-C556-4CFC-5D97-1936B8FE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SELECT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C74DD-C6EE-7986-CA40-405AC840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4367" y="3458447"/>
            <a:ext cx="5512500" cy="1907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ru-RU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ru-RU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ru-RU" sz="3200" b="1" noProof="1"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ru-RU" sz="3200" b="1" noProof="1"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ru-RU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ru-RU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ru-RU" sz="3200" b="1" noProof="1">
                <a:latin typeface="Consolas" pitchFamily="49" charset="0"/>
                <a:cs typeface="Consolas" pitchFamily="49" charset="0"/>
              </a:rPr>
              <a:t>таблица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ru-RU" sz="3200" b="1" noProof="1"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ru-RU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ru-RU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ru-RU" sz="3200" b="1" noProof="1"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ru-RU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85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1A9134F-812C-3CBD-E161-265381F64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6B33CF2-7830-B761-E60E-825585B69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3796" y="1121121"/>
            <a:ext cx="10496648" cy="5546589"/>
          </a:xfrm>
        </p:spPr>
        <p:txBody>
          <a:bodyPr/>
          <a:lstStyle/>
          <a:p>
            <a:r>
              <a:rPr lang="ru-RU" dirty="0" err="1"/>
              <a:t>Извеждане</a:t>
            </a:r>
            <a:r>
              <a:rPr lang="ru-RU" dirty="0"/>
              <a:t> на </a:t>
            </a:r>
            <a:r>
              <a:rPr lang="ru-RU" b="1" dirty="0" err="1">
                <a:solidFill>
                  <a:schemeClr val="bg1"/>
                </a:solidFill>
              </a:rPr>
              <a:t>всички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колони</a:t>
            </a:r>
            <a:r>
              <a:rPr lang="ru-RU" dirty="0"/>
              <a:t> от таблица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Customers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 err="1"/>
              <a:t>Извеждане</a:t>
            </a:r>
            <a:r>
              <a:rPr lang="ru-RU" dirty="0"/>
              <a:t> на </a:t>
            </a:r>
            <a:r>
              <a:rPr lang="ru-RU" b="1" dirty="0" err="1">
                <a:solidFill>
                  <a:schemeClr val="bg1"/>
                </a:solidFill>
              </a:rPr>
              <a:t>конкретни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колони</a:t>
            </a:r>
            <a:r>
              <a:rPr lang="ru-RU" dirty="0"/>
              <a:t> (</a:t>
            </a:r>
            <a:r>
              <a:rPr lang="ru-RU" b="1" dirty="0" err="1"/>
              <a:t>име</a:t>
            </a:r>
            <a:r>
              <a:rPr lang="ru-RU" dirty="0"/>
              <a:t> и </a:t>
            </a:r>
            <a:r>
              <a:rPr lang="ru-RU" b="1" dirty="0"/>
              <a:t>заплата</a:t>
            </a:r>
            <a:r>
              <a:rPr lang="ru-RU" dirty="0"/>
              <a:t>) от </a:t>
            </a:r>
            <a:r>
              <a:rPr lang="ru-RU" dirty="0" err="1"/>
              <a:t>таблицата</a:t>
            </a:r>
            <a:r>
              <a:rPr lang="ru-RU" dirty="0"/>
              <a:t> </a:t>
            </a:r>
            <a:r>
              <a:rPr lang="en-US" b="1" dirty="0">
                <a:latin typeface="Consolas" panose="020B0609020204030204" pitchFamily="49" charset="0"/>
              </a:rPr>
              <a:t>Customers</a:t>
            </a:r>
            <a:r>
              <a:rPr lang="ru-RU" dirty="0"/>
              <a:t> с </a:t>
            </a:r>
            <a:r>
              <a:rPr lang="ru-RU" b="1" dirty="0">
                <a:solidFill>
                  <a:schemeClr val="bg1"/>
                </a:solidFill>
              </a:rPr>
              <a:t>условие</a:t>
            </a:r>
            <a:r>
              <a:rPr lang="ru-RU" dirty="0"/>
              <a:t> за </a:t>
            </a:r>
            <a:r>
              <a:rPr lang="ru-RU" b="1" dirty="0"/>
              <a:t>заплата</a:t>
            </a:r>
            <a:r>
              <a:rPr lang="ru-RU" dirty="0"/>
              <a:t> - </a:t>
            </a:r>
            <a:r>
              <a:rPr lang="ru-RU" b="1" dirty="0"/>
              <a:t>над</a:t>
            </a:r>
            <a:r>
              <a:rPr lang="ru-RU" dirty="0"/>
              <a:t> </a:t>
            </a:r>
            <a:r>
              <a:rPr lang="ru-RU" b="1" dirty="0"/>
              <a:t>3000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F7623AF-51B7-638C-85A0-E429095D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SELECT </a:t>
            </a:r>
            <a:r>
              <a:rPr lang="bg-BG" dirty="0"/>
              <a:t>Примери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81806-27BD-3EA6-B5D7-B617F9406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870" y="1899000"/>
            <a:ext cx="5512500" cy="1236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* 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Customers</a:t>
            </a:r>
            <a:endParaRPr lang="ru-RU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ADFD96A-62E8-2917-2AE3-5B68639C5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270" y="4581051"/>
            <a:ext cx="5512500" cy="1907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ru-RU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[Name]</a:t>
            </a:r>
            <a:r>
              <a:rPr lang="ru-RU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Salary</a:t>
            </a:r>
            <a:r>
              <a:rPr lang="ru-RU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ru-RU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Customers</a:t>
            </a:r>
            <a:r>
              <a:rPr lang="ru-RU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ru-RU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Salary</a:t>
            </a:r>
            <a:r>
              <a:rPr lang="ru-RU" sz="3200" b="1" noProof="1">
                <a:latin typeface="Consolas" pitchFamily="49" charset="0"/>
                <a:cs typeface="Consolas" pitchFamily="49" charset="0"/>
              </a:rPr>
              <a:t> &gt;</a:t>
            </a:r>
            <a:r>
              <a:rPr lang="ru-RU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3200" b="1" noProof="1">
                <a:latin typeface="Consolas" pitchFamily="49" charset="0"/>
                <a:cs typeface="Consolas" pitchFamily="49" charset="0"/>
              </a:rPr>
              <a:t>3000</a:t>
            </a:r>
          </a:p>
        </p:txBody>
      </p:sp>
    </p:spTree>
    <p:extLst>
      <p:ext uri="{BB962C8B-B14F-4D97-AF65-F5344CB8AC3E}">
        <p14:creationId xmlns:p14="http://schemas.microsoft.com/office/powerpoint/2010/main" val="136441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1A9134F-812C-3CBD-E161-265381F64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6B33CF2-7830-B761-E60E-825585B69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/>
          <a:lstStyle/>
          <a:p>
            <a:r>
              <a:rPr lang="ru-RU" b="1" dirty="0">
                <a:latin typeface="Consolas" panose="020B0609020204030204" pitchFamily="49" charset="0"/>
              </a:rPr>
              <a:t>CASE WHEN</a:t>
            </a:r>
            <a:r>
              <a:rPr lang="ru-RU" dirty="0"/>
              <a:t> се </a:t>
            </a:r>
            <a:r>
              <a:rPr lang="ru-RU" dirty="0" err="1"/>
              <a:t>използва</a:t>
            </a:r>
            <a:r>
              <a:rPr lang="ru-RU" dirty="0"/>
              <a:t> за </a:t>
            </a:r>
            <a:r>
              <a:rPr lang="ru-RU" b="1" dirty="0" err="1">
                <a:solidFill>
                  <a:schemeClr val="bg1"/>
                </a:solidFill>
              </a:rPr>
              <a:t>прилагане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условна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логика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</a:p>
          <a:p>
            <a:r>
              <a:rPr lang="ru-RU" dirty="0" err="1"/>
              <a:t>Позволява</a:t>
            </a:r>
            <a:r>
              <a:rPr lang="ru-RU" dirty="0"/>
              <a:t> </a:t>
            </a:r>
            <a:r>
              <a:rPr lang="ru-RU" b="1" dirty="0" err="1">
                <a:solidFill>
                  <a:schemeClr val="bg1"/>
                </a:solidFill>
              </a:rPr>
              <a:t>изпълнението</a:t>
            </a:r>
            <a:r>
              <a:rPr lang="ru-RU" dirty="0"/>
              <a:t> на </a:t>
            </a:r>
            <a:r>
              <a:rPr lang="ru-RU" dirty="0" err="1"/>
              <a:t>различни</a:t>
            </a:r>
            <a:r>
              <a:rPr lang="ru-RU" dirty="0"/>
              <a:t> действия в </a:t>
            </a:r>
            <a:r>
              <a:rPr lang="ru-RU" b="1" dirty="0" err="1">
                <a:solidFill>
                  <a:schemeClr val="bg1"/>
                </a:solidFill>
              </a:rPr>
              <a:t>зависимост</a:t>
            </a:r>
            <a:r>
              <a:rPr lang="ru-RU" dirty="0"/>
              <a:t> от </a:t>
            </a:r>
            <a:r>
              <a:rPr lang="ru-RU" dirty="0" err="1"/>
              <a:t>определени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условия</a:t>
            </a:r>
          </a:p>
          <a:p>
            <a:r>
              <a:rPr lang="ru-RU" dirty="0" err="1"/>
              <a:t>Това</a:t>
            </a:r>
            <a:r>
              <a:rPr lang="ru-RU" dirty="0"/>
              <a:t> е </a:t>
            </a:r>
            <a:r>
              <a:rPr lang="ru-RU" b="1" dirty="0" err="1">
                <a:solidFill>
                  <a:schemeClr val="bg1"/>
                </a:solidFill>
              </a:rPr>
              <a:t>еквивалент</a:t>
            </a:r>
            <a:r>
              <a:rPr lang="ru-RU" dirty="0"/>
              <a:t> на </a:t>
            </a:r>
            <a:r>
              <a:rPr lang="ru-RU" dirty="0" err="1"/>
              <a:t>операторите</a:t>
            </a:r>
            <a:r>
              <a:rPr lang="ru-RU" dirty="0"/>
              <a:t> </a:t>
            </a:r>
            <a:r>
              <a:rPr lang="ru-RU" b="1" dirty="0" err="1">
                <a:latin typeface="Consolas" panose="020B0609020204030204" pitchFamily="49" charset="0"/>
              </a:rPr>
              <a:t>if-else</a:t>
            </a:r>
            <a:r>
              <a:rPr lang="ru-RU" dirty="0"/>
              <a:t> в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програмни</a:t>
            </a:r>
            <a:r>
              <a:rPr lang="ru-RU" dirty="0"/>
              <a:t> </a:t>
            </a:r>
            <a:r>
              <a:rPr lang="ru-RU" dirty="0" err="1"/>
              <a:t>езици</a:t>
            </a:r>
            <a:r>
              <a:rPr lang="ru-RU" dirty="0"/>
              <a:t>.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F7623AF-51B7-638C-85A0-E429095D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WHEN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5328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4009</TotalTime>
  <Words>929</Words>
  <Application>Microsoft Office PowerPoint</Application>
  <PresentationFormat>Широк екран</PresentationFormat>
  <Paragraphs>222</Paragraphs>
  <Slides>24</Slides>
  <Notes>6</Notes>
  <HiddenSlides>1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SoftUni</vt:lpstr>
      <vt:lpstr>SQL INSERT, UPDATE и DELETE</vt:lpstr>
      <vt:lpstr>Съдържание</vt:lpstr>
      <vt:lpstr>SQL INSERT</vt:lpstr>
      <vt:lpstr>Командата INSERT</vt:lpstr>
      <vt:lpstr>Добавяне на данни</vt:lpstr>
      <vt:lpstr>Четене на Данни</vt:lpstr>
      <vt:lpstr>SQL SELECT</vt:lpstr>
      <vt:lpstr>SQL SELECT Примери</vt:lpstr>
      <vt:lpstr>CASE WHEN</vt:lpstr>
      <vt:lpstr>CASE WHEN - Конструкция</vt:lpstr>
      <vt:lpstr>CASE WHEN - Пример</vt:lpstr>
      <vt:lpstr>SQL UPDATE</vt:lpstr>
      <vt:lpstr>Командата UPDATE</vt:lpstr>
      <vt:lpstr>Променяне на данни</vt:lpstr>
      <vt:lpstr>Примерна задача: Променете проектите</vt:lpstr>
      <vt:lpstr>Решение: Променете проектите</vt:lpstr>
      <vt:lpstr>SQL DELETE</vt:lpstr>
      <vt:lpstr>Командата DELETE</vt:lpstr>
      <vt:lpstr>Изтриване на данни</vt:lpstr>
      <vt:lpstr>Примерна задача: Изтрийте поръчки</vt:lpstr>
      <vt:lpstr>Решение: Изтрийте поръчки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INSERT, UPDATE и DELETE</dc:title>
  <dc:subject>Databases Basics 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Spasko Katsarski</cp:lastModifiedBy>
  <cp:revision>112</cp:revision>
  <dcterms:created xsi:type="dcterms:W3CDTF">2018-05-23T13:08:44Z</dcterms:created>
  <dcterms:modified xsi:type="dcterms:W3CDTF">2024-07-29T17:04:50Z</dcterms:modified>
  <cp:category>db;databases;sql;programming;computer programming;software development</cp:category>
</cp:coreProperties>
</file>