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503" r:id="rId2"/>
    <p:sldId id="276" r:id="rId3"/>
    <p:sldId id="509" r:id="rId4"/>
    <p:sldId id="510" r:id="rId5"/>
    <p:sldId id="511" r:id="rId6"/>
    <p:sldId id="512" r:id="rId7"/>
    <p:sldId id="513" r:id="rId8"/>
    <p:sldId id="504" r:id="rId9"/>
    <p:sldId id="505" r:id="rId10"/>
    <p:sldId id="506" r:id="rId11"/>
    <p:sldId id="507" r:id="rId12"/>
    <p:sldId id="508" r:id="rId13"/>
    <p:sldId id="514" r:id="rId14"/>
    <p:sldId id="515" r:id="rId15"/>
    <p:sldId id="516" r:id="rId16"/>
    <p:sldId id="517" r:id="rId17"/>
    <p:sldId id="518" r:id="rId18"/>
    <p:sldId id="519" r:id="rId19"/>
    <p:sldId id="520" r:id="rId20"/>
    <p:sldId id="521" r:id="rId21"/>
    <p:sldId id="522" r:id="rId22"/>
    <p:sldId id="523" r:id="rId23"/>
    <p:sldId id="524" r:id="rId24"/>
    <p:sldId id="526" r:id="rId25"/>
    <p:sldId id="349" r:id="rId26"/>
    <p:sldId id="528" r:id="rId27"/>
    <p:sldId id="52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2D5874CD-48C0-46C3-AB34-781C980CB230}">
          <p14:sldIdLst>
            <p14:sldId id="503"/>
            <p14:sldId id="276"/>
          </p14:sldIdLst>
        </p14:section>
        <p14:section name="По-сложни съединения" id="{9CC8423D-63D1-4649-B9FD-B4AD0CD21796}">
          <p14:sldIdLst>
            <p14:sldId id="509"/>
            <p14:sldId id="510"/>
            <p14:sldId id="511"/>
            <p14:sldId id="512"/>
            <p14:sldId id="513"/>
          </p14:sldIdLst>
        </p14:section>
        <p14:section name="Вложени заяки" id="{6BB53DB1-0BD7-4F11-9DA8-9084A4A2E1DA}">
          <p14:sldIdLst>
            <p14:sldId id="504"/>
            <p14:sldId id="505"/>
            <p14:sldId id="506"/>
            <p14:sldId id="507"/>
            <p14:sldId id="508"/>
          </p14:sldIdLst>
        </p14:section>
        <p14:section name="Обединение, сечение, разлика и деление" id="{EA4D08FB-754D-42CD-871A-3C8DC0FC7C1B}">
          <p14:sldIdLst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6"/>
          </p14:sldIdLst>
        </p14:section>
        <p14:section name="Обобщение" id="{AED5039E-4A3E-4DA5-9782-4041D77A4EDF}">
          <p14:sldIdLst>
            <p14:sldId id="349"/>
            <p14:sldId id="528"/>
            <p14:sldId id="5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EBCA13-CC10-433E-B73B-C86E08A90481}" v="10" dt="2023-10-06T16:08:56.58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0" autoAdjust="0"/>
    <p:restoredTop sz="91247" autoAdjust="0"/>
  </p:normalViewPr>
  <p:slideViewPr>
    <p:cSldViewPr showGuides="1">
      <p:cViewPr>
        <p:scale>
          <a:sx n="80" d="100"/>
          <a:sy n="80" d="100"/>
        </p:scale>
        <p:origin x="840" y="-3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F8EBCA13-CC10-433E-B73B-C86E08A90481}"/>
    <pc:docChg chg="custSel addSld delSld modSld modSection">
      <pc:chgData name="Spasko Katsarski" userId="cc8518145bc96298" providerId="LiveId" clId="{F8EBCA13-CC10-433E-B73B-C86E08A90481}" dt="2023-10-06T16:08:56.584" v="58"/>
      <pc:docMkLst>
        <pc:docMk/>
      </pc:docMkLst>
      <pc:sldChg chg="del">
        <pc:chgData name="Spasko Katsarski" userId="cc8518145bc96298" providerId="LiveId" clId="{F8EBCA13-CC10-433E-B73B-C86E08A90481}" dt="2023-10-06T16:08:51.570" v="57" actId="47"/>
        <pc:sldMkLst>
          <pc:docMk/>
          <pc:sldMk cId="1335229586" sldId="256"/>
        </pc:sldMkLst>
      </pc:sldChg>
      <pc:sldChg chg="addSp delSp modSp mod">
        <pc:chgData name="Spasko Katsarski" userId="cc8518145bc96298" providerId="LiveId" clId="{F8EBCA13-CC10-433E-B73B-C86E08A90481}" dt="2023-10-06T16:07:22.405" v="9"/>
        <pc:sldMkLst>
          <pc:docMk/>
          <pc:sldMk cId="2007408815" sldId="503"/>
        </pc:sldMkLst>
        <pc:spChg chg="del">
          <ac:chgData name="Spasko Katsarski" userId="cc8518145bc96298" providerId="LiveId" clId="{F8EBCA13-CC10-433E-B73B-C86E08A90481}" dt="2023-10-06T16:07:03.104" v="2" actId="478"/>
          <ac:spMkLst>
            <pc:docMk/>
            <pc:sldMk cId="2007408815" sldId="503"/>
            <ac:spMk id="2" creationId="{F9AD2D95-211D-FD2F-8D86-0BED91514DD7}"/>
          </ac:spMkLst>
        </pc:spChg>
        <pc:spChg chg="mod">
          <ac:chgData name="Spasko Katsarski" userId="cc8518145bc96298" providerId="LiveId" clId="{F8EBCA13-CC10-433E-B73B-C86E08A90481}" dt="2023-10-06T16:07:19.556" v="8"/>
          <ac:spMkLst>
            <pc:docMk/>
            <pc:sldMk cId="2007408815" sldId="503"/>
            <ac:spMk id="9" creationId="{FA396BB6-2053-4690-9672-BC528007D370}"/>
          </ac:spMkLst>
        </pc:spChg>
        <pc:spChg chg="mod">
          <ac:chgData name="Spasko Katsarski" userId="cc8518145bc96298" providerId="LiveId" clId="{F8EBCA13-CC10-433E-B73B-C86E08A90481}" dt="2023-10-06T16:07:22.405" v="9"/>
          <ac:spMkLst>
            <pc:docMk/>
            <pc:sldMk cId="2007408815" sldId="503"/>
            <ac:spMk id="10" creationId="{F585BC4C-0F13-4FD4-8F23-99FD46618370}"/>
          </ac:spMkLst>
        </pc:spChg>
        <pc:picChg chg="add mod">
          <ac:chgData name="Spasko Katsarski" userId="cc8518145bc96298" providerId="LiveId" clId="{F8EBCA13-CC10-433E-B73B-C86E08A90481}" dt="2023-10-06T16:07:01.178" v="0"/>
          <ac:picMkLst>
            <pc:docMk/>
            <pc:sldMk cId="2007408815" sldId="503"/>
            <ac:picMk id="4" creationId="{58EAF72C-A6F6-38F4-3AD5-8CFC544AFA1D}"/>
          </ac:picMkLst>
        </pc:picChg>
        <pc:picChg chg="mod">
          <ac:chgData name="Spasko Katsarski" userId="cc8518145bc96298" providerId="LiveId" clId="{F8EBCA13-CC10-433E-B73B-C86E08A90481}" dt="2023-10-06T16:07:14.948" v="7" actId="1038"/>
          <ac:picMkLst>
            <pc:docMk/>
            <pc:sldMk cId="2007408815" sldId="503"/>
            <ac:picMk id="13" creationId="{00000000-0000-0000-0000-000000000000}"/>
          </ac:picMkLst>
        </pc:picChg>
      </pc:sldChg>
      <pc:sldChg chg="modSp">
        <pc:chgData name="Spasko Katsarski" userId="cc8518145bc96298" providerId="LiveId" clId="{F8EBCA13-CC10-433E-B73B-C86E08A90481}" dt="2023-10-06T16:08:12.919" v="39" actId="207"/>
        <pc:sldMkLst>
          <pc:docMk/>
          <pc:sldMk cId="3865249452" sldId="508"/>
        </pc:sldMkLst>
        <pc:spChg chg="mod">
          <ac:chgData name="Spasko Katsarski" userId="cc8518145bc96298" providerId="LiveId" clId="{F8EBCA13-CC10-433E-B73B-C86E08A90481}" dt="2023-10-06T16:08:12.919" v="39" actId="207"/>
          <ac:spMkLst>
            <pc:docMk/>
            <pc:sldMk cId="3865249452" sldId="508"/>
            <ac:spMk id="13" creationId="{00000000-0000-0000-0000-000000000000}"/>
          </ac:spMkLst>
        </pc:spChg>
      </pc:sldChg>
      <pc:sldChg chg="modSp mod">
        <pc:chgData name="Spasko Katsarski" userId="cc8518145bc96298" providerId="LiveId" clId="{F8EBCA13-CC10-433E-B73B-C86E08A90481}" dt="2023-10-06T16:07:45.010" v="37"/>
        <pc:sldMkLst>
          <pc:docMk/>
          <pc:sldMk cId="393909906" sldId="509"/>
        </pc:sldMkLst>
        <pc:spChg chg="mod">
          <ac:chgData name="Spasko Katsarski" userId="cc8518145bc96298" providerId="LiveId" clId="{F8EBCA13-CC10-433E-B73B-C86E08A90481}" dt="2023-10-06T16:07:45.010" v="37"/>
          <ac:spMkLst>
            <pc:docMk/>
            <pc:sldMk cId="393909906" sldId="509"/>
            <ac:spMk id="5" creationId="{6623E970-96B4-520E-E977-6490E88D692E}"/>
          </ac:spMkLst>
        </pc:spChg>
        <pc:spChg chg="mod">
          <ac:chgData name="Spasko Katsarski" userId="cc8518145bc96298" providerId="LiveId" clId="{F8EBCA13-CC10-433E-B73B-C86E08A90481}" dt="2023-10-06T16:07:43.415" v="36" actId="20577"/>
          <ac:spMkLst>
            <pc:docMk/>
            <pc:sldMk cId="393909906" sldId="509"/>
            <ac:spMk id="7" creationId="{287BC8E9-9289-F200-12D1-6534B28ACB70}"/>
          </ac:spMkLst>
        </pc:spChg>
      </pc:sldChg>
      <pc:sldChg chg="modSp mod">
        <pc:chgData name="Spasko Katsarski" userId="cc8518145bc96298" providerId="LiveId" clId="{F8EBCA13-CC10-433E-B73B-C86E08A90481}" dt="2023-10-06T16:08:36.753" v="56" actId="1036"/>
        <pc:sldMkLst>
          <pc:docMk/>
          <pc:sldMk cId="3287672620" sldId="514"/>
        </pc:sldMkLst>
        <pc:spChg chg="mod">
          <ac:chgData name="Spasko Katsarski" userId="cc8518145bc96298" providerId="LiveId" clId="{F8EBCA13-CC10-433E-B73B-C86E08A90481}" dt="2023-10-06T16:08:30.909" v="53" actId="1035"/>
          <ac:spMkLst>
            <pc:docMk/>
            <pc:sldMk cId="3287672620" sldId="514"/>
            <ac:spMk id="5" creationId="{89C2CCBC-3A9A-90E1-9B6D-F135FEF70BE7}"/>
          </ac:spMkLst>
        </pc:spChg>
        <pc:spChg chg="mod">
          <ac:chgData name="Spasko Katsarski" userId="cc8518145bc96298" providerId="LiveId" clId="{F8EBCA13-CC10-433E-B73B-C86E08A90481}" dt="2023-10-06T16:08:36.753" v="56" actId="1036"/>
          <ac:spMkLst>
            <pc:docMk/>
            <pc:sldMk cId="3287672620" sldId="514"/>
            <ac:spMk id="7" creationId="{E2D0EA98-07A3-7905-AD48-8F6F0A24C673}"/>
          </ac:spMkLst>
        </pc:spChg>
      </pc:sldChg>
      <pc:sldChg chg="add">
        <pc:chgData name="Spasko Katsarski" userId="cc8518145bc96298" providerId="LiveId" clId="{F8EBCA13-CC10-433E-B73B-C86E08A90481}" dt="2023-10-06T16:08:56.584" v="58"/>
        <pc:sldMkLst>
          <pc:docMk/>
          <pc:sldMk cId="1732530328" sldId="52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29.7.2024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B130B90F-2E6D-2CE6-5FE4-122C400613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78265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21C96D3-1B0E-78AE-D434-C0FBEB9E47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38633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112E7E2-8898-26F7-138E-A83680061A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4028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5C1B4F4-30CF-520E-8D1B-48C153CA20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24526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7873718-4EF7-D4BA-768F-C09AAEC16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7979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F36431F-57B5-DC1F-EEC5-B91A5C9096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7701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041C10F3-D244-0729-087A-C7D88D21D7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90208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E92CD7-3A53-49A7-A6DD-9E3A99F23A85}" type="slidenum">
              <a:rPr lang="en-US"/>
              <a:pPr/>
              <a:t>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2F14A299-2AD7-1B3F-6F8D-F1488767F7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46966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subquery or nested query is a query within another SQL query and embedded within the WHERE clause.</a:t>
            </a:r>
            <a:r>
              <a:rPr lang="en-US" baseline="0" dirty="0"/>
              <a:t> Its main purpose is to serve as a data filter for the main query. It can be used after any of the operators(&gt;,&lt;, =, !=, IN, BETWEEN). A subquery can return a single value or multiple values.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829008FE-70A5-9468-F64E-76A87331E6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59009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F524DA6A-4FD3-6DFE-E82A-D1D89DEDE8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39123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9BB25-ABF2-40B6-A2DA-D2E8EC9D27F7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106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DA3D91CD-8EB7-31DF-A2D6-FAFA1323F9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07824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1E9E272-9F8E-799A-5DBD-860785E9DED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08043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9D26040-97EF-2925-6670-7C3698980B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6901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5DF7E8E-512F-9DD3-BDC3-B8A5C8BADF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342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Изпълнение на по-сложни </a:t>
            </a:r>
            <a:r>
              <a:rPr lang="en-US" dirty="0"/>
              <a:t>JOIN </a:t>
            </a:r>
            <a:r>
              <a:rPr lang="bg-BG" dirty="0"/>
              <a:t>заявки. Подзаявки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/>
              <a:t>По-сложни</a:t>
            </a:r>
            <a:r>
              <a:rPr lang="ru-RU" sz="4400" dirty="0"/>
              <a:t> съединения и вложени заявки</a:t>
            </a:r>
            <a:endParaRPr lang="bg-BG" sz="4400" dirty="0"/>
          </a:p>
        </p:txBody>
      </p:sp>
      <p:pic>
        <p:nvPicPr>
          <p:cNvPr id="13" name="Picture 4" descr="https://o.remove.bg/downloads/4ebf8585-f996-4e25-a56f-8c855118d17e/image-removebg-preview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137" y="2112695"/>
            <a:ext cx="3500863" cy="350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yellow and blue sign with white text&#10;&#10;Description automatically generated">
            <a:extLst>
              <a:ext uri="{FF2B5EF4-FFF2-40B4-BE49-F238E27FC236}">
                <a16:creationId xmlns:a16="http://schemas.microsoft.com/office/drawing/2014/main" id="{58EAF72C-A6F6-38F4-3AD5-8CFC544AFA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1" y="3001428"/>
            <a:ext cx="1956689" cy="8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40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228044" y="1936518"/>
            <a:ext cx="10125756" cy="32593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e.FirstName, e.LastName FROM Employees AS 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WHERE e.DepartmentID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d.DepartmentID</a:t>
            </a:r>
            <a:b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FROM Departments AS 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WHERE d.Name = 'Finance'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)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Синтаксис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781800" y="3505200"/>
            <a:ext cx="3543600" cy="558487"/>
          </a:xfrm>
          <a:prstGeom prst="wedgeRoundRectCallout">
            <a:avLst>
              <a:gd name="adj1" fmla="val -58460"/>
              <a:gd name="adj2" fmla="val 3773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</a:rPr>
              <a:t>Таблица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Departments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496000" y="4959000"/>
            <a:ext cx="1923600" cy="585140"/>
          </a:xfrm>
          <a:prstGeom prst="wedgeRoundRectCallout">
            <a:avLst>
              <a:gd name="adj1" fmla="val -28669"/>
              <a:gd name="adj2" fmla="val -850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</a:rPr>
              <a:t>Подзаявка</a:t>
            </a:r>
            <a:endParaRPr lang="en-US" sz="2800" b="1" noProof="1">
              <a:solidFill>
                <a:srgbClr val="FFFFFF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A53B19F-05E6-2519-DB74-5BCC73D775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193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5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bg-BG" sz="3800" dirty="0"/>
              <a:t>Имате база данни с </a:t>
            </a:r>
            <a:r>
              <a:rPr lang="bg-BG" sz="3800" b="1" dirty="0"/>
              <a:t>две</a:t>
            </a:r>
            <a:r>
              <a:rPr lang="bg-BG" sz="3800" dirty="0"/>
              <a:t> таблици</a:t>
            </a:r>
            <a:r>
              <a:rPr lang="en-US" sz="3800" dirty="0"/>
              <a:t>: </a:t>
            </a:r>
            <a:r>
              <a:rPr lang="en-US" sz="3800" b="1" dirty="0">
                <a:solidFill>
                  <a:schemeClr val="bg1"/>
                </a:solidFill>
              </a:rPr>
              <a:t>Orders</a:t>
            </a:r>
            <a:r>
              <a:rPr lang="en-US" sz="3800" dirty="0"/>
              <a:t> </a:t>
            </a:r>
            <a:r>
              <a:rPr lang="bg-BG" sz="3800" dirty="0"/>
              <a:t>и </a:t>
            </a:r>
            <a:r>
              <a:rPr lang="en-US" sz="3800" b="1" dirty="0">
                <a:solidFill>
                  <a:schemeClr val="bg1"/>
                </a:solidFill>
              </a:rPr>
              <a:t>Customers</a:t>
            </a:r>
          </a:p>
          <a:p>
            <a:r>
              <a:rPr lang="bg-BG" sz="3800" dirty="0"/>
              <a:t>Таблицата </a:t>
            </a:r>
            <a:r>
              <a:rPr lang="en-US" sz="3800" b="1" dirty="0">
                <a:solidFill>
                  <a:schemeClr val="bg1"/>
                </a:solidFill>
              </a:rPr>
              <a:t>Orders</a:t>
            </a:r>
            <a:r>
              <a:rPr lang="en-US" sz="3800" dirty="0"/>
              <a:t> </a:t>
            </a:r>
            <a:r>
              <a:rPr lang="bg-BG" sz="3800" dirty="0"/>
              <a:t>съдържа информация за </a:t>
            </a:r>
            <a:r>
              <a:rPr lang="bg-BG" sz="3800" b="1" dirty="0"/>
              <a:t>поръчките</a:t>
            </a:r>
            <a:r>
              <a:rPr lang="bg-BG" sz="3800" dirty="0"/>
              <a:t>, включително </a:t>
            </a:r>
            <a:r>
              <a:rPr lang="en-US" sz="3800" b="1" dirty="0" err="1"/>
              <a:t>OrderID</a:t>
            </a:r>
            <a:r>
              <a:rPr lang="en-US" sz="3800" dirty="0"/>
              <a:t>, </a:t>
            </a:r>
            <a:r>
              <a:rPr lang="en-US" sz="3800" b="1" dirty="0" err="1"/>
              <a:t>CustomerID</a:t>
            </a:r>
            <a:r>
              <a:rPr lang="en-US" sz="3800" dirty="0"/>
              <a:t> </a:t>
            </a:r>
            <a:r>
              <a:rPr lang="bg-BG" sz="3800" dirty="0"/>
              <a:t>и </a:t>
            </a:r>
            <a:r>
              <a:rPr lang="en-US" sz="3800" b="1" dirty="0" err="1"/>
              <a:t>OrderDate</a:t>
            </a:r>
            <a:endParaRPr lang="en-US" sz="3800" b="1" dirty="0"/>
          </a:p>
          <a:p>
            <a:r>
              <a:rPr lang="bg-BG" sz="3800" dirty="0"/>
              <a:t>Таблицата </a:t>
            </a:r>
            <a:r>
              <a:rPr lang="en-US" sz="3800" b="1" dirty="0">
                <a:solidFill>
                  <a:schemeClr val="bg1"/>
                </a:solidFill>
              </a:rPr>
              <a:t>Customers</a:t>
            </a:r>
            <a:r>
              <a:rPr lang="en-US" sz="3800" dirty="0"/>
              <a:t> </a:t>
            </a:r>
            <a:r>
              <a:rPr lang="bg-BG" sz="3800" dirty="0"/>
              <a:t>съдържа информация за </a:t>
            </a:r>
            <a:r>
              <a:rPr lang="bg-BG" sz="3800" b="1" dirty="0"/>
              <a:t>клиентите</a:t>
            </a:r>
            <a:r>
              <a:rPr lang="bg-BG" sz="3800" dirty="0"/>
              <a:t>, включително </a:t>
            </a:r>
            <a:r>
              <a:rPr lang="en-US" sz="3800" b="1" dirty="0" err="1"/>
              <a:t>CustomerID</a:t>
            </a:r>
            <a:r>
              <a:rPr lang="en-US" sz="3800" dirty="0"/>
              <a:t> </a:t>
            </a:r>
            <a:r>
              <a:rPr lang="bg-BG" sz="3800" dirty="0"/>
              <a:t>и </a:t>
            </a:r>
            <a:r>
              <a:rPr lang="en-US" sz="3800" b="1" dirty="0" err="1"/>
              <a:t>CustomerName</a:t>
            </a:r>
            <a:endParaRPr lang="bg-BG" sz="3800" b="1" dirty="0"/>
          </a:p>
          <a:p>
            <a:r>
              <a:rPr lang="ru-RU" sz="3800" dirty="0" err="1"/>
              <a:t>Задачата</a:t>
            </a:r>
            <a:r>
              <a:rPr lang="ru-RU" sz="3800" dirty="0"/>
              <a:t> е да се намерят </a:t>
            </a:r>
            <a:r>
              <a:rPr lang="ru-RU" sz="3800" b="1" dirty="0" err="1">
                <a:solidFill>
                  <a:schemeClr val="bg1"/>
                </a:solidFill>
              </a:rPr>
              <a:t>имената</a:t>
            </a:r>
            <a:r>
              <a:rPr lang="ru-RU" sz="3800" dirty="0"/>
              <a:t> на </a:t>
            </a:r>
            <a:r>
              <a:rPr lang="ru-RU" sz="3800" b="1" dirty="0" err="1">
                <a:solidFill>
                  <a:schemeClr val="bg1"/>
                </a:solidFill>
              </a:rPr>
              <a:t>клиентите</a:t>
            </a:r>
            <a:r>
              <a:rPr lang="ru-RU" sz="3800" dirty="0"/>
              <a:t>, </a:t>
            </a:r>
            <a:r>
              <a:rPr lang="ru-RU" sz="3800" dirty="0" err="1"/>
              <a:t>които</a:t>
            </a:r>
            <a:r>
              <a:rPr lang="ru-RU" sz="3800" dirty="0"/>
              <a:t> </a:t>
            </a:r>
            <a:r>
              <a:rPr lang="ru-RU" sz="3800" dirty="0" err="1"/>
              <a:t>имат</a:t>
            </a:r>
            <a:r>
              <a:rPr lang="ru-RU" sz="3800" dirty="0"/>
              <a:t> </a:t>
            </a:r>
            <a:r>
              <a:rPr lang="ru-RU" sz="3800" b="1" dirty="0" err="1">
                <a:solidFill>
                  <a:schemeClr val="bg1"/>
                </a:solidFill>
              </a:rPr>
              <a:t>направени</a:t>
            </a:r>
            <a:r>
              <a:rPr lang="ru-RU" sz="3800" dirty="0"/>
              <a:t> </a:t>
            </a:r>
            <a:r>
              <a:rPr lang="ru-RU" sz="3800" b="1" dirty="0" err="1">
                <a:solidFill>
                  <a:schemeClr val="bg1"/>
                </a:solidFill>
              </a:rPr>
              <a:t>поръчки</a:t>
            </a:r>
            <a:r>
              <a:rPr lang="ru-RU" sz="3800" dirty="0"/>
              <a:t> </a:t>
            </a:r>
            <a:r>
              <a:rPr lang="ru-RU" sz="3800" dirty="0" err="1"/>
              <a:t>през</a:t>
            </a:r>
            <a:r>
              <a:rPr lang="ru-RU" sz="3800" dirty="0"/>
              <a:t> </a:t>
            </a:r>
            <a:r>
              <a:rPr lang="ru-RU" sz="3800" b="1" dirty="0">
                <a:solidFill>
                  <a:schemeClr val="bg1"/>
                </a:solidFill>
              </a:rPr>
              <a:t>2023</a:t>
            </a:r>
            <a:r>
              <a:rPr lang="ru-RU" sz="3800" dirty="0"/>
              <a:t> </a:t>
            </a:r>
            <a:r>
              <a:rPr lang="ru-RU" sz="3800" b="1" dirty="0">
                <a:solidFill>
                  <a:schemeClr val="bg1"/>
                </a:solidFill>
              </a:rPr>
              <a:t>година</a:t>
            </a:r>
            <a:endParaRPr lang="en-US" sz="3800" b="1" dirty="0">
              <a:solidFill>
                <a:schemeClr val="bg1"/>
              </a:solidFill>
            </a:endParaRPr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Поръчки през 2023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A5774EE-BE1D-28C2-1B2A-EF380196A6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22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147423" y="1494000"/>
            <a:ext cx="9897154" cy="48479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DISTINCT</a:t>
            </a:r>
            <a:r>
              <a:rPr lang="en-US" sz="3200" b="1" noProof="1">
                <a:latin typeface="Consolas" panose="020B0609020204030204" pitchFamily="49" charset="0"/>
              </a:rPr>
              <a:t> c.CustomerName 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US" sz="3200" b="1" noProof="1">
                <a:latin typeface="Consolas" panose="020B0609020204030204" pitchFamily="49" charset="0"/>
              </a:rPr>
              <a:t> Customers c </a:t>
            </a:r>
          </a:p>
          <a:p>
            <a:pPr lvl="1"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EXISTS</a:t>
            </a:r>
            <a:r>
              <a:rPr lang="en-US" sz="3200" b="1" noProof="1">
                <a:latin typeface="Consolas" panose="020B0609020204030204" pitchFamily="49" charset="0"/>
              </a:rPr>
              <a:t> ( </a:t>
            </a:r>
          </a:p>
          <a:p>
            <a:pPr lvl="1"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3200" b="1" noProof="1">
                <a:latin typeface="Consolas" panose="020B0609020204030204" pitchFamily="49" charset="0"/>
              </a:rPr>
              <a:t> 1</a:t>
            </a:r>
          </a:p>
          <a:p>
            <a:pPr lvl="1"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US" sz="3200" b="1" noProof="1">
                <a:latin typeface="Consolas" panose="020B0609020204030204" pitchFamily="49" charset="0"/>
              </a:rPr>
              <a:t> Orders o </a:t>
            </a:r>
          </a:p>
          <a:p>
            <a:pPr lvl="1"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sz="3200" b="1" noProof="1">
                <a:latin typeface="Consolas" panose="020B0609020204030204" pitchFamily="49" charset="0"/>
              </a:rPr>
              <a:t> o.CustomerID = c.CustomerID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sz="3200" b="1" noProof="1">
                <a:latin typeface="Consolas" panose="020B0609020204030204" pitchFamily="49" charset="0"/>
              </a:rPr>
              <a:t> o.OrderDate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BETWEEN</a:t>
            </a:r>
            <a:r>
              <a:rPr lang="en-US" sz="3200" b="1" noProof="1">
                <a:latin typeface="Consolas" panose="020B0609020204030204" pitchFamily="49" charset="0"/>
              </a:rPr>
              <a:t> '2023-01-01'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sz="3200" b="1" noProof="1">
                <a:latin typeface="Consolas" panose="020B0609020204030204" pitchFamily="49" charset="0"/>
              </a:rPr>
              <a:t> '2023-12-31’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);</a:t>
            </a:r>
            <a:endParaRPr lang="en-US" sz="3200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Поръчки през 2023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4B47E20-3F12-8E97-A139-02A9AEDAFF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8B7A4CDF-AC80-91D6-49E1-F1D673F06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1000" y="3154879"/>
            <a:ext cx="1726782" cy="548241"/>
          </a:xfrm>
          <a:prstGeom prst="wedgeRoundRectCallout">
            <a:avLst>
              <a:gd name="adj1" fmla="val -90259"/>
              <a:gd name="adj2" fmla="val -184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86524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Venn diagram - Free education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1066800"/>
            <a:ext cx="3200400" cy="3200401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89C2CCBC-3A9A-90E1-9B6D-F135FEF70BE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949000"/>
            <a:ext cx="10961783" cy="768084"/>
          </a:xfrm>
        </p:spPr>
        <p:txBody>
          <a:bodyPr/>
          <a:lstStyle/>
          <a:p>
            <a:r>
              <a:rPr lang="en-US" dirty="0"/>
              <a:t>UNION, INTERSECT, EXCEPT и DIVIDE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E2D0EA98-07A3-7905-AD48-8F6F0A24C67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820916"/>
            <a:ext cx="10961783" cy="768084"/>
          </a:xfrm>
        </p:spPr>
        <p:txBody>
          <a:bodyPr/>
          <a:lstStyle/>
          <a:p>
            <a:r>
              <a:rPr lang="bg-BG" dirty="0"/>
              <a:t>Обединение, сечение, разлика, деление</a:t>
            </a:r>
          </a:p>
        </p:txBody>
      </p:sp>
    </p:spTree>
    <p:extLst>
      <p:ext uri="{BB962C8B-B14F-4D97-AF65-F5344CB8AC3E}">
        <p14:creationId xmlns:p14="http://schemas.microsoft.com/office/powerpoint/2010/main" val="328767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" y="1196125"/>
            <a:ext cx="11963400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dirty="0">
                <a:solidFill>
                  <a:srgbClr val="224464"/>
                </a:solidFill>
              </a:rPr>
              <a:t>Операцията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Обединение</a:t>
            </a:r>
            <a:r>
              <a:rPr lang="ru-RU" dirty="0"/>
              <a:t> на резултатите от две или повече заявки</a:t>
            </a:r>
            <a:endParaRPr lang="en-US" dirty="0"/>
          </a:p>
          <a:p>
            <a:pPr lvl="1"/>
            <a:r>
              <a:rPr lang="ru-RU" dirty="0"/>
              <a:t>Връща </a:t>
            </a:r>
            <a:r>
              <a:rPr lang="ru-RU" b="1" dirty="0">
                <a:solidFill>
                  <a:schemeClr val="bg1"/>
                </a:solidFill>
              </a:rPr>
              <a:t>уникални</a:t>
            </a:r>
            <a:r>
              <a:rPr lang="ru-RU" dirty="0"/>
              <a:t> редове, премахвайки дублиращите се записи</a:t>
            </a:r>
            <a:endParaRPr lang="en-US" dirty="0"/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Броят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редът</a:t>
            </a:r>
            <a:r>
              <a:rPr lang="ru-RU" dirty="0"/>
              <a:t> на </a:t>
            </a:r>
            <a:r>
              <a:rPr lang="bg-BG" dirty="0"/>
              <a:t>колоните </a:t>
            </a:r>
            <a:r>
              <a:rPr lang="ru-RU" dirty="0"/>
              <a:t>във всички SELECT заявки трябва да съвпадат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Типовете</a:t>
            </a:r>
            <a:r>
              <a:rPr lang="ru-RU" dirty="0"/>
              <a:t> на съответните колони също трябва да бъдат </a:t>
            </a:r>
            <a:r>
              <a:rPr lang="ru-RU" b="1" dirty="0">
                <a:solidFill>
                  <a:schemeClr val="bg1"/>
                </a:solidFill>
              </a:rPr>
              <a:t>съвместими</a:t>
            </a:r>
          </a:p>
          <a:p>
            <a:pPr lvl="1">
              <a:buClr>
                <a:srgbClr val="224464"/>
              </a:buClr>
            </a:pPr>
            <a:r>
              <a:rPr lang="ru-RU" dirty="0">
                <a:solidFill>
                  <a:srgbClr val="224464"/>
                </a:solidFill>
              </a:rPr>
              <a:t>За да </a:t>
            </a:r>
            <a:r>
              <a:rPr lang="ru-RU" b="1" dirty="0">
                <a:solidFill>
                  <a:schemeClr val="bg1"/>
                </a:solidFill>
              </a:rPr>
              <a:t>запазим</a:t>
            </a:r>
            <a:r>
              <a:rPr lang="ru-RU" dirty="0">
                <a:solidFill>
                  <a:srgbClr val="224464"/>
                </a:solidFill>
              </a:rPr>
              <a:t> дублиращите се редове</a:t>
            </a:r>
            <a:r>
              <a:rPr lang="en-US" dirty="0">
                <a:solidFill>
                  <a:srgbClr val="224464"/>
                </a:solidFill>
              </a:rPr>
              <a:t>,</a:t>
            </a:r>
            <a:r>
              <a:rPr lang="ru-RU" dirty="0">
                <a:solidFill>
                  <a:srgbClr val="224464"/>
                </a:solidFill>
              </a:rPr>
              <a:t> използваме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 ALL</a:t>
            </a:r>
            <a:endParaRPr lang="ru-RU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Обединение</a:t>
            </a:r>
            <a:r>
              <a:rPr lang="en-US" dirty="0"/>
              <a:t>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BDD842B-B984-68B6-E361-98C8A38B5A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302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Обединение</a:t>
            </a:r>
            <a:r>
              <a:rPr lang="en-US" dirty="0"/>
              <a:t> (2)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33600" y="1143000"/>
            <a:ext cx="1975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Employees1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62800" y="1143000"/>
            <a:ext cx="1975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Employees2</a:t>
            </a:r>
          </a:p>
        </p:txBody>
      </p:sp>
      <p:grpSp>
        <p:nvGrpSpPr>
          <p:cNvPr id="9" name="Group 5"/>
          <p:cNvGrpSpPr>
            <a:grpSpLocks/>
          </p:cNvGrpSpPr>
          <p:nvPr/>
        </p:nvGrpSpPr>
        <p:grpSpPr bwMode="auto">
          <a:xfrm>
            <a:off x="2057400" y="3657600"/>
            <a:ext cx="1600200" cy="990600"/>
            <a:chOff x="930" y="2577"/>
            <a:chExt cx="535" cy="953"/>
          </a:xfrm>
        </p:grpSpPr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930" y="2577"/>
              <a:ext cx="0" cy="953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930" y="3521"/>
              <a:ext cx="535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12" name="Group 2"/>
          <p:cNvGrpSpPr>
            <a:grpSpLocks/>
          </p:cNvGrpSpPr>
          <p:nvPr/>
        </p:nvGrpSpPr>
        <p:grpSpPr bwMode="auto">
          <a:xfrm>
            <a:off x="8153400" y="3581400"/>
            <a:ext cx="1219200" cy="1066800"/>
            <a:chOff x="4150" y="2578"/>
            <a:chExt cx="408" cy="952"/>
          </a:xfrm>
        </p:grpSpPr>
        <p:sp>
          <p:nvSpPr>
            <p:cNvPr id="13" name="Line 3"/>
            <p:cNvSpPr>
              <a:spLocks noChangeShapeType="1"/>
            </p:cNvSpPr>
            <p:nvPr/>
          </p:nvSpPr>
          <p:spPr bwMode="auto">
            <a:xfrm>
              <a:off x="4558" y="2578"/>
              <a:ext cx="0" cy="952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4" name="Line 4"/>
            <p:cNvSpPr>
              <a:spLocks noChangeShapeType="1"/>
            </p:cNvSpPr>
            <p:nvPr/>
          </p:nvSpPr>
          <p:spPr bwMode="auto">
            <a:xfrm flipH="1">
              <a:off x="4150" y="3521"/>
              <a:ext cx="408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aphicFrame>
        <p:nvGraphicFramePr>
          <p:cNvPr id="15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3733800" y="4038600"/>
          <a:ext cx="4287367" cy="2488692"/>
        </p:xfrm>
        <a:graphic>
          <a:graphicData uri="http://schemas.openxmlformats.org/drawingml/2006/table">
            <a:tbl>
              <a:tblPr/>
              <a:tblGrid>
                <a:gridCol w="1714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2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John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Gosho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Bob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Kevin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Kate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8458200" y="5562600"/>
            <a:ext cx="2819400" cy="914400"/>
          </a:xfrm>
          <a:prstGeom prst="wedgeRoundRectCallout">
            <a:avLst>
              <a:gd name="adj1" fmla="val -64269"/>
              <a:gd name="adj2" fmla="val -5339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Резултатна</a:t>
            </a:r>
            <a:r>
              <a:rPr lang="en-US" sz="2800" b="1" noProof="1">
                <a:solidFill>
                  <a:schemeClr val="bg2"/>
                </a:solidFill>
              </a:rPr>
              <a:t> </a:t>
            </a:r>
            <a:r>
              <a:rPr lang="bg-BG" sz="2800" b="1" noProof="1">
                <a:solidFill>
                  <a:schemeClr val="bg2"/>
                </a:solidFill>
              </a:rPr>
              <a:t>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graphicFrame>
        <p:nvGraphicFramePr>
          <p:cNvPr id="18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1676400" y="1752600"/>
          <a:ext cx="3048000" cy="188576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3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John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Gosho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Bob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6781800" y="1695640"/>
          <a:ext cx="3048000" cy="188576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3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Bob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Kevin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Kate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96218E68-6188-7ABD-A93C-7DA7DCAA31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804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Обединение</a:t>
            </a:r>
            <a:r>
              <a:rPr lang="en-US" dirty="0"/>
              <a:t> (3)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67000" y="2819400"/>
            <a:ext cx="73152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Id, 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Employees1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UNION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Id, 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Employees2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391400" y="1828800"/>
            <a:ext cx="2819400" cy="685800"/>
          </a:xfrm>
          <a:prstGeom prst="wedgeRoundRectCallout">
            <a:avLst>
              <a:gd name="adj1" fmla="val -30823"/>
              <a:gd name="adj2" fmla="val 1066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Първа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029200" y="4572000"/>
            <a:ext cx="2819400" cy="685800"/>
          </a:xfrm>
          <a:prstGeom prst="wedgeRoundRectCallout">
            <a:avLst>
              <a:gd name="adj1" fmla="val 31339"/>
              <a:gd name="adj2" fmla="val -1044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Втора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52400" y="2362200"/>
            <a:ext cx="2438400" cy="685800"/>
          </a:xfrm>
          <a:prstGeom prst="wedgeRoundRectCallout">
            <a:avLst>
              <a:gd name="adj1" fmla="val 51906"/>
              <a:gd name="adj2" fmla="val 1122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Обединение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6B409785-74BE-8A45-5B17-ECC8828AF1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549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600" dirty="0">
                <a:solidFill>
                  <a:srgbClr val="224464"/>
                </a:solidFill>
              </a:rPr>
              <a:t>Операцията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INTERSECT</a:t>
            </a:r>
            <a:endParaRPr lang="bg-BG" sz="3600" b="1" dirty="0">
              <a:solidFill>
                <a:schemeClr val="bg1"/>
              </a:solidFill>
              <a:latin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ru-RU" sz="3400" dirty="0"/>
              <a:t>Връща </a:t>
            </a:r>
            <a:r>
              <a:rPr lang="ru-RU" sz="3400" b="1" dirty="0">
                <a:solidFill>
                  <a:schemeClr val="bg1"/>
                </a:solidFill>
              </a:rPr>
              <a:t>общите редове </a:t>
            </a:r>
            <a:r>
              <a:rPr lang="ru-RU" sz="3400" dirty="0"/>
              <a:t>между резултатите от две или повече заявки</a:t>
            </a:r>
            <a:endParaRPr lang="en-US" sz="3400" dirty="0"/>
          </a:p>
          <a:p>
            <a:pPr lvl="1">
              <a:buClr>
                <a:schemeClr val="tx1"/>
              </a:buClr>
            </a:pPr>
            <a:r>
              <a:rPr lang="bg-BG" sz="3400" dirty="0"/>
              <a:t>Използва се, когато искаме да вземем само </a:t>
            </a:r>
            <a:r>
              <a:rPr lang="bg-BG" sz="3400" b="1" dirty="0">
                <a:solidFill>
                  <a:schemeClr val="bg1"/>
                </a:solidFill>
              </a:rPr>
              <a:t>съвпадащите</a:t>
            </a:r>
            <a:r>
              <a:rPr lang="bg-BG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редове</a:t>
            </a:r>
            <a:r>
              <a:rPr lang="bg-BG" sz="3400" dirty="0"/>
              <a:t> в две или повече таблици</a:t>
            </a:r>
          </a:p>
          <a:p>
            <a:pPr lvl="2">
              <a:buClr>
                <a:schemeClr val="tx1"/>
              </a:buClr>
            </a:pPr>
            <a:r>
              <a:rPr lang="ru-RU" sz="3200" dirty="0"/>
              <a:t>Например </a:t>
            </a:r>
            <a:r>
              <a:rPr lang="ru-RU" sz="3200" b="1" dirty="0">
                <a:solidFill>
                  <a:schemeClr val="bg1"/>
                </a:solidFill>
              </a:rPr>
              <a:t>общите интереси </a:t>
            </a:r>
            <a:r>
              <a:rPr lang="ru-RU" sz="3200" dirty="0"/>
              <a:t>между </a:t>
            </a:r>
            <a:r>
              <a:rPr lang="ru-RU" sz="3200" b="1" dirty="0">
                <a:solidFill>
                  <a:schemeClr val="bg1"/>
                </a:solidFill>
              </a:rPr>
              <a:t>потребителите</a:t>
            </a:r>
            <a:r>
              <a:rPr lang="ru-RU" sz="3200" dirty="0"/>
              <a:t> в </a:t>
            </a:r>
            <a:r>
              <a:rPr lang="ru-RU" sz="3200" b="1" dirty="0">
                <a:solidFill>
                  <a:schemeClr val="bg1"/>
                </a:solidFill>
              </a:rPr>
              <a:t>социална</a:t>
            </a:r>
            <a:r>
              <a:rPr lang="ru-RU" sz="3200" dirty="0"/>
              <a:t> </a:t>
            </a:r>
            <a:r>
              <a:rPr lang="ru-RU" sz="3200" b="1" dirty="0">
                <a:solidFill>
                  <a:schemeClr val="bg1"/>
                </a:solidFill>
              </a:rPr>
              <a:t>мрежа</a:t>
            </a:r>
          </a:p>
          <a:p>
            <a:pPr lvl="1">
              <a:buClr>
                <a:schemeClr val="tx1"/>
              </a:buClr>
            </a:pPr>
            <a:r>
              <a:rPr lang="ru-RU" sz="3400" b="1" dirty="0">
                <a:solidFill>
                  <a:schemeClr val="bg1"/>
                </a:solidFill>
              </a:rPr>
              <a:t>Типовете</a:t>
            </a:r>
            <a:r>
              <a:rPr lang="ru-RU" sz="3400" dirty="0">
                <a:solidFill>
                  <a:srgbClr val="224464"/>
                </a:solidFill>
              </a:rPr>
              <a:t>, </a:t>
            </a:r>
            <a:r>
              <a:rPr lang="ru-RU" sz="3400" b="1" dirty="0">
                <a:solidFill>
                  <a:schemeClr val="bg1"/>
                </a:solidFill>
              </a:rPr>
              <a:t>броят</a:t>
            </a:r>
            <a:r>
              <a:rPr lang="ru-RU" sz="3400" dirty="0">
                <a:solidFill>
                  <a:srgbClr val="224464"/>
                </a:solidFill>
              </a:rPr>
              <a:t> и </a:t>
            </a:r>
            <a:r>
              <a:rPr lang="ru-RU" sz="3400" b="1" dirty="0">
                <a:solidFill>
                  <a:schemeClr val="bg1"/>
                </a:solidFill>
              </a:rPr>
              <a:t>редът</a:t>
            </a:r>
            <a:r>
              <a:rPr lang="ru-RU" sz="3400" dirty="0">
                <a:solidFill>
                  <a:srgbClr val="224464"/>
                </a:solidFill>
              </a:rPr>
              <a:t> на колоните трябва да съвпада</a:t>
            </a:r>
            <a:endParaRPr lang="en-US" sz="3400" dirty="0">
              <a:solidFill>
                <a:srgbClr val="224464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Сечение 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075B7B1-1FD1-6C2F-8ECD-EE5132A5B2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847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Сечение </a:t>
            </a:r>
            <a:r>
              <a:rPr lang="en-US" dirty="0"/>
              <a:t>(2)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9800" y="1143000"/>
            <a:ext cx="1975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Employees1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20923" y="1143000"/>
            <a:ext cx="1975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Employees2</a:t>
            </a: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057400" y="3657600"/>
            <a:ext cx="1600200" cy="1295400"/>
            <a:chOff x="930" y="2577"/>
            <a:chExt cx="535" cy="953"/>
          </a:xfrm>
        </p:grpSpPr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930" y="2577"/>
              <a:ext cx="0" cy="953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930" y="3521"/>
              <a:ext cx="535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9" name="Group 2"/>
          <p:cNvGrpSpPr>
            <a:grpSpLocks/>
          </p:cNvGrpSpPr>
          <p:nvPr/>
        </p:nvGrpSpPr>
        <p:grpSpPr bwMode="auto">
          <a:xfrm>
            <a:off x="8153400" y="3581400"/>
            <a:ext cx="1219200" cy="1371600"/>
            <a:chOff x="4150" y="2578"/>
            <a:chExt cx="408" cy="952"/>
          </a:xfrm>
        </p:grpSpPr>
        <p:sp>
          <p:nvSpPr>
            <p:cNvPr id="13" name="Line 3"/>
            <p:cNvSpPr>
              <a:spLocks noChangeShapeType="1"/>
            </p:cNvSpPr>
            <p:nvPr/>
          </p:nvSpPr>
          <p:spPr bwMode="auto">
            <a:xfrm>
              <a:off x="4558" y="2578"/>
              <a:ext cx="0" cy="952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4" name="Line 4"/>
            <p:cNvSpPr>
              <a:spLocks noChangeShapeType="1"/>
            </p:cNvSpPr>
            <p:nvPr/>
          </p:nvSpPr>
          <p:spPr bwMode="auto">
            <a:xfrm flipH="1">
              <a:off x="4150" y="3521"/>
              <a:ext cx="408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aphicFrame>
        <p:nvGraphicFramePr>
          <p:cNvPr id="15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72060"/>
              </p:ext>
            </p:extLst>
          </p:nvPr>
        </p:nvGraphicFramePr>
        <p:xfrm>
          <a:off x="3733800" y="4343400"/>
          <a:ext cx="4287367" cy="848868"/>
        </p:xfrm>
        <a:graphic>
          <a:graphicData uri="http://schemas.openxmlformats.org/drawingml/2006/table">
            <a:tbl>
              <a:tblPr/>
              <a:tblGrid>
                <a:gridCol w="1714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2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Bob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2438400" y="5638800"/>
            <a:ext cx="2819400" cy="914400"/>
          </a:xfrm>
          <a:prstGeom prst="wedgeRoundRectCallout">
            <a:avLst>
              <a:gd name="adj1" fmla="val 38772"/>
              <a:gd name="adj2" fmla="val -8984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Резултатната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graphicFrame>
        <p:nvGraphicFramePr>
          <p:cNvPr id="19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1676400" y="1752600"/>
          <a:ext cx="3048000" cy="188576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3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John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Gosho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Bob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6781800" y="1695640"/>
          <a:ext cx="3048000" cy="188576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3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Bob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Kevin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Kate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35F2DBB5-B47F-030F-D088-31AB92E9CE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82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Сечение </a:t>
            </a:r>
            <a:r>
              <a:rPr lang="en-US" dirty="0"/>
              <a:t>(3)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43200" y="2819400"/>
            <a:ext cx="73152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Id, 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Employees1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INTERSECT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Id, 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Employees2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467600" y="1828800"/>
            <a:ext cx="2819400" cy="685800"/>
          </a:xfrm>
          <a:prstGeom prst="wedgeRoundRectCallout">
            <a:avLst>
              <a:gd name="adj1" fmla="val -30823"/>
              <a:gd name="adj2" fmla="val 1066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Първа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105400" y="4572000"/>
            <a:ext cx="2819400" cy="685800"/>
          </a:xfrm>
          <a:prstGeom prst="wedgeRoundRectCallout">
            <a:avLst>
              <a:gd name="adj1" fmla="val 31339"/>
              <a:gd name="adj2" fmla="val -1044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Втора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33400" y="2971800"/>
            <a:ext cx="1828800" cy="685800"/>
          </a:xfrm>
          <a:prstGeom prst="wedgeRoundRectCallout">
            <a:avLst>
              <a:gd name="adj1" fmla="val 66750"/>
              <a:gd name="adj2" fmla="val 3445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Сечение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7ABC0280-6E8D-7BF8-6353-EBAE2C34AF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657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4800" y="1219200"/>
            <a:ext cx="10671988" cy="5207396"/>
          </a:xfrm>
        </p:spPr>
        <p:txBody>
          <a:bodyPr>
            <a:noAutofit/>
          </a:bodyPr>
          <a:lstStyle/>
          <a:p>
            <a:r>
              <a:rPr lang="bg-BG" dirty="0"/>
              <a:t>По-сложни съединения</a:t>
            </a:r>
          </a:p>
          <a:p>
            <a:r>
              <a:rPr lang="en-US" dirty="0"/>
              <a:t>͏</a:t>
            </a:r>
            <a:r>
              <a:rPr lang="bg-BG" b="1" dirty="0">
                <a:solidFill>
                  <a:schemeClr val="bg1"/>
                </a:solidFill>
              </a:rPr>
              <a:t>Вложени</a:t>
            </a:r>
            <a:r>
              <a:rPr lang="bg-BG" dirty="0"/>
              <a:t> заявки</a:t>
            </a:r>
          </a:p>
          <a:p>
            <a:r>
              <a:rPr lang="bg-BG" dirty="0"/>
              <a:t>Операции за </a:t>
            </a:r>
            <a:r>
              <a:rPr lang="bg-BG" b="1" dirty="0">
                <a:solidFill>
                  <a:schemeClr val="bg1"/>
                </a:solidFill>
              </a:rPr>
              <a:t>обединение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сечение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разлика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деление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3E62E06-7C54-A44C-861C-1E35A2E391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600" dirty="0">
                <a:solidFill>
                  <a:srgbClr val="224464"/>
                </a:solidFill>
              </a:rPr>
              <a:t>Операцията </a:t>
            </a:r>
            <a:r>
              <a:rPr lang="en-US" sz="3600" b="1" dirty="0">
                <a:solidFill>
                  <a:schemeClr val="bg1"/>
                </a:solidFill>
              </a:rPr>
              <a:t>EXCEPT</a:t>
            </a:r>
            <a:endParaRPr lang="bg-BG" sz="36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ru-RU" sz="3600" dirty="0"/>
              <a:t>Връща редовете от първата заявка, които </a:t>
            </a:r>
            <a:r>
              <a:rPr lang="ru-RU" sz="3600" b="1" dirty="0">
                <a:solidFill>
                  <a:schemeClr val="bg1"/>
                </a:solidFill>
              </a:rPr>
              <a:t>не се срещат </a:t>
            </a:r>
            <a:r>
              <a:rPr lang="ru-RU" sz="3600" dirty="0"/>
              <a:t>във втората заявка</a:t>
            </a:r>
          </a:p>
          <a:p>
            <a:pPr lvl="2">
              <a:buClr>
                <a:schemeClr val="tx1"/>
              </a:buClr>
            </a:pPr>
            <a:r>
              <a:rPr lang="ru-RU" sz="3400" dirty="0"/>
              <a:t>Например, за да намерим </a:t>
            </a:r>
            <a:r>
              <a:rPr lang="ru-RU" sz="3400" b="1" dirty="0">
                <a:solidFill>
                  <a:schemeClr val="bg1"/>
                </a:solidFill>
              </a:rPr>
              <a:t>продукти</a:t>
            </a:r>
            <a:r>
              <a:rPr lang="ru-RU" sz="3400" dirty="0"/>
              <a:t>, които са налични в </a:t>
            </a:r>
            <a:r>
              <a:rPr lang="ru-RU" sz="3400" b="1" dirty="0">
                <a:solidFill>
                  <a:schemeClr val="bg1"/>
                </a:solidFill>
              </a:rPr>
              <a:t>онлайн магазин</a:t>
            </a:r>
            <a:r>
              <a:rPr lang="ru-RU" sz="3400" dirty="0"/>
              <a:t>, но не и в магазина на </a:t>
            </a:r>
            <a:r>
              <a:rPr lang="ru-RU" sz="3400" b="1" dirty="0">
                <a:solidFill>
                  <a:schemeClr val="bg1"/>
                </a:solidFill>
              </a:rPr>
              <a:t>физически адрес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ru-RU" sz="3400" b="1" dirty="0">
                <a:solidFill>
                  <a:schemeClr val="bg1"/>
                </a:solidFill>
              </a:rPr>
              <a:t>Типовете</a:t>
            </a:r>
            <a:r>
              <a:rPr lang="ru-RU" sz="3400" dirty="0">
                <a:solidFill>
                  <a:srgbClr val="224464"/>
                </a:solidFill>
              </a:rPr>
              <a:t>, </a:t>
            </a:r>
            <a:r>
              <a:rPr lang="ru-RU" sz="3400" b="1" dirty="0">
                <a:solidFill>
                  <a:schemeClr val="bg1"/>
                </a:solidFill>
              </a:rPr>
              <a:t>броят</a:t>
            </a:r>
            <a:r>
              <a:rPr lang="ru-RU" sz="3400" dirty="0">
                <a:solidFill>
                  <a:srgbClr val="224464"/>
                </a:solidFill>
              </a:rPr>
              <a:t> и </a:t>
            </a:r>
            <a:r>
              <a:rPr lang="ru-RU" sz="3400" b="1" dirty="0">
                <a:solidFill>
                  <a:schemeClr val="bg1"/>
                </a:solidFill>
              </a:rPr>
              <a:t>редът</a:t>
            </a:r>
            <a:r>
              <a:rPr lang="ru-RU" sz="3400" dirty="0">
                <a:solidFill>
                  <a:srgbClr val="224464"/>
                </a:solidFill>
              </a:rPr>
              <a:t> на колоните трябва да съвпада</a:t>
            </a:r>
            <a:endParaRPr lang="en-US" sz="3400" dirty="0">
              <a:solidFill>
                <a:srgbClr val="224464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Разлика 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0D153E5-7ED0-7BB4-40A8-369DC42DDD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815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Разлика </a:t>
            </a:r>
            <a:r>
              <a:rPr lang="en-US" dirty="0"/>
              <a:t>(2)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33600" y="1143000"/>
            <a:ext cx="1915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OnlineShop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00624" y="1066800"/>
            <a:ext cx="1690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LocalShop</a:t>
            </a: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057400" y="3657600"/>
            <a:ext cx="1600200" cy="1295400"/>
            <a:chOff x="930" y="2577"/>
            <a:chExt cx="535" cy="953"/>
          </a:xfrm>
        </p:grpSpPr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930" y="2577"/>
              <a:ext cx="0" cy="953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930" y="3521"/>
              <a:ext cx="535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9" name="Group 2"/>
          <p:cNvGrpSpPr>
            <a:grpSpLocks/>
          </p:cNvGrpSpPr>
          <p:nvPr/>
        </p:nvGrpSpPr>
        <p:grpSpPr bwMode="auto">
          <a:xfrm>
            <a:off x="8077200" y="3581400"/>
            <a:ext cx="1143000" cy="1371600"/>
            <a:chOff x="4150" y="2578"/>
            <a:chExt cx="408" cy="952"/>
          </a:xfrm>
        </p:grpSpPr>
        <p:sp>
          <p:nvSpPr>
            <p:cNvPr id="13" name="Line 3"/>
            <p:cNvSpPr>
              <a:spLocks noChangeShapeType="1"/>
            </p:cNvSpPr>
            <p:nvPr/>
          </p:nvSpPr>
          <p:spPr bwMode="auto">
            <a:xfrm>
              <a:off x="4558" y="2578"/>
              <a:ext cx="0" cy="952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4" name="Line 4"/>
            <p:cNvSpPr>
              <a:spLocks noChangeShapeType="1"/>
            </p:cNvSpPr>
            <p:nvPr/>
          </p:nvSpPr>
          <p:spPr bwMode="auto">
            <a:xfrm flipH="1">
              <a:off x="4150" y="3521"/>
              <a:ext cx="408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aphicFrame>
        <p:nvGraphicFramePr>
          <p:cNvPr id="15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3733800" y="4343400"/>
          <a:ext cx="4287367" cy="1258824"/>
        </p:xfrm>
        <a:graphic>
          <a:graphicData uri="http://schemas.openxmlformats.org/drawingml/2006/table">
            <a:tbl>
              <a:tblPr/>
              <a:tblGrid>
                <a:gridCol w="1714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2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Smartwatch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Microphone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685800" y="5715000"/>
            <a:ext cx="2819400" cy="914400"/>
          </a:xfrm>
          <a:prstGeom prst="wedgeRoundRectCallout">
            <a:avLst>
              <a:gd name="adj1" fmla="val 53975"/>
              <a:gd name="adj2" fmla="val -8255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Резултатната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graphicFrame>
        <p:nvGraphicFramePr>
          <p:cNvPr id="18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1676400" y="1771840"/>
          <a:ext cx="2819400" cy="1885760"/>
        </p:xfrm>
        <a:graphic>
          <a:graphicData uri="http://schemas.openxmlformats.org/drawingml/2006/table">
            <a:tbl>
              <a:tblPr/>
              <a:tblGrid>
                <a:gridCol w="916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3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3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Smartwatch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Speakers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Microphone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6705600" y="1676400"/>
          <a:ext cx="2667000" cy="188576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3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Speakers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TV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Camera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EA338D1B-A593-76EE-1B24-2BED005469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223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Разлика </a:t>
            </a:r>
            <a:r>
              <a:rPr lang="en-US" dirty="0"/>
              <a:t>(3)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43200" y="2819400"/>
            <a:ext cx="73152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Id, 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/>
              <a:t>OnlineShop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Id, 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LocalShop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239000" y="1828800"/>
            <a:ext cx="2819400" cy="685800"/>
          </a:xfrm>
          <a:prstGeom prst="wedgeRoundRectCallout">
            <a:avLst>
              <a:gd name="adj1" fmla="val -30823"/>
              <a:gd name="adj2" fmla="val 1066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Първа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876800" y="4572000"/>
            <a:ext cx="2819400" cy="685800"/>
          </a:xfrm>
          <a:prstGeom prst="wedgeRoundRectCallout">
            <a:avLst>
              <a:gd name="adj1" fmla="val 31339"/>
              <a:gd name="adj2" fmla="val -1044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Втора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33400" y="2895600"/>
            <a:ext cx="1828800" cy="685800"/>
          </a:xfrm>
          <a:prstGeom prst="wedgeRoundRectCallout">
            <a:avLst>
              <a:gd name="adj1" fmla="val 70396"/>
              <a:gd name="adj2" fmla="val 4834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Разлика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6171FECC-7D9E-8C7E-56CE-85CC5FEEA3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718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600" dirty="0">
                <a:solidFill>
                  <a:srgbClr val="224464"/>
                </a:solidFill>
              </a:rPr>
              <a:t>Операцията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DIVIDE</a:t>
            </a:r>
            <a:endParaRPr lang="bg-BG" sz="3600" b="1" dirty="0">
              <a:solidFill>
                <a:schemeClr val="bg1"/>
              </a:solidFill>
              <a:latin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bg-BG" sz="3600" dirty="0"/>
              <a:t>П</a:t>
            </a:r>
            <a:r>
              <a:rPr lang="ru-RU" sz="3600" dirty="0"/>
              <a:t>оказва какви стойности от първата таблица </a:t>
            </a:r>
            <a:r>
              <a:rPr lang="ru-RU" sz="3600" b="1" dirty="0">
                <a:solidFill>
                  <a:schemeClr val="bg1"/>
                </a:solidFill>
              </a:rPr>
              <a:t>съответстват</a:t>
            </a:r>
            <a:r>
              <a:rPr lang="ru-RU" sz="3600" dirty="0"/>
              <a:t> на всички стойности от втората таблица</a:t>
            </a:r>
          </a:p>
          <a:p>
            <a:pPr lvl="1">
              <a:buClr>
                <a:schemeClr val="tx1"/>
              </a:buClr>
            </a:pPr>
            <a:r>
              <a:rPr lang="bg-BG" sz="3400" dirty="0">
                <a:solidFill>
                  <a:srgbClr val="224464"/>
                </a:solidFill>
              </a:rPr>
              <a:t>Използва се по-рядко и е по-сложна</a:t>
            </a:r>
            <a:endParaRPr lang="en-US" sz="3400" dirty="0">
              <a:solidFill>
                <a:srgbClr val="224464"/>
              </a:solidFill>
            </a:endParaRPr>
          </a:p>
          <a:p>
            <a:pPr lvl="2">
              <a:buClr>
                <a:schemeClr val="tx1"/>
              </a:buClr>
            </a:pPr>
            <a:r>
              <a:rPr lang="bg-BG" sz="3200" dirty="0">
                <a:solidFill>
                  <a:srgbClr val="224464"/>
                </a:solidFill>
              </a:rPr>
              <a:t>Например за намиране на </a:t>
            </a:r>
            <a:r>
              <a:rPr lang="bg-BG" sz="3200" b="1" dirty="0">
                <a:solidFill>
                  <a:schemeClr val="bg1"/>
                </a:solidFill>
              </a:rPr>
              <a:t>студентите</a:t>
            </a:r>
            <a:r>
              <a:rPr lang="bg-BG" sz="3200" dirty="0">
                <a:solidFill>
                  <a:srgbClr val="224464"/>
                </a:solidFill>
              </a:rPr>
              <a:t>, които са </a:t>
            </a:r>
            <a:r>
              <a:rPr lang="bg-BG" sz="3200" b="1" dirty="0">
                <a:solidFill>
                  <a:schemeClr val="bg1"/>
                </a:solidFill>
              </a:rPr>
              <a:t>записани</a:t>
            </a:r>
            <a:r>
              <a:rPr lang="bg-BG" sz="3200" dirty="0">
                <a:solidFill>
                  <a:srgbClr val="224464"/>
                </a:solidFill>
              </a:rPr>
              <a:t> на всички </a:t>
            </a:r>
            <a:r>
              <a:rPr lang="bg-BG" sz="3200" b="1" dirty="0">
                <a:solidFill>
                  <a:schemeClr val="bg1"/>
                </a:solidFill>
              </a:rPr>
              <a:t>задължителни курсове </a:t>
            </a:r>
            <a:r>
              <a:rPr lang="bg-BG" sz="3200" dirty="0">
                <a:solidFill>
                  <a:srgbClr val="224464"/>
                </a:solidFill>
              </a:rPr>
              <a:t>в университета</a:t>
            </a:r>
            <a:endParaRPr lang="en-US" sz="3200" dirty="0">
              <a:solidFill>
                <a:srgbClr val="224464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Деление 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FD545DF-9C2E-AC0F-3A15-D9310211E2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881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3200" dirty="0"/>
          </a:p>
          <a:p>
            <a:pPr>
              <a:buClr>
                <a:schemeClr val="tx1"/>
              </a:buClr>
            </a:pPr>
            <a:r>
              <a:rPr lang="ru-RU" sz="3200" b="1" dirty="0">
                <a:solidFill>
                  <a:schemeClr val="bg1"/>
                </a:solidFill>
              </a:rPr>
              <a:t>Вътрешните подзаявки </a:t>
            </a:r>
            <a:r>
              <a:rPr lang="ru-RU" sz="3200" dirty="0"/>
              <a:t>сравняват записите между </a:t>
            </a:r>
            <a:r>
              <a:rPr lang="bg-BG" sz="3200" dirty="0"/>
              <a:t>двете</a:t>
            </a:r>
            <a:r>
              <a:rPr lang="ru-RU" sz="3200" dirty="0"/>
              <a:t> таблиц</a:t>
            </a:r>
            <a:r>
              <a:rPr lang="bg-BG" sz="3200" dirty="0"/>
              <a:t>и</a:t>
            </a:r>
            <a:r>
              <a:rPr lang="ru-RU" sz="3200" dirty="0"/>
              <a:t> и намират </a:t>
            </a:r>
            <a:r>
              <a:rPr lang="ru-RU" sz="3200" b="1" dirty="0">
                <a:solidFill>
                  <a:schemeClr val="bg1"/>
                </a:solidFill>
              </a:rPr>
              <a:t>студентите</a:t>
            </a:r>
            <a:r>
              <a:rPr lang="ru-RU" sz="3200" dirty="0"/>
              <a:t>, които са записани на </a:t>
            </a:r>
            <a:r>
              <a:rPr lang="ru-RU" sz="3200" b="1" dirty="0">
                <a:solidFill>
                  <a:schemeClr val="bg1"/>
                </a:solidFill>
              </a:rPr>
              <a:t>всички задължителни курсове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Деление</a:t>
            </a:r>
            <a:r>
              <a:rPr lang="en-US"/>
              <a:t> (2)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1295400"/>
            <a:ext cx="10744200" cy="35825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StudentId FROM EnrolledCourses 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NOT EXISTS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CourseId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MandatoryCourses 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NOT EXISTS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*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EnrolledCourses AS ec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					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ec.StudentId = EnrolledCourses.StudentId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	AND ec.CourseId = MandatoryCourses.CourseId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	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)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75C9423A-F252-54EE-0C1F-744D5375C1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541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06968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9219" y="1447800"/>
            <a:ext cx="8775781" cy="5237577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7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По-сложни </a:t>
            </a: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700" dirty="0"/>
              <a:t>заявки</a:t>
            </a:r>
            <a:r>
              <a:rPr lang="en-US" sz="2700" dirty="0"/>
              <a:t> – </a:t>
            </a:r>
            <a:r>
              <a:rPr lang="bg-BG" sz="2700" dirty="0"/>
              <a:t>данни от повече от 2 таблици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7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Подзаявки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2500" dirty="0">
                <a:solidFill>
                  <a:schemeClr val="bg2"/>
                </a:solidFill>
              </a:rPr>
              <a:t>Използват</a:t>
            </a:r>
            <a:r>
              <a:rPr lang="en-US" sz="2500" dirty="0">
                <a:solidFill>
                  <a:schemeClr val="bg2"/>
                </a:solidFill>
              </a:rPr>
              <a:t> </a:t>
            </a:r>
            <a:r>
              <a:rPr lang="bg-BG" sz="2500" dirty="0">
                <a:solidFill>
                  <a:schemeClr val="bg2"/>
                </a:solidFill>
              </a:rPr>
              <a:t>се</a:t>
            </a:r>
            <a:r>
              <a:rPr lang="ru-RU" sz="2500" dirty="0">
                <a:solidFill>
                  <a:schemeClr val="bg2"/>
                </a:solidFill>
              </a:rPr>
              <a:t> за влагане на заявки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2500" dirty="0">
                <a:solidFill>
                  <a:schemeClr val="bg2"/>
                </a:solidFill>
              </a:rPr>
              <a:t>Използваме резултата от заявка като данни за друга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  <a:r>
              <a:rPr lang="en-US" sz="2700" dirty="0"/>
              <a:t> == </a:t>
            </a:r>
            <a:r>
              <a:rPr lang="ru-RU" sz="2700" dirty="0"/>
              <a:t>уникални редове от две или повече заявки</a:t>
            </a:r>
            <a:endParaRPr lang="en-US" sz="2700" dirty="0"/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INTERSECT</a:t>
            </a: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700" dirty="0"/>
              <a:t>== </a:t>
            </a:r>
            <a:r>
              <a:rPr lang="ru-RU" sz="2700" dirty="0"/>
              <a:t>общи</a:t>
            </a:r>
            <a:r>
              <a:rPr lang="bg-BG" sz="2700" dirty="0"/>
              <a:t>те</a:t>
            </a:r>
            <a:r>
              <a:rPr lang="ru-RU" sz="2700" dirty="0"/>
              <a:t> редове между резултатите на две или повече заявки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</a:t>
            </a: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700" dirty="0"/>
              <a:t>==</a:t>
            </a: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2700" dirty="0"/>
              <a:t>редове от първата заявка, които не се срещат във втората заявка</a:t>
            </a:r>
            <a:endParaRPr lang="en-US" sz="2700" dirty="0"/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DIVIDE</a:t>
            </a:r>
            <a:r>
              <a:rPr lang="bg-BG" sz="2700" dirty="0"/>
              <a:t> == </a:t>
            </a:r>
            <a:r>
              <a:rPr lang="ru-RU" sz="2700" dirty="0"/>
              <a:t>стойности от първата таблица, съответстващи на всички стойности от втората таблица</a:t>
            </a:r>
            <a:r>
              <a:rPr lang="bg-BG" sz="2700" dirty="0"/>
              <a:t> </a:t>
            </a:r>
            <a:endParaRPr lang="en-US" sz="2700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7C519B6-FABE-B34B-F1AA-84299FE87F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60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1FEA4F03-04F2-2EDD-CFA6-1E8D69405E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409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raft Puzzle - Пъзел с ваша снимка - Craft Cas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371600"/>
            <a:ext cx="2590800" cy="2590801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6623E970-96B4-520E-E977-6490E88D692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Обединяване на няколко таблици</a:t>
            </a:r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287BC8E9-9289-F200-12D1-6534B28ACB7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По-сложни съединения</a:t>
            </a:r>
          </a:p>
        </p:txBody>
      </p:sp>
    </p:spTree>
    <p:extLst>
      <p:ext uri="{BB962C8B-B14F-4D97-AF65-F5344CB8AC3E}">
        <p14:creationId xmlns:p14="http://schemas.microsoft.com/office/powerpoint/2010/main" val="39390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6490598" cy="5661875"/>
          </a:xfrm>
        </p:spPr>
        <p:txBody>
          <a:bodyPr>
            <a:normAutofit/>
          </a:bodyPr>
          <a:lstStyle/>
          <a:p>
            <a:r>
              <a:rPr lang="bg-BG" dirty="0"/>
              <a:t>Понякога се нуждаем да обединим </a:t>
            </a:r>
            <a:r>
              <a:rPr lang="ru-RU" b="1" dirty="0">
                <a:solidFill>
                  <a:schemeClr val="bg1"/>
                </a:solidFill>
              </a:rPr>
              <a:t>повече от две таблици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ru-RU" dirty="0"/>
              <a:t>за анализ на </a:t>
            </a:r>
            <a:r>
              <a:rPr lang="ru-RU" b="1" dirty="0">
                <a:solidFill>
                  <a:schemeClr val="bg1"/>
                </a:solidFill>
              </a:rPr>
              <a:t>комплексни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зависимости</a:t>
            </a:r>
          </a:p>
          <a:p>
            <a:r>
              <a:rPr lang="ru-RU" dirty="0"/>
              <a:t>Пример:</a:t>
            </a:r>
          </a:p>
          <a:p>
            <a:pPr lvl="1"/>
            <a:r>
              <a:rPr lang="ru-RU" dirty="0"/>
              <a:t>Имаме таблиците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Users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Orders</a:t>
            </a:r>
          </a:p>
          <a:p>
            <a:pPr lvl="1"/>
            <a:r>
              <a:rPr lang="ru-RU" dirty="0"/>
              <a:t>Имаме </a:t>
            </a:r>
            <a:r>
              <a:rPr lang="bg-BG" dirty="0"/>
              <a:t>и таблица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OrderItems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съединения 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CA4E869-5CE8-8553-E4FA-EED33A3F61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AB4F17-CE27-9E4D-8D3B-0FAEB24AA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818" y="1196124"/>
            <a:ext cx="5461780" cy="418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5460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3600" dirty="0"/>
              <a:t>Искаме да извлечем следната информация за </a:t>
            </a:r>
            <a:r>
              <a:rPr lang="ru-RU" sz="3600" b="1" dirty="0">
                <a:solidFill>
                  <a:schemeClr val="bg1"/>
                </a:solidFill>
              </a:rPr>
              <a:t>всяка</a:t>
            </a:r>
            <a:r>
              <a:rPr lang="ru-RU" sz="3600" dirty="0"/>
              <a:t> </a:t>
            </a:r>
            <a:r>
              <a:rPr lang="ru-RU" sz="3600" b="1" dirty="0">
                <a:solidFill>
                  <a:schemeClr val="bg1"/>
                </a:solidFill>
              </a:rPr>
              <a:t>поръчка</a:t>
            </a:r>
            <a:r>
              <a:rPr lang="ru-RU" sz="3600" dirty="0"/>
              <a:t>:</a:t>
            </a:r>
            <a:endParaRPr lang="en-US" sz="3600" dirty="0"/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Име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клиента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Дата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поръчката</a:t>
            </a:r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Списък</a:t>
            </a:r>
            <a:r>
              <a:rPr lang="bg-BG" sz="3400" dirty="0"/>
              <a:t> на </a:t>
            </a:r>
            <a:r>
              <a:rPr lang="ru-RU" sz="3400" dirty="0"/>
              <a:t>поръчаните </a:t>
            </a:r>
            <a:r>
              <a:rPr lang="bg-BG" sz="3400" b="1" dirty="0">
                <a:solidFill>
                  <a:schemeClr val="bg1"/>
                </a:solidFill>
              </a:rPr>
              <a:t>продукти</a:t>
            </a:r>
          </a:p>
          <a:p>
            <a:pPr lvl="1">
              <a:buClr>
                <a:schemeClr val="tx1"/>
              </a:buClr>
            </a:pPr>
            <a:r>
              <a:rPr lang="ru-RU" sz="3400" b="1" dirty="0">
                <a:solidFill>
                  <a:schemeClr val="bg1"/>
                </a:solidFill>
              </a:rPr>
              <a:t>Количеството</a:t>
            </a:r>
            <a:r>
              <a:rPr lang="ru-RU" sz="3400" dirty="0"/>
              <a:t> на поръчаните </a:t>
            </a:r>
            <a:r>
              <a:rPr lang="ru-RU" sz="3400" b="1" dirty="0">
                <a:solidFill>
                  <a:schemeClr val="bg1"/>
                </a:solidFill>
              </a:rPr>
              <a:t>продукти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съединения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9D83945-A804-C06C-8753-F1139D60AF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215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Заявката може да изглежда така: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ru-RU" dirty="0"/>
              <a:t>Свързваме информацията от </a:t>
            </a:r>
            <a:r>
              <a:rPr lang="ru-RU" b="1" dirty="0">
                <a:solidFill>
                  <a:schemeClr val="bg1"/>
                </a:solidFill>
              </a:rPr>
              <a:t>трите</a:t>
            </a:r>
            <a:r>
              <a:rPr lang="ru-RU" dirty="0"/>
              <a:t> таблиците и извличаме желаните данни за </a:t>
            </a:r>
            <a:r>
              <a:rPr lang="ru-RU" b="1" dirty="0">
                <a:solidFill>
                  <a:schemeClr val="bg1"/>
                </a:solidFill>
              </a:rPr>
              <a:t>всяка поръчка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съединения (3)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47700" y="2286000"/>
            <a:ext cx="108966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u.Username, o.OrderDate, oi.ProductName, oi.Quantity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Orders AS 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Users AS u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o.UserId = u.Id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OrderItems AS oi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o.Id = oi.OrderId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9600" y="2743200"/>
            <a:ext cx="3581400" cy="838200"/>
          </a:xfrm>
          <a:prstGeom prst="wedgeRoundRectCallout">
            <a:avLst>
              <a:gd name="adj1" fmla="val -74398"/>
              <a:gd name="adj2" fmla="val 2265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chemeClr val="bg2"/>
                </a:solidFill>
              </a:rPr>
              <a:t>Свързваме потребители</a:t>
            </a:r>
            <a:r>
              <a:rPr lang="bg-BG" sz="2400" b="1" noProof="1">
                <a:solidFill>
                  <a:srgbClr val="FFFFFF"/>
                </a:solidFill>
              </a:rPr>
              <a:t> </a:t>
            </a:r>
            <a:r>
              <a:rPr lang="bg-BG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 </a:t>
            </a:r>
            <a:r>
              <a:rPr lang="bg-BG" sz="2400" b="1" noProof="1">
                <a:solidFill>
                  <a:schemeClr val="bg2"/>
                </a:solidFill>
              </a:rPr>
              <a:t>поръчките</a:t>
            </a:r>
            <a:r>
              <a:rPr lang="bg-BG" sz="2400" b="1" noProof="1">
                <a:solidFill>
                  <a:srgbClr val="FFFFFF"/>
                </a:solidFill>
              </a:rPr>
              <a:t> </a:t>
            </a:r>
            <a:r>
              <a:rPr lang="bg-BG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</a:t>
            </a:r>
            <a:endParaRPr lang="bg-BG" sz="24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6000" y="4329000"/>
            <a:ext cx="3505200" cy="609600"/>
          </a:xfrm>
          <a:prstGeom prst="wedgeRoundRectCallout">
            <a:avLst>
              <a:gd name="adj1" fmla="val -27978"/>
              <a:gd name="adj2" fmla="val -12228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Добавяме и продуктите</a:t>
            </a:r>
            <a:endParaRPr lang="bg-BG" sz="2400" b="1" noProof="1">
              <a:solidFill>
                <a:schemeClr val="bg2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FF40D5B-23BE-EEFF-B854-F9152910BF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711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Резултатът: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съединения (4)</a:t>
            </a:r>
            <a:endParaRPr lang="en-US" dirty="0"/>
          </a:p>
        </p:txBody>
      </p:sp>
      <p:graphicFrame>
        <p:nvGraphicFramePr>
          <p:cNvPr id="6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445020"/>
              </p:ext>
            </p:extLst>
          </p:nvPr>
        </p:nvGraphicFramePr>
        <p:xfrm>
          <a:off x="1828800" y="2349000"/>
          <a:ext cx="8534400" cy="37433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8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539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b="1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Username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b="1" spc="-5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OrderDate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b="1" spc="-5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ProductName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b="1" kern="1200" spc="-5" dirty="0">
                          <a:solidFill>
                            <a:srgbClr val="224464"/>
                          </a:solidFill>
                          <a:latin typeface="+mn-lt"/>
                          <a:ea typeface="+mn-ea"/>
                          <a:cs typeface="Calibri"/>
                        </a:rPr>
                        <a:t>Quantity</a:t>
                      </a: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399"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 John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 algn="l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spc="-2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2023-01-10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l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 TV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l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1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136"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 Peter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spc="-2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2023-04-12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 Smartphone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2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136"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Gosho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spc="-2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2023-10-12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Table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1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136"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Ivan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spc="-2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2023-07-06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Sofa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4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136"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Pesho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spc="-2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2023-02-11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Speakers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3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157E4412-2F2B-F89A-6DE4-04DF26F892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688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08027BED-B1E6-8E4C-DF29-0730296F495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Вложени заявки</a:t>
            </a:r>
          </a:p>
        </p:txBody>
      </p:sp>
      <p:sp>
        <p:nvSpPr>
          <p:cNvPr id="8" name="Подзаглавие 7">
            <a:extLst>
              <a:ext uri="{FF2B5EF4-FFF2-40B4-BE49-F238E27FC236}">
                <a16:creationId xmlns:a16="http://schemas.microsoft.com/office/drawing/2014/main" id="{37015F8C-B24D-7B0C-7CE9-7863D4E199B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Манипулиране на заявки на множество нива</a:t>
            </a:r>
            <a:endParaRPr lang="bg-BG"/>
          </a:p>
        </p:txBody>
      </p:sp>
      <p:pic>
        <p:nvPicPr>
          <p:cNvPr id="6" name="Picture 5" descr="A logo of a stack of coins&#10;&#10;Description automatically generated">
            <a:extLst>
              <a:ext uri="{FF2B5EF4-FFF2-40B4-BE49-F238E27FC236}">
                <a16:creationId xmlns:a16="http://schemas.microsoft.com/office/drawing/2014/main" id="{CA71CE7A-A211-637D-7B7D-4705903BC3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7" t="13934" r="13160" b="13698"/>
          <a:stretch/>
        </p:blipFill>
        <p:spPr>
          <a:xfrm>
            <a:off x="4721454" y="1314000"/>
            <a:ext cx="2749091" cy="2700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34785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4334DD-7BAB-4A22-AE78-E4D6B4A60A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326000" cy="5546589"/>
          </a:xfrm>
        </p:spPr>
        <p:txBody>
          <a:bodyPr/>
          <a:lstStyle/>
          <a:p>
            <a:r>
              <a:rPr lang="ru-RU" dirty="0"/>
              <a:t>Използваме </a:t>
            </a:r>
            <a:r>
              <a:rPr lang="ru-RU" b="1" dirty="0">
                <a:solidFill>
                  <a:schemeClr val="bg1"/>
                </a:solidFill>
              </a:rPr>
              <a:t>резултата</a:t>
            </a:r>
            <a:r>
              <a:rPr lang="ru-RU" dirty="0"/>
              <a:t> от заявка като </a:t>
            </a:r>
            <a:r>
              <a:rPr lang="ru-RU" b="1" dirty="0">
                <a:solidFill>
                  <a:schemeClr val="bg1"/>
                </a:solidFill>
              </a:rPr>
              <a:t>данни за друга заявка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Подзаявки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29000" y="2209800"/>
            <a:ext cx="1792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Employees</a:t>
            </a:r>
          </a:p>
        </p:txBody>
      </p:sp>
      <p:sp>
        <p:nvSpPr>
          <p:cNvPr id="10" name="Up Arrow 9"/>
          <p:cNvSpPr/>
          <p:nvPr/>
        </p:nvSpPr>
        <p:spPr>
          <a:xfrm rot="10800000">
            <a:off x="4166433" y="4963557"/>
            <a:ext cx="328527" cy="439901"/>
          </a:xfrm>
          <a:prstGeom prst="upArrow">
            <a:avLst>
              <a:gd name="adj1" fmla="val 35351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Up Arrow 9"/>
          <p:cNvSpPr/>
          <p:nvPr/>
        </p:nvSpPr>
        <p:spPr>
          <a:xfrm rot="5400000">
            <a:off x="6759047" y="5625676"/>
            <a:ext cx="328527" cy="439901"/>
          </a:xfrm>
          <a:prstGeom prst="upArrow">
            <a:avLst>
              <a:gd name="adj1" fmla="val 35351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172200" y="2057400"/>
            <a:ext cx="1726782" cy="548241"/>
          </a:xfrm>
          <a:prstGeom prst="wedgeRoundRectCallout">
            <a:avLst>
              <a:gd name="adj1" fmla="val -54956"/>
              <a:gd name="adj2" fmla="val 10413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Заявка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9581033" y="4495800"/>
            <a:ext cx="2071914" cy="648013"/>
          </a:xfrm>
          <a:prstGeom prst="wedgeRoundRectCallout">
            <a:avLst>
              <a:gd name="adj1" fmla="val -27237"/>
              <a:gd name="adj2" fmla="val 9052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Подзаявка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35197" y="5547826"/>
            <a:ext cx="429399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</a:rPr>
              <a:t>WHERE</a:t>
            </a:r>
            <a:r>
              <a:rPr lang="en-US" sz="2400" dirty="0"/>
              <a:t> </a:t>
            </a:r>
            <a:r>
              <a:rPr lang="en-US" sz="2400" b="1" dirty="0" err="1"/>
              <a:t>DepartmentID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bg1"/>
                </a:solidFill>
              </a:rPr>
              <a:t>IN</a:t>
            </a:r>
            <a:endParaRPr lang="bg-BG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15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7371233" y="5410200"/>
          <a:ext cx="4287367" cy="848868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2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95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15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Finance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2209800" y="2914839"/>
          <a:ext cx="4287367" cy="1809561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2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95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Salary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15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59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19,000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15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71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43,300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156">
                <a:tc>
                  <a:txBody>
                    <a:bodyPr/>
                    <a:lstStyle/>
                    <a:p>
                      <a:r>
                        <a:rPr lang="bg-BG" dirty="0">
                          <a:effectLst/>
                        </a:rPr>
                        <a:t>...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effectLst/>
                        </a:rPr>
                        <a:t>...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24532AAC-0B4C-DA97-22F1-A4D0C7E7DE9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6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6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3892</TotalTime>
  <Words>1283</Words>
  <Application>Microsoft Office PowerPoint</Application>
  <PresentationFormat>Широк екран</PresentationFormat>
  <Paragraphs>317</Paragraphs>
  <Slides>27</Slides>
  <Notes>14</Notes>
  <HiddenSlides>1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27</vt:i4>
      </vt:variant>
    </vt:vector>
  </HeadingPairs>
  <TitlesOfParts>
    <vt:vector size="32" baseType="lpstr">
      <vt:lpstr>Arial</vt:lpstr>
      <vt:lpstr>Calibri</vt:lpstr>
      <vt:lpstr>Consolas</vt:lpstr>
      <vt:lpstr>Wingdings</vt:lpstr>
      <vt:lpstr>SoftUni</vt:lpstr>
      <vt:lpstr>По-сложни съединения и вложени заявки</vt:lpstr>
      <vt:lpstr>Съдържание</vt:lpstr>
      <vt:lpstr>По-сложни съединения</vt:lpstr>
      <vt:lpstr>По-сложни съединения (1)</vt:lpstr>
      <vt:lpstr>По-сложни съединения (2)</vt:lpstr>
      <vt:lpstr>По-сложни съединения (3)</vt:lpstr>
      <vt:lpstr>По-сложни съединения (4)</vt:lpstr>
      <vt:lpstr>Вложени заявки</vt:lpstr>
      <vt:lpstr>Подзаявки</vt:lpstr>
      <vt:lpstr>Синтаксис</vt:lpstr>
      <vt:lpstr>Задача: Поръчки през 2023</vt:lpstr>
      <vt:lpstr>Решение: Поръчки през 2023</vt:lpstr>
      <vt:lpstr>Обединение, сечение, разлика, деление</vt:lpstr>
      <vt:lpstr>Обединение (1)</vt:lpstr>
      <vt:lpstr>Обединение (2)</vt:lpstr>
      <vt:lpstr>Обединение (3)</vt:lpstr>
      <vt:lpstr>Сечение (1)</vt:lpstr>
      <vt:lpstr>Сечение (2)</vt:lpstr>
      <vt:lpstr>Сечение (3)</vt:lpstr>
      <vt:lpstr>Разлика (1)</vt:lpstr>
      <vt:lpstr>Разлика (2)</vt:lpstr>
      <vt:lpstr>Разлика (3)</vt:lpstr>
      <vt:lpstr>Деление (1)</vt:lpstr>
      <vt:lpstr>Деление (2)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съединения и вложени заявки</dc:title>
  <dc:subject>Модул 3: Релационни бази данни</dc:subject>
  <dc:creator>BG-IT-Edu</dc:creator>
  <cp:keywords>SoftUni; Software University; programming; coding; computer programming; software development; software engineering; software technologies; digital skills; technical skills; training; course</cp:keywords>
  <dc:description>Open Programming and IT Courseware for IT Teachers (BG-IT-Edu): https://github.com/BG-IT-Edu
With the kind support of SoftUni: https://softuni.bg</dc:description>
  <cp:lastModifiedBy>Spasko Katsarski</cp:lastModifiedBy>
  <cp:revision>107</cp:revision>
  <dcterms:created xsi:type="dcterms:W3CDTF">2018-05-23T13:08:44Z</dcterms:created>
  <dcterms:modified xsi:type="dcterms:W3CDTF">2024-07-29T17:29:09Z</dcterms:modified>
  <cp:category>computer programming;programming;software development;software engineering</cp:category>
</cp:coreProperties>
</file>