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57" r:id="rId2"/>
    <p:sldId id="658" r:id="rId3"/>
    <p:sldId id="661" r:id="rId4"/>
    <p:sldId id="595" r:id="rId5"/>
    <p:sldId id="596" r:id="rId6"/>
    <p:sldId id="660" r:id="rId7"/>
    <p:sldId id="599" r:id="rId8"/>
    <p:sldId id="659" r:id="rId9"/>
    <p:sldId id="607" r:id="rId10"/>
    <p:sldId id="608" r:id="rId11"/>
    <p:sldId id="662" r:id="rId12"/>
    <p:sldId id="611" r:id="rId13"/>
    <p:sldId id="663" r:id="rId14"/>
    <p:sldId id="571" r:id="rId15"/>
    <p:sldId id="506" r:id="rId16"/>
    <p:sldId id="5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2FFFA0-CEB5-440C-ACA1-7FD5177D9441}">
          <p14:sldIdLst>
            <p14:sldId id="657"/>
            <p14:sldId id="658"/>
          </p14:sldIdLst>
        </p14:section>
        <p14:section name="Генериране на комбинации" id="{8F575EBC-EBF1-4273-AA3C-E3AB293880B9}">
          <p14:sldIdLst>
            <p14:sldId id="661"/>
            <p14:sldId id="595"/>
            <p14:sldId id="596"/>
            <p14:sldId id="660"/>
            <p14:sldId id="599"/>
          </p14:sldIdLst>
        </p14:section>
        <p14:section name="Обратно връщане" id="{42A7CEB6-3E01-4A47-A983-72CB714E6914}">
          <p14:sldIdLst>
            <p14:sldId id="659"/>
            <p14:sldId id="607"/>
            <p14:sldId id="608"/>
            <p14:sldId id="662"/>
            <p14:sldId id="611"/>
            <p14:sldId id="663"/>
          </p14:sldIdLst>
        </p14:section>
        <p14:section name="Обобщение" id="{C5E06FFC-757F-4858-A231-D8F2D65F3F1E}">
          <p14:sldIdLst>
            <p14:sldId id="571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0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2102" y="3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6752" y="0"/>
          <a:ext cx="1681194" cy="16814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351" y="607054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351" y="607054"/>
        <a:ext cx="934207" cy="466992"/>
      </dsp:txXfrm>
    </dsp:sp>
    <dsp:sp modelId="{3E4DED2A-016B-4121-83A6-40FD6C841344}">
      <dsp:nvSpPr>
        <dsp:cNvPr id="0" name=""/>
        <dsp:cNvSpPr/>
      </dsp:nvSpPr>
      <dsp:spPr>
        <a:xfrm>
          <a:off x="979806" y="966118"/>
          <a:ext cx="1681194" cy="16814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300" y="1578761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300" y="1578761"/>
        <a:ext cx="934207" cy="466992"/>
      </dsp:txXfrm>
    </dsp:sp>
    <dsp:sp modelId="{98108AB4-B95E-4F12-B914-84FCDC4BD013}">
      <dsp:nvSpPr>
        <dsp:cNvPr id="0" name=""/>
        <dsp:cNvSpPr/>
      </dsp:nvSpPr>
      <dsp:spPr>
        <a:xfrm>
          <a:off x="1566409" y="2047849"/>
          <a:ext cx="1444406" cy="1444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0561" y="2551865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0561" y="2551865"/>
        <a:ext cx="934207" cy="46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133" y="111709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3573" y="1240539"/>
        <a:ext cx="596023" cy="596023"/>
      </dsp:txXfrm>
    </dsp:sp>
    <dsp:sp modelId="{4DCBAF7D-212D-4007-8B6F-4054CE7F3658}">
      <dsp:nvSpPr>
        <dsp:cNvPr id="0" name=""/>
        <dsp:cNvSpPr/>
      </dsp:nvSpPr>
      <dsp:spPr>
        <a:xfrm rot="16466550">
          <a:off x="2176199" y="963084"/>
          <a:ext cx="27756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56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08041" y="973062"/>
        <a:ext cx="13878" cy="13878"/>
      </dsp:txXfrm>
    </dsp:sp>
    <dsp:sp modelId="{A509F52F-DAF7-4CEA-B176-4037D74F115E}">
      <dsp:nvSpPr>
        <dsp:cNvPr id="0" name=""/>
        <dsp:cNvSpPr/>
      </dsp:nvSpPr>
      <dsp:spPr>
        <a:xfrm>
          <a:off x="1936923" y="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363" y="123440"/>
        <a:ext cx="596023" cy="596023"/>
      </dsp:txXfrm>
    </dsp:sp>
    <dsp:sp modelId="{3D6D2B50-61FA-49F4-845B-F9AF924D0474}">
      <dsp:nvSpPr>
        <dsp:cNvPr id="0" name=""/>
        <dsp:cNvSpPr/>
      </dsp:nvSpPr>
      <dsp:spPr>
        <a:xfrm rot="20195614">
          <a:off x="2613709" y="1138680"/>
          <a:ext cx="1085116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116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129139" y="1128469"/>
        <a:ext cx="54255" cy="54255"/>
      </dsp:txXfrm>
    </dsp:sp>
    <dsp:sp modelId="{42F74A79-3513-423C-B7D1-F32D26A4AA8E}">
      <dsp:nvSpPr>
        <dsp:cNvPr id="0" name=""/>
        <dsp:cNvSpPr/>
      </dsp:nvSpPr>
      <dsp:spPr>
        <a:xfrm>
          <a:off x="3619496" y="351192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2936" y="474632"/>
        <a:ext cx="596023" cy="596023"/>
      </dsp:txXfrm>
    </dsp:sp>
    <dsp:sp modelId="{92862A26-66B6-46E0-A056-9651482197D9}">
      <dsp:nvSpPr>
        <dsp:cNvPr id="0" name=""/>
        <dsp:cNvSpPr/>
      </dsp:nvSpPr>
      <dsp:spPr>
        <a:xfrm rot="1010472">
          <a:off x="2664577" y="1713884"/>
          <a:ext cx="48424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24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894592" y="1718695"/>
        <a:ext cx="24212" cy="24212"/>
      </dsp:txXfrm>
    </dsp:sp>
    <dsp:sp modelId="{5552192D-62D4-4B45-80BE-C6EE974793DD}">
      <dsp:nvSpPr>
        <dsp:cNvPr id="0" name=""/>
        <dsp:cNvSpPr/>
      </dsp:nvSpPr>
      <dsp:spPr>
        <a:xfrm>
          <a:off x="3120360" y="150160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3800" y="1625040"/>
        <a:ext cx="596023" cy="596023"/>
      </dsp:txXfrm>
    </dsp:sp>
    <dsp:sp modelId="{2DA7A26D-BF10-498F-BA8A-502C39065E11}">
      <dsp:nvSpPr>
        <dsp:cNvPr id="0" name=""/>
        <dsp:cNvSpPr/>
      </dsp:nvSpPr>
      <dsp:spPr>
        <a:xfrm rot="8007390">
          <a:off x="1658824" y="1966432"/>
          <a:ext cx="382610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610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840564" y="1973784"/>
        <a:ext cx="19130" cy="19130"/>
      </dsp:txXfrm>
    </dsp:sp>
    <dsp:sp modelId="{77D4084E-7865-41B3-85F7-92D20829E2A1}">
      <dsp:nvSpPr>
        <dsp:cNvPr id="0" name=""/>
        <dsp:cNvSpPr/>
      </dsp:nvSpPr>
      <dsp:spPr>
        <a:xfrm>
          <a:off x="1007221" y="2006696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661" y="2130136"/>
        <a:ext cx="596023" cy="596023"/>
      </dsp:txXfrm>
    </dsp:sp>
    <dsp:sp modelId="{834CA1BC-C6A1-497D-99A0-0E2F018C0754}">
      <dsp:nvSpPr>
        <dsp:cNvPr id="0" name=""/>
        <dsp:cNvSpPr/>
      </dsp:nvSpPr>
      <dsp:spPr>
        <a:xfrm rot="11612055">
          <a:off x="861934" y="1304353"/>
          <a:ext cx="1013981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3981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343576" y="1295921"/>
        <a:ext cx="50699" cy="50699"/>
      </dsp:txXfrm>
    </dsp:sp>
    <dsp:sp modelId="{10B36EE8-494A-448E-84F0-461AF338E222}">
      <dsp:nvSpPr>
        <dsp:cNvPr id="0" name=""/>
        <dsp:cNvSpPr/>
      </dsp:nvSpPr>
      <dsp:spPr>
        <a:xfrm>
          <a:off x="44813" y="68253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53" y="805979"/>
        <a:ext cx="596023" cy="59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3337-5CAB-47A4-A23B-8FDFA4FA8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576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0E0A7F-B712-4355-9C74-16687232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088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5BE0B2-4DF2-413B-8FFA-ACF71C638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90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FBD16A-E638-42D1-BD7B-6D7D093FF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16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FA7E9-F233-4F14-98E1-DB8F7881C4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109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6091" y="6507000"/>
            <a:ext cx="367510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1649" y="198529"/>
            <a:ext cx="1935985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795040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2" y="1988841"/>
            <a:ext cx="10961435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65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2726/Recursive-Algorithms-and-Backtracking-Exercis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726/Recursive-Algorithms-and-Backtracking-Exerci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53F2987E-85D6-40DF-AC38-07FAB9E6CA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8DEAB71E-F3E6-4068-B659-F4A073B036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FC912BBB-DBDE-4C53-93AD-7BA0F10769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Преподавателски екип</a:t>
            </a:r>
            <a:endParaRPr lang="bg-BG" sz="2400" dirty="0"/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898DC158-A4C4-4726-B923-4E9EC81CB8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378CC88-8861-418F-BEE2-CA62F2540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Рекурсивни алгоритми и обратно връщане</a:t>
            </a:r>
            <a:endParaRPr lang="en-US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23EC47-C254-48F9-A48C-9CA997D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 и обратно връщане</a:t>
            </a: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41EDCCA5-BEF4-4534-B23E-03C72BD75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16" y="2347933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Как работи обратното връщаме?</a:t>
            </a:r>
            <a:endParaRPr lang="en-US" sz="3600" dirty="0"/>
          </a:p>
          <a:p>
            <a:pPr lvl="1"/>
            <a:r>
              <a:rPr lang="ru-RU" sz="3399" dirty="0"/>
              <a:t>На всяка стъпка се изпробват рекурсивно </a:t>
            </a:r>
            <a:r>
              <a:rPr lang="ru-RU" sz="3399" b="1" dirty="0">
                <a:solidFill>
                  <a:schemeClr val="bg1"/>
                </a:solidFill>
              </a:rPr>
              <a:t>всички перспективни възможности</a:t>
            </a:r>
            <a:endParaRPr lang="bg-BG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399" b="1" dirty="0">
                <a:solidFill>
                  <a:schemeClr val="bg1"/>
                </a:solidFill>
              </a:rPr>
              <a:t>Отка</a:t>
            </a:r>
            <a:r>
              <a:rPr lang="bg-BG" sz="3399" b="1" dirty="0">
                <a:solidFill>
                  <a:schemeClr val="bg1"/>
                </a:solidFill>
              </a:rPr>
              <a:t>зва</a:t>
            </a:r>
            <a:r>
              <a:rPr lang="ru-RU" sz="3399" b="1" dirty="0">
                <a:solidFill>
                  <a:schemeClr val="bg1"/>
                </a:solidFill>
              </a:rPr>
              <a:t> </a:t>
            </a:r>
            <a:r>
              <a:rPr lang="ru-RU" sz="3399" dirty="0"/>
              <a:t>се от всички </a:t>
            </a:r>
            <a:r>
              <a:rPr lang="ru-RU" sz="3399" b="1" dirty="0">
                <a:solidFill>
                  <a:schemeClr val="bg1"/>
                </a:solidFill>
              </a:rPr>
              <a:t>неперспективни възможности </a:t>
            </a:r>
            <a:r>
              <a:rPr lang="ru-RU" sz="3399" dirty="0"/>
              <a:t>най-рано</a:t>
            </a:r>
            <a:endParaRPr lang="bg-BG" sz="3399" dirty="0"/>
          </a:p>
          <a:p>
            <a:r>
              <a:rPr lang="bg-BG" sz="3600" dirty="0"/>
              <a:t>Обратното връщане има </a:t>
            </a:r>
            <a:r>
              <a:rPr lang="bg-BG" sz="3600" b="1" dirty="0">
                <a:solidFill>
                  <a:schemeClr val="bg1"/>
                </a:solidFill>
              </a:rPr>
              <a:t>експоненциално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време</a:t>
            </a:r>
            <a:r>
              <a:rPr lang="en-US" sz="3600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E6BABA-F111-4E2A-AF16-80AD7AED4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0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0C70AD4-9A5F-67DF-3C31-F9B86A18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5AAB2C2-0707-04D5-D8F9-5F2177E7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</a:t>
            </a:r>
            <a:r>
              <a:rPr lang="en-US" dirty="0"/>
              <a:t> "Backtracking" (</a:t>
            </a:r>
            <a:r>
              <a:rPr lang="bg-BG" dirty="0"/>
              <a:t>псевдокод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6975A3B-2403-7ECE-CD05-921A4467960B}"/>
              </a:ext>
            </a:extLst>
          </p:cNvPr>
          <p:cNvSpPr txBox="1">
            <a:spLocks/>
          </p:cNvSpPr>
          <p:nvPr/>
        </p:nvSpPr>
        <p:spPr>
          <a:xfrm>
            <a:off x="337501" y="1387484"/>
            <a:ext cx="6550293" cy="5475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static void backtracking(Node </a:t>
            </a:r>
            <a:r>
              <a:rPr lang="en-US" sz="2399" i="1" dirty="0"/>
              <a:t>node</a:t>
            </a:r>
            <a:r>
              <a:rPr lang="en-US" sz="2399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if (</a:t>
            </a:r>
            <a:r>
              <a:rPr lang="en-US" sz="2399" i="1" dirty="0"/>
              <a:t>node</a:t>
            </a:r>
            <a:r>
              <a:rPr lang="en-US" sz="2399" dirty="0"/>
              <a:t> is solution)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printSolution(</a:t>
            </a:r>
            <a:r>
              <a:rPr lang="en-US" sz="2399" i="1" dirty="0"/>
              <a:t>node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for each child </a:t>
            </a:r>
            <a:r>
              <a:rPr lang="en-US" sz="2399" i="1" dirty="0"/>
              <a:t>c</a:t>
            </a:r>
            <a:r>
              <a:rPr lang="en-US" sz="2399" dirty="0"/>
              <a:t> of </a:t>
            </a:r>
            <a:r>
              <a:rPr lang="en-US" sz="2399" i="1" dirty="0"/>
              <a:t>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if (</a:t>
            </a:r>
            <a:r>
              <a:rPr lang="en-US" sz="2399" i="1" dirty="0"/>
              <a:t>c</a:t>
            </a:r>
            <a:r>
              <a:rPr lang="en-US" sz="2399" dirty="0"/>
              <a:t> is perspective candidate)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backtracking(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unmarkPositionVisited(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}</a:t>
            </a:r>
          </a:p>
        </p:txBody>
      </p:sp>
      <p:pic>
        <p:nvPicPr>
          <p:cNvPr id="7" name="Picture 2" descr="State Space Tree">
            <a:extLst>
              <a:ext uri="{FF2B5EF4-FFF2-40B4-BE49-F238E27FC236}">
                <a16:creationId xmlns:a16="http://schemas.microsoft.com/office/drawing/2014/main" id="{32508868-3293-E5DA-FBF8-2EC9F987F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3448" y="1387485"/>
            <a:ext cx="4934609" cy="34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612000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намира всички възможни места да постави: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8 кралици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шахматна дъска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Така че да не може две царици да се атакуват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>
                <a:hlinkClick r:id="rId2"/>
              </a:rPr>
              <a:t>http://en.wikipedia.org/wiki/</a:t>
            </a:r>
            <a:br>
              <a:rPr lang="en-US" noProof="1">
                <a:hlinkClick r:id="rId2"/>
              </a:rPr>
            </a:br>
            <a:r>
              <a:rPr lang="en-US" noProof="1">
                <a:hlinkClick r:id="rId2"/>
              </a:rPr>
              <a:t>Eight_queens_puzzle</a:t>
            </a:r>
            <a:endParaRPr lang="en-US" noProof="1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Пъзелът</a:t>
            </a:r>
            <a:r>
              <a:rPr lang="en-US" dirty="0"/>
              <a:t> „</a:t>
            </a:r>
            <a:r>
              <a:rPr lang="bg-BG" dirty="0"/>
              <a:t>8 кралици</a:t>
            </a:r>
            <a:r>
              <a:rPr lang="en-US" dirty="0"/>
              <a:t>"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791" y="1602691"/>
            <a:ext cx="4387742" cy="43877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96E014B-89BD-46BE-B04F-5FF621FDE764}"/>
              </a:ext>
            </a:extLst>
          </p:cNvPr>
          <p:cNvSpPr txBox="1"/>
          <p:nvPr/>
        </p:nvSpPr>
        <p:spPr>
          <a:xfrm>
            <a:off x="921000" y="6320612"/>
            <a:ext cx="102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4"/>
              </a:rPr>
              <a:t>https://judge.softuni.bg/Contests/2726/Recursive-Algorithms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BB4220-3CDD-4278-9C6E-F802C67C6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5C5C1DB-CDC4-1E99-529D-FB8C8545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73869B-E511-8272-2F4B-0CBD6E4888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402" y="1196125"/>
            <a:ext cx="5590598" cy="5528766"/>
          </a:xfrm>
        </p:spPr>
        <p:txBody>
          <a:bodyPr>
            <a:normAutofit/>
          </a:bodyPr>
          <a:lstStyle/>
          <a:p>
            <a:pPr marL="457063" indent="-457063"/>
            <a:r>
              <a:rPr lang="bg-BG" sz="3400" dirty="0"/>
              <a:t>Намира всички решения за пъзелът</a:t>
            </a:r>
            <a:r>
              <a:rPr lang="en-US" sz="3400" dirty="0"/>
              <a:t> „</a:t>
            </a:r>
            <a:r>
              <a:rPr lang="bg-BG" sz="3400" dirty="0"/>
              <a:t>кралици</a:t>
            </a:r>
            <a:r>
              <a:rPr lang="en-US" sz="3400" dirty="0"/>
              <a:t> “</a:t>
            </a:r>
          </a:p>
          <a:p>
            <a:pPr marL="457063" indent="-457063"/>
            <a:r>
              <a:rPr lang="bg-BG" sz="3400" dirty="0"/>
              <a:t>За всяка стъпка</a:t>
            </a:r>
            <a:r>
              <a:rPr lang="en-US" sz="3400" dirty="0"/>
              <a:t>:</a:t>
            </a:r>
          </a:p>
          <a:p>
            <a:pPr marL="1066099" lvl="1" indent="-457063">
              <a:buClr>
                <a:schemeClr val="tx1"/>
              </a:buClr>
            </a:pPr>
            <a:r>
              <a:rPr lang="bg-BG" sz="3200" dirty="0"/>
              <a:t>Проверяваме </a:t>
            </a:r>
            <a:r>
              <a:rPr lang="bg-BG" sz="3200" b="1" dirty="0">
                <a:solidFill>
                  <a:schemeClr val="bg1"/>
                </a:solidFill>
              </a:rPr>
              <a:t>решението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099" lvl="1" indent="-457063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Слагаме</a:t>
            </a:r>
            <a:r>
              <a:rPr lang="en-US" sz="3200" dirty="0"/>
              <a:t> </a:t>
            </a:r>
            <a:r>
              <a:rPr lang="bg-BG" sz="3200" dirty="0"/>
              <a:t>кралицата на свободно място</a:t>
            </a:r>
            <a:endParaRPr lang="en-US" sz="3200" dirty="0"/>
          </a:p>
          <a:p>
            <a:pPr marL="1066099" lvl="1" indent="-457063">
              <a:buClr>
                <a:schemeClr val="tx1"/>
              </a:buClr>
            </a:pPr>
            <a:r>
              <a:rPr lang="bg-BG" sz="3200" dirty="0"/>
              <a:t>Извикваме </a:t>
            </a:r>
            <a:r>
              <a:rPr lang="bg-BG" sz="3200" b="1" dirty="0">
                <a:solidFill>
                  <a:schemeClr val="bg1"/>
                </a:solidFill>
              </a:rPr>
              <a:t>рекурсия</a:t>
            </a:r>
            <a:endParaRPr lang="en-US" sz="3200" dirty="0"/>
          </a:p>
          <a:p>
            <a:pPr marL="1066099" lvl="1" indent="-457063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Премахваме</a:t>
            </a:r>
            <a:r>
              <a:rPr lang="en-US" sz="3200" dirty="0"/>
              <a:t> </a:t>
            </a:r>
            <a:r>
              <a:rPr lang="bg-BG" sz="3200" dirty="0"/>
              <a:t>кралицата</a:t>
            </a:r>
            <a:endParaRPr lang="en-US" sz="32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22018BC-01FD-3783-0E68-9C3591D03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0444" y="1132579"/>
            <a:ext cx="5310000" cy="4539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static void PlaceQueens(row)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if (row == 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PrintSolution();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for (col = 0 … 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if (CanPlaceQueen(row, col))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SetQueen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PlaceQueens(row + 1);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RemoveQueen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}</a:t>
            </a:r>
          </a:p>
          <a:p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30A5ADE-4423-3542-E9F3-49C718F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Пъзелът</a:t>
            </a:r>
            <a:r>
              <a:rPr lang="en-US" dirty="0"/>
              <a:t> „</a:t>
            </a:r>
            <a:r>
              <a:rPr lang="bg-BG" dirty="0"/>
              <a:t>8 кралици</a:t>
            </a:r>
            <a:r>
              <a:rPr lang="en-US" dirty="0"/>
              <a:t>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6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 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27897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36060" y="1652677"/>
            <a:ext cx="10904556" cy="4799537"/>
          </a:xfrm>
          <a:prstGeom prst="rect">
            <a:avLst/>
          </a:prstGeom>
        </p:spPr>
        <p:txBody>
          <a:bodyPr vert="horz" lIns="107944" tIns="35982" rIns="107944" bIns="35982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Рекурсивни алгоритми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Използвайте рекурсия да генерирате прости комбинаторни обект </a:t>
            </a: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Комбинации, вариации, пермутации и други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Обратно връщане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Използвайте обратно връщане, за да проверите всички възможните на всяка стъпка</a:t>
            </a:r>
            <a:endParaRPr lang="en-US" sz="32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Примерно генерирайте всички възможни конфигурации, които отговарят на определен критерии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326A1E-00B3-4955-BD57-BDC1BF38D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3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dirty="0"/>
              <a:t>Генериране на 0/1 вектори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 връщане</a:t>
            </a:r>
            <a:r>
              <a:rPr lang="en-US" dirty="0"/>
              <a:t>: </a:t>
            </a:r>
            <a:r>
              <a:rPr lang="bg-BG" dirty="0"/>
              <a:t>Концепции</a:t>
            </a:r>
            <a:endParaRPr lang="en-US" dirty="0"/>
          </a:p>
          <a:p>
            <a:r>
              <a:rPr lang="bg-BG" dirty="0"/>
              <a:t>Обратно връщане:</a:t>
            </a:r>
            <a:r>
              <a:rPr lang="en-US" dirty="0"/>
              <a:t> </a:t>
            </a:r>
            <a:r>
              <a:rPr lang="bg-BG" dirty="0"/>
              <a:t>Примери</a:t>
            </a:r>
            <a:endParaRPr lang="en-US" dirty="0"/>
          </a:p>
          <a:p>
            <a:pPr lvl="1"/>
            <a:r>
              <a:rPr lang="bg-BG" sz="3600" dirty="0"/>
              <a:t>Пъзелът</a:t>
            </a:r>
            <a:r>
              <a:rPr lang="en-US" sz="3600" dirty="0"/>
              <a:t> „</a:t>
            </a:r>
            <a:r>
              <a:rPr lang="bg-BG" sz="3600" dirty="0"/>
              <a:t>8 кралици</a:t>
            </a:r>
            <a:r>
              <a:rPr lang="en-US" sz="3600" dirty="0"/>
              <a:t>"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8E54F1-081C-4799-B387-00382BA3E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7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F2ADAF3-A4DF-9FAC-C1AD-EA6217F5D2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Прости комбинаторни генератори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DFBB89E-7561-C7D5-E923-3D03F1CF2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Рекурсивни алгоритми</a:t>
            </a:r>
            <a:endParaRPr lang="bg-B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0F0F49A-0F37-9D99-3259-9726364DE4B8}"/>
              </a:ext>
            </a:extLst>
          </p:cNvPr>
          <p:cNvGraphicFramePr>
            <a:graphicFrameLocks noGrp="1"/>
          </p:cNvGraphicFramePr>
          <p:nvPr/>
        </p:nvGraphicFramePr>
        <p:xfrm>
          <a:off x="5214700" y="1605157"/>
          <a:ext cx="1759611" cy="1972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537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Как да генерираме всички 8-бита вектори чрез </a:t>
            </a:r>
            <a:r>
              <a:rPr lang="bg-BG" sz="3399" b="1" dirty="0">
                <a:solidFill>
                  <a:schemeClr val="bg1"/>
                </a:solidFill>
              </a:rPr>
              <a:t>рекурсия</a:t>
            </a:r>
            <a:r>
              <a:rPr lang="bg-BG" sz="3399" dirty="0"/>
              <a:t>?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196" indent="-514196"/>
            <a:r>
              <a:rPr lang="bg-BG" sz="4000" dirty="0"/>
              <a:t>Генериране на 0/1 вектори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13" y="2133339"/>
            <a:ext cx="3930756" cy="40308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F29542-89F2-4395-8097-2E3C9DC17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57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Започваме с </a:t>
            </a:r>
            <a:r>
              <a:rPr lang="bg-BG" sz="3600" b="1" dirty="0">
                <a:solidFill>
                  <a:schemeClr val="bg1"/>
                </a:solidFill>
              </a:rPr>
              <a:t>празен вектор</a:t>
            </a:r>
            <a:endParaRPr lang="en-GB" sz="36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първата позиция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</a:t>
            </a:r>
            <a:r>
              <a:rPr lang="en-GB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минаваме през всички възможности</a:t>
            </a:r>
            <a:endParaRPr lang="en-GB" sz="3600" dirty="0"/>
          </a:p>
          <a:p>
            <a:pPr>
              <a:lnSpc>
                <a:spcPct val="100000"/>
              </a:lnSpc>
            </a:pPr>
            <a:endParaRPr lang="bg-BG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За всяка възможност генерирайте всички </a:t>
            </a:r>
            <a:r>
              <a:rPr lang="en-US" sz="3600" b="1" dirty="0">
                <a:solidFill>
                  <a:schemeClr val="bg1"/>
                </a:solidFill>
              </a:rPr>
              <a:t>(n-1)</a:t>
            </a:r>
            <a:r>
              <a:rPr lang="en-US" sz="3600" dirty="0"/>
              <a:t>-</a:t>
            </a:r>
            <a:r>
              <a:rPr lang="bg-BG" sz="3600" dirty="0"/>
              <a:t>бита вектори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Генериране на 0/1 вектори</a:t>
            </a:r>
            <a:endParaRPr lang="bg-BG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3101608" y="2765566"/>
            <a:ext cx="287262" cy="346843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9084861" y="2810381"/>
            <a:ext cx="287262" cy="33788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808433" y="4741889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791686" y="4702332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5400" y="1933533"/>
          <a:ext cx="398371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6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095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958147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AC854BC6-14B7-41D7-B311-1110BD718B5E}"/>
              </a:ext>
            </a:extLst>
          </p:cNvPr>
          <p:cNvSpPr txBox="1"/>
          <p:nvPr/>
        </p:nvSpPr>
        <p:spPr>
          <a:xfrm>
            <a:off x="1016095" y="6320612"/>
            <a:ext cx="1020990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https://judge.softuni.bg/Contests/2726/Recursive</a:t>
            </a:r>
            <a:r>
              <a:rPr lang="en-US" sz="1999" dirty="0">
                <a:hlinkClick r:id="rId3"/>
              </a:rPr>
              <a:t>-</a:t>
            </a:r>
            <a:r>
              <a:rPr lang="en-US" sz="1999" dirty="0">
                <a:hlinkClick r:id="rId3"/>
              </a:rPr>
              <a:t>Algorithms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E83B48E-BB1C-48C7-9E09-5EF4BFE99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82CEB74-3FD4-66DD-DD02-D7A21BBFA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288E248-BACE-9908-CB00-967D3525C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314000"/>
            <a:ext cx="10836275" cy="49578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if (index &gt;= vector.Length)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Console.WriteLine(string.Join(" ", vector));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for (int i = 0; i &lt;= 1; i++)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	   </a:t>
            </a:r>
            <a:r>
              <a:rPr lang="en-US" dirty="0"/>
              <a:t> vector[index] = 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  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}</a:t>
            </a:r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0A652D-5A80-92DA-FD9B-E539224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000" dirty="0"/>
              <a:t>Генериране на 0/1 вектори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02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3063" y="1957978"/>
          <a:ext cx="134919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30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Генериране на 3-битови вектори: Дърво на рекурсия</a:t>
            </a:r>
            <a:endParaRPr lang="bg-BG" sz="28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87" y="135156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482" y="3723872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72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011" y="37230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03" y="372309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45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526" y="372309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86" y="495303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968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219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743" y="491494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110" y="49295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212" y="5986609"/>
            <a:ext cx="7749683" cy="609566"/>
          </a:xfrm>
          <a:prstGeom prst="round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Принтира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12" y="491054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27" y="489150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603367" y="1871865"/>
            <a:ext cx="1503963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561407" y="1871865"/>
            <a:ext cx="1542506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7385565" y="3192884"/>
            <a:ext cx="718350" cy="530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8557993" y="3192884"/>
            <a:ext cx="887100" cy="530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9064193" y="4243391"/>
            <a:ext cx="153861" cy="686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612604" y="4244169"/>
            <a:ext cx="232706" cy="6473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7023295" y="4244170"/>
            <a:ext cx="135230" cy="666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702648" y="4243391"/>
            <a:ext cx="221403" cy="690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5086067" y="4243392"/>
            <a:ext cx="16250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3563524" y="4243393"/>
            <a:ext cx="151302" cy="671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920302" y="4243394"/>
            <a:ext cx="189144" cy="69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3336484" y="3192884"/>
            <a:ext cx="812802" cy="530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603366" y="3192881"/>
            <a:ext cx="872242" cy="530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988034" y="187186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7313389" y="186489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344161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593210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67681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723533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66593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694816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742894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878472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940876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845602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795021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826350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625709" y="1913201"/>
            <a:ext cx="131074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вектор</a:t>
            </a:r>
            <a:r>
              <a:rPr lang="en-GB" sz="2799" dirty="0"/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50944" y="1372136"/>
            <a:ext cx="16311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2273" y="1895220"/>
            <a:ext cx="516125" cy="573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11DF99-153B-43FB-A9B9-3814D30E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729" y="495302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283CFC-DF5D-4518-A477-10B62CF69768}"/>
              </a:ext>
            </a:extLst>
          </p:cNvPr>
          <p:cNvCxnSpPr>
            <a:cxnSpLocks/>
            <a:stCxn id="37" idx="5"/>
            <a:endCxn id="58" idx="0"/>
          </p:cNvCxnSpPr>
          <p:nvPr/>
        </p:nvCxnSpPr>
        <p:spPr>
          <a:xfrm>
            <a:off x="9672132" y="4243392"/>
            <a:ext cx="34968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7ECFCA-6F33-4FA8-B0FD-72A4870482E1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2920301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CE1846-678E-476C-A226-B544A582C80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3714825" y="5524505"/>
            <a:ext cx="0" cy="4621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BE9E08-F535-4351-8CFA-3CAEAA622C82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5086069" y="5562595"/>
            <a:ext cx="1" cy="424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3B420F-6DB8-45D8-9D38-B355A57CFDD8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5924050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5CC04B-6F3B-4186-8649-DB0CACBC98A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7023296" y="5520115"/>
            <a:ext cx="9949" cy="466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0B4D7-BEE0-4E4C-BF7E-49569E08D31C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7845309" y="5501069"/>
            <a:ext cx="0" cy="485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DEA067-C9D7-4188-8E66-770AAEC2EA90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9064192" y="5539161"/>
            <a:ext cx="0" cy="447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855155-5498-4125-BFEB-C732EA60FD0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0021811" y="5562596"/>
            <a:ext cx="0" cy="424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">
            <a:extLst>
              <a:ext uri="{FF2B5EF4-FFF2-40B4-BE49-F238E27FC236}">
                <a16:creationId xmlns:a16="http://schemas.microsoft.com/office/drawing/2014/main" id="{55F8FD42-EBE1-4FEE-AC77-E90B6AF5B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80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285720B-5CD4-C07B-8EEF-D9542BA5F7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Генериране на всички възможности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254CDF1-B39E-FC71-1FEC-AE33D15490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Обратно връщане</a:t>
            </a:r>
            <a:endParaRPr lang="bg-BG" dirty="0"/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AEFBFBE9-D518-B97C-21D7-597C8FAD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371309"/>
              </p:ext>
            </p:extLst>
          </p:nvPr>
        </p:nvGraphicFramePr>
        <p:xfrm>
          <a:off x="3837482" y="845847"/>
          <a:ext cx="4107754" cy="349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5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87488" y="1124744"/>
            <a:ext cx="10533216" cy="5276048"/>
          </a:xfrm>
        </p:spPr>
        <p:txBody>
          <a:bodyPr/>
          <a:lstStyle/>
          <a:p>
            <a:r>
              <a:rPr lang="bg-BG" sz="3600" dirty="0"/>
              <a:t>Какво е </a:t>
            </a:r>
            <a:r>
              <a:rPr lang="bg-BG" sz="3600" b="1" dirty="0">
                <a:solidFill>
                  <a:schemeClr val="bg1"/>
                </a:solidFill>
              </a:rPr>
              <a:t>обратно връщане</a:t>
            </a:r>
            <a:r>
              <a:rPr lang="en-US" sz="3600" dirty="0"/>
              <a:t>?</a:t>
            </a:r>
          </a:p>
          <a:p>
            <a:pPr lvl="1"/>
            <a:r>
              <a:rPr lang="bg-BG" sz="3400" dirty="0"/>
              <a:t>Клас от алгоритмите за </a:t>
            </a:r>
            <a:r>
              <a:rPr lang="bg-BG" sz="3400" b="1" dirty="0">
                <a:solidFill>
                  <a:schemeClr val="bg1"/>
                </a:solidFill>
              </a:rPr>
              <a:t>намиране на всички решения</a:t>
            </a:r>
            <a:endParaRPr lang="en-US" sz="3400" dirty="0"/>
          </a:p>
          <a:p>
            <a:pPr lvl="2"/>
            <a:r>
              <a:rPr lang="bg-BG" sz="3200" dirty="0"/>
              <a:t>Примерно: намиране на всички възможни пътища от начална до крайна точка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23993" y="3837022"/>
          <a:ext cx="4484173" cy="2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BDCCC6A4-0064-4246-8AAD-AF3DE1157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3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875</Words>
  <Application>Microsoft Office PowerPoint</Application>
  <PresentationFormat>Широк екран</PresentationFormat>
  <Paragraphs>223</Paragraphs>
  <Slides>16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Рекурсия и обратно връщане</vt:lpstr>
      <vt:lpstr>Съдържание</vt:lpstr>
      <vt:lpstr>Рекурсивни алгоритми</vt:lpstr>
      <vt:lpstr>Генериране на 0/1 вектори</vt:lpstr>
      <vt:lpstr>Генериране на 0/1 вектори</vt:lpstr>
      <vt:lpstr>Решение: Генериране на 0/1 вектори</vt:lpstr>
      <vt:lpstr>Генериране на 3-битови вектори: Дърво на рекурсия</vt:lpstr>
      <vt:lpstr>Обратно връщане</vt:lpstr>
      <vt:lpstr>Обратно връщане</vt:lpstr>
      <vt:lpstr>Обратно връщане</vt:lpstr>
      <vt:lpstr>Алгоритъма "Backtracking" (псевдокод)</vt:lpstr>
      <vt:lpstr>Пъзелът „8 кралици"</vt:lpstr>
      <vt:lpstr>Решение: Пъзелът „8 кралици"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505</cp:revision>
  <dcterms:created xsi:type="dcterms:W3CDTF">2018-05-23T13:08:44Z</dcterms:created>
  <dcterms:modified xsi:type="dcterms:W3CDTF">2023-04-06T14:39:25Z</dcterms:modified>
  <cp:category>© SoftUni – https://softuni.org</cp:category>
</cp:coreProperties>
</file>