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291" r:id="rId2"/>
    <p:sldId id="292" r:id="rId3"/>
    <p:sldId id="494" r:id="rId4"/>
    <p:sldId id="315" r:id="rId5"/>
    <p:sldId id="316" r:id="rId6"/>
    <p:sldId id="498" r:id="rId7"/>
    <p:sldId id="317" r:id="rId8"/>
    <p:sldId id="318" r:id="rId9"/>
    <p:sldId id="319" r:id="rId10"/>
    <p:sldId id="495" r:id="rId11"/>
    <p:sldId id="321" r:id="rId12"/>
    <p:sldId id="322" r:id="rId13"/>
    <p:sldId id="323" r:id="rId14"/>
    <p:sldId id="324" r:id="rId15"/>
    <p:sldId id="325" r:id="rId16"/>
    <p:sldId id="326" r:id="rId17"/>
    <p:sldId id="401" r:id="rId18"/>
    <p:sldId id="49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7FF3DA2-98E3-4B11-9622-15A7DDF55582}">
          <p14:sldIdLst>
            <p14:sldId id="291"/>
            <p14:sldId id="292"/>
          </p14:sldIdLst>
        </p14:section>
        <p14:section name="Преизползване на класове" id="{1C407849-8E33-435E-8104-A18B9001A377}">
          <p14:sldIdLst>
            <p14:sldId id="494"/>
            <p14:sldId id="315"/>
            <p14:sldId id="316"/>
            <p14:sldId id="498"/>
            <p14:sldId id="317"/>
            <p14:sldId id="318"/>
            <p14:sldId id="319"/>
          </p14:sldIdLst>
        </p14:section>
        <p14:section name="Видове преизползване на класове" id="{22E4A757-84FA-4FE3-86D6-D89823336F1F}">
          <p14:sldIdLst>
            <p14:sldId id="495"/>
            <p14:sldId id="321"/>
            <p14:sldId id="322"/>
            <p14:sldId id="323"/>
            <p14:sldId id="324"/>
            <p14:sldId id="325"/>
          </p14:sldIdLst>
        </p14:section>
        <p14:section name="Обобщение" id="{93303A64-A802-4F3D-9932-56EA437A8A52}">
          <p14:sldIdLst>
            <p14:sldId id="326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88" autoAdjust="0"/>
    <p:restoredTop sz="95241" autoAdjust="0"/>
  </p:normalViewPr>
  <p:slideViewPr>
    <p:cSldViewPr showGuides="1">
      <p:cViewPr varScale="1">
        <p:scale>
          <a:sx n="23" d="100"/>
          <a:sy n="23" d="100"/>
        </p:scale>
        <p:origin x="208" y="300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17.05.23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5/17/23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4754961-7B93-4D7A-B75A-9D10980954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0915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14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72B0CE86-8308-47A9-9930-4B85E8624B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17762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15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98DC522B-3196-4E94-B548-2DD8D5CE3B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0420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06890D-5EEB-420A-9FC0-F14D0F047C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5365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29A585D-1ED9-4D71-AE3D-6A64A993D6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1079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D188ED5-F516-4C31-A1EA-BA7D59B32B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2321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4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32413C6-059A-43A5-B08B-DE2E53E95F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0100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E0C7ED-8E3D-41F3-9647-0F1311E617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7336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7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1933EE6B-0E6A-4279-BC2D-3E2BB874EF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9163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8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3ABAE43-8726-4381-8387-00F83BD03A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690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9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7A3B8F68-DA96-4D93-8BB6-44F2798CFB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3227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15004F-EAD0-4523-BF1B-B43BEF34C0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3646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5A4E7A0-FEE2-42C2-A689-4B3992BCE1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6178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F05106B-DEEC-407A-A47D-950478CAB3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5244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065#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065#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Йерархия на класовете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Наследяване</a:t>
            </a:r>
            <a:endParaRPr lang="en-US" dirty="0"/>
          </a:p>
        </p:txBody>
      </p:sp>
      <p:pic>
        <p:nvPicPr>
          <p:cNvPr id="2" name="Picture 2" descr="3 Exciting Methods for Dependency Injection With Inheritance in C# -  MethodPoe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3A9B8A"/>
              </a:clrFrom>
              <a:clrTo>
                <a:srgbClr val="3A9B8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000" y="1823105"/>
            <a:ext cx="3483131" cy="348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58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BD6ED98-3FB5-46B0-A08A-5E5FBF0CD40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Разширяване</a:t>
            </a:r>
            <a:r>
              <a:rPr lang="en-US" sz="4800" dirty="0"/>
              <a:t>, </a:t>
            </a:r>
            <a:r>
              <a:rPr lang="bg-BG" sz="4800" dirty="0"/>
              <a:t>композиция, делегиране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1220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Повтарянето на код </a:t>
            </a:r>
            <a:r>
              <a:rPr lang="bg-BG" sz="3600" dirty="0"/>
              <a:t>води до грешки</a:t>
            </a:r>
            <a:endParaRPr lang="en-GB" sz="3600" dirty="0"/>
          </a:p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Можем да преизползваме класове </a:t>
            </a:r>
            <a:r>
              <a:rPr lang="bg-BG" sz="3600" dirty="0"/>
              <a:t>чрез</a:t>
            </a:r>
            <a:r>
              <a:rPr lang="en-GB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разширяване</a:t>
            </a:r>
            <a:endParaRPr lang="en-GB" sz="3600" b="1" dirty="0">
              <a:solidFill>
                <a:schemeClr val="bg1"/>
              </a:solidFill>
            </a:endParaRPr>
          </a:p>
          <a:p>
            <a:r>
              <a:rPr lang="bg-BG" sz="3600" dirty="0"/>
              <a:t>Понякога това е единственият начин</a:t>
            </a:r>
            <a:endParaRPr lang="en-GB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Разширяване</a:t>
            </a:r>
            <a:endParaRPr lang="en-US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3261000" y="3525946"/>
            <a:ext cx="5195506" cy="18288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Collections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3503709" y="4388245"/>
            <a:ext cx="4710089" cy="5855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b="1" noProof="1">
                <a:solidFill>
                  <a:schemeClr val="bg2"/>
                </a:solidFill>
              </a:rPr>
              <a:t>List</a:t>
            </a:r>
            <a:r>
              <a:rPr lang="bg-BG" sz="2800" b="1" noProof="1">
                <a:solidFill>
                  <a:schemeClr val="bg2"/>
                </a:solidFill>
              </a:rPr>
              <a:t>&lt;</a:t>
            </a:r>
            <a:r>
              <a:rPr lang="af-ZA" sz="2800" b="1" noProof="1">
                <a:solidFill>
                  <a:schemeClr val="bg2"/>
                </a:solidFill>
              </a:rPr>
              <a:t>string</a:t>
            </a:r>
            <a:r>
              <a:rPr lang="bg-BG" sz="2800" b="1" noProof="1">
                <a:solidFill>
                  <a:schemeClr val="bg2"/>
                </a:solidFill>
              </a:rPr>
              <a:t>&gt;</a:t>
            </a:r>
            <a:endParaRPr lang="en-GB" sz="2800" b="1" noProof="1">
              <a:solidFill>
                <a:schemeClr val="bg2"/>
              </a:solidFill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2970107" y="5759846"/>
            <a:ext cx="5777698" cy="5855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b="1" noProof="1">
                <a:solidFill>
                  <a:schemeClr val="bg2"/>
                </a:solidFill>
              </a:rPr>
              <a:t>CustomList</a:t>
            </a:r>
          </a:p>
        </p:txBody>
      </p:sp>
      <p:sp>
        <p:nvSpPr>
          <p:cNvPr id="10" name="Arrow: Right 29"/>
          <p:cNvSpPr/>
          <p:nvPr/>
        </p:nvSpPr>
        <p:spPr>
          <a:xfrm rot="16200000">
            <a:off x="5528250" y="5249161"/>
            <a:ext cx="661007" cy="19208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A2FAB3F-B1CF-49FB-B55F-3E799C2BE4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590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класове, за да </a:t>
            </a:r>
            <a:r>
              <a:rPr lang="bg-BG" b="1" dirty="0">
                <a:solidFill>
                  <a:schemeClr val="bg1"/>
                </a:solidFill>
              </a:rPr>
              <a:t>дефинираме</a:t>
            </a:r>
            <a:r>
              <a:rPr lang="en-GB" dirty="0"/>
              <a:t> </a:t>
            </a:r>
            <a:r>
              <a:rPr lang="bg-BG" dirty="0"/>
              <a:t>полета и свойства на класа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Композиция</a:t>
            </a:r>
            <a:endParaRPr lang="en-US" dirty="0"/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1600200" y="2436905"/>
            <a:ext cx="4436906" cy="39421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class </a:t>
            </a:r>
            <a:r>
              <a:rPr lang="en-GB" sz="2600" dirty="0"/>
              <a:t>Laptop</a:t>
            </a:r>
            <a:r>
              <a:rPr lang="en-US" sz="2600" dirty="0"/>
              <a:t> 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  Monitor monitor;</a:t>
            </a:r>
          </a:p>
          <a:p>
            <a:r>
              <a:rPr lang="en-US" sz="2600" dirty="0"/>
              <a:t>  Touchpad touchpad;</a:t>
            </a:r>
          </a:p>
          <a:p>
            <a:r>
              <a:rPr lang="en-US" sz="2600" dirty="0"/>
              <a:t>  Keyboard keyboard;</a:t>
            </a:r>
          </a:p>
          <a:p>
            <a:r>
              <a:rPr lang="en-US" sz="2600" dirty="0"/>
              <a:t>  …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3216000" y="5385344"/>
            <a:ext cx="2766682" cy="919401"/>
          </a:xfrm>
          <a:prstGeom prst="wedgeRoundRectCallout">
            <a:avLst>
              <a:gd name="adj1" fmla="val -73261"/>
              <a:gd name="adj2" fmla="val -686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Преизползване на класове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690266" y="2133600"/>
            <a:ext cx="4815935" cy="41148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4400" b="1" dirty="0">
                <a:solidFill>
                  <a:schemeClr val="bg2"/>
                </a:solidFill>
              </a:rPr>
              <a:t>Laptop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6975301" y="3095213"/>
            <a:ext cx="4302299" cy="781326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Monitor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6975302" y="4095416"/>
            <a:ext cx="4302299" cy="781385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Touchpad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6962640" y="5088238"/>
            <a:ext cx="4302299" cy="779163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Keyboard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21DFBC2-F3F5-452F-ABC5-3F6E39C315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202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Делегиране</a:t>
            </a:r>
            <a:endParaRPr lang="en-US" dirty="0"/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1191000" y="1494000"/>
            <a:ext cx="5130000" cy="50501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class </a:t>
            </a:r>
            <a:r>
              <a:rPr lang="en-GB" sz="2600" dirty="0"/>
              <a:t>Laptop</a:t>
            </a:r>
            <a:r>
              <a:rPr lang="en-US" sz="2600" dirty="0"/>
              <a:t> 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  Monitor monitor;</a:t>
            </a:r>
          </a:p>
          <a:p>
            <a:r>
              <a:rPr lang="en-US" sz="2600" dirty="0"/>
              <a:t>  void IncrBrightness() =&gt;</a:t>
            </a:r>
          </a:p>
          <a:p>
            <a:r>
              <a:rPr lang="en-US" sz="2600" dirty="0"/>
              <a:t>    monitor.Brighten();</a:t>
            </a:r>
          </a:p>
          <a:p>
            <a:r>
              <a:rPr lang="en-US" sz="2600" dirty="0"/>
              <a:t>  </a:t>
            </a:r>
          </a:p>
          <a:p>
            <a:r>
              <a:rPr lang="en-US" sz="2600" dirty="0"/>
              <a:t>  void DecrBrightness() =&gt;</a:t>
            </a:r>
          </a:p>
          <a:p>
            <a:r>
              <a:rPr lang="en-US" sz="2600" dirty="0"/>
              <a:t>    </a:t>
            </a:r>
            <a:r>
              <a:rPr lang="en-US" sz="2600" noProof="1"/>
              <a:t>monitor.Dim();</a:t>
            </a:r>
          </a:p>
          <a:p>
            <a:r>
              <a:rPr lang="en-US" sz="2600" dirty="0"/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34201" y="1828800"/>
            <a:ext cx="4206335" cy="3886200"/>
            <a:chOff x="6932849" y="1460563"/>
            <a:chExt cx="4815935" cy="3649479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6932849" y="1460563"/>
              <a:ext cx="4815935" cy="3649479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75000"/>
                <a:alpha val="30000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4400" b="1" dirty="0">
                  <a:solidFill>
                    <a:schemeClr val="bg2"/>
                  </a:solidFill>
                </a:rPr>
                <a:t>Laptop</a:t>
              </a:r>
            </a:p>
            <a:p>
              <a:pPr algn="ctr"/>
              <a:endParaRPr lang="en-GB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GB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GB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GB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GB" sz="3200" b="1" noProof="1">
                  <a:solidFill>
                    <a:schemeClr val="bg2"/>
                  </a:solidFill>
                </a:rPr>
                <a:t>increaseBrightness</a:t>
              </a:r>
              <a:r>
                <a:rPr lang="en-GB" sz="3200" b="1" dirty="0">
                  <a:solidFill>
                    <a:schemeClr val="bg2"/>
                  </a:solidFill>
                </a:rPr>
                <a:t>()</a:t>
              </a:r>
            </a:p>
            <a:p>
              <a:pPr algn="ctr"/>
              <a:r>
                <a:rPr lang="en-GB" sz="3200" b="1" noProof="1">
                  <a:solidFill>
                    <a:schemeClr val="bg2"/>
                  </a:solidFill>
                </a:rPr>
                <a:t>decreaseBrightness</a:t>
              </a:r>
              <a:r>
                <a:rPr lang="en-GB" sz="3200" b="1" dirty="0">
                  <a:solidFill>
                    <a:schemeClr val="bg2"/>
                  </a:solidFill>
                </a:rPr>
                <a:t>()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7189666" y="2824042"/>
              <a:ext cx="4302299" cy="640157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75000"/>
                <a:alpha val="30000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2800" b="1" dirty="0">
                  <a:solidFill>
                    <a:schemeClr val="bg2"/>
                  </a:solidFill>
                </a:rPr>
                <a:t>Monitor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540721A4-9A9F-4B67-9CF6-A7D0D7FF174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8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138387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Създайте клас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StackOfStrings</a:t>
            </a:r>
            <a:r>
              <a:rPr lang="bg-BG" dirty="0"/>
              <a:t>, който </a:t>
            </a:r>
            <a:r>
              <a:rPr lang="bg-BG" b="1" dirty="0">
                <a:solidFill>
                  <a:schemeClr val="bg1"/>
                </a:solidFill>
              </a:rPr>
              <a:t>наследява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Stack&lt;string&gt;</a:t>
            </a:r>
            <a:r>
              <a:rPr lang="en-US" dirty="0"/>
              <a:t> </a:t>
            </a:r>
            <a:r>
              <a:rPr lang="bg-BG" dirty="0"/>
              <a:t>и добавя следните методи</a:t>
            </a:r>
            <a:r>
              <a:rPr lang="en-US" dirty="0"/>
              <a:t>: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Задача</a:t>
            </a:r>
            <a:r>
              <a:rPr lang="en-US" sz="4000" dirty="0"/>
              <a:t>: </a:t>
            </a:r>
            <a:r>
              <a:rPr lang="bg-BG" sz="4000" dirty="0"/>
              <a:t>Поредица от стрингове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09800" y="2954352"/>
            <a:ext cx="5029201" cy="1779648"/>
            <a:chOff x="-307406" y="1907448"/>
            <a:chExt cx="3132342" cy="1779648"/>
          </a:xfrm>
          <a:solidFill>
            <a:schemeClr val="tx1">
              <a:lumMod val="40000"/>
              <a:lumOff val="60000"/>
              <a:alpha val="19000"/>
            </a:schemeClr>
          </a:solidFill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-306388" y="1907448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StackOfStrings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7406" y="2514936"/>
              <a:ext cx="3132342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+IsEmpty(): boolean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+AddRange(elements): void</a:t>
              </a:r>
            </a:p>
          </p:txBody>
        </p:sp>
      </p:grpSp>
      <p:pic>
        <p:nvPicPr>
          <p:cNvPr id="1026" name="Picture 2" descr="Image result for stack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902" y="2235816"/>
            <a:ext cx="2452128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11153D74-695E-40D3-B089-A648CFC6D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9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Решение</a:t>
            </a:r>
            <a:r>
              <a:rPr lang="en-US" sz="4000" dirty="0"/>
              <a:t>: </a:t>
            </a:r>
            <a:r>
              <a:rPr lang="bg-BG" sz="4000" dirty="0"/>
              <a:t>Поредица от стрингове</a:t>
            </a:r>
            <a:endParaRPr lang="en-US" sz="40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990600" y="1134000"/>
            <a:ext cx="10287000" cy="53014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public class StackOfStrings </a:t>
            </a:r>
            <a:r>
              <a:rPr lang="bg-BG" sz="2600" dirty="0"/>
              <a:t>: </a:t>
            </a:r>
            <a:r>
              <a:rPr lang="en-US" sz="2600" dirty="0"/>
              <a:t>Stack&lt;string&gt;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public bool </a:t>
            </a:r>
            <a:r>
              <a:rPr lang="en-US" sz="2600" noProof="1"/>
              <a:t>IsEmpty()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noProof="1"/>
              <a:t> 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return </a:t>
            </a:r>
            <a:r>
              <a:rPr lang="en-US" sz="2600" noProof="1"/>
              <a:t>this.Count == 0;</a:t>
            </a:r>
            <a:endParaRPr lang="bg-BG" sz="2600" noProof="1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bg-BG" sz="2600" dirty="0"/>
              <a:t>  </a:t>
            </a:r>
            <a:r>
              <a:rPr lang="en-US" sz="2600" dirty="0"/>
              <a:t>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public </a:t>
            </a:r>
            <a:r>
              <a:rPr lang="en-US" sz="2600" noProof="1"/>
              <a:t>void AddRange(IEnumerable&lt;string&gt; </a:t>
            </a:r>
            <a:r>
              <a:rPr lang="en-US" sz="2600" dirty="0"/>
              <a:t>elements)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</a:t>
            </a:r>
            <a:r>
              <a:rPr lang="en-US" sz="2600" noProof="1"/>
              <a:t>foreach (var element in </a:t>
            </a:r>
            <a:r>
              <a:rPr lang="en-US" sz="2600" dirty="0"/>
              <a:t>elements</a:t>
            </a:r>
            <a:r>
              <a:rPr lang="en-US" sz="2600" noProof="1"/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noProof="1"/>
              <a:t>      this.Push(element);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}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F2F5BE9-686B-4406-BDF0-22A229511D38}"/>
              </a:ext>
            </a:extLst>
          </p:cNvPr>
          <p:cNvSpPr txBox="1"/>
          <p:nvPr/>
        </p:nvSpPr>
        <p:spPr>
          <a:xfrm>
            <a:off x="676221" y="64569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 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https://judge.softuni.org/Contests/Practice/Index/4065#1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336B47E-9B4E-4370-8941-9323C43D1E9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1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919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9"/>
            <a:ext cx="8281864" cy="477237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Наследяването ни позволява да </a:t>
            </a:r>
            <a:br>
              <a:rPr lang="bg-BG" sz="3600" dirty="0">
                <a:solidFill>
                  <a:schemeClr val="bg2"/>
                </a:solidFill>
              </a:rPr>
            </a:b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преизползваме код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Подкласа наследява </a:t>
            </a:r>
            <a:r>
              <a:rPr lang="bg-BG" sz="3600" dirty="0">
                <a:solidFill>
                  <a:schemeClr val="bg2"/>
                </a:solidFill>
              </a:rPr>
              <a:t>членовете от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суперкласа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може да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презаписва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br>
              <a:rPr lang="bg-BG" sz="3600" dirty="0">
                <a:solidFill>
                  <a:schemeClr val="bg2"/>
                </a:solidFill>
              </a:rPr>
            </a:br>
            <a:r>
              <a:rPr lang="bg-BG" sz="3600" dirty="0">
                <a:solidFill>
                  <a:schemeClr val="bg2"/>
                </a:solidFill>
              </a:rPr>
              <a:t>методи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Обмислете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композиция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делегиране</a:t>
            </a:r>
            <a:endParaRPr lang="en-US" sz="36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4EBDCF4-856C-4D57-A806-911ECB7924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14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4012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  <a:p>
            <a:pPr marL="0" indent="0">
              <a:lnSpc>
                <a:spcPct val="120000"/>
              </a:lnSpc>
              <a:buNone/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B20C9FE-51B9-4CA1-A3B4-E16FBFC084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36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664617"/>
            <a:ext cx="11818096" cy="552876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bg-BG" sz="3600" dirty="0"/>
          </a:p>
          <a:p>
            <a:pPr marL="514350" indent="-514350">
              <a:buFont typeface="+mj-lt"/>
              <a:buAutoNum type="arabicPeriod"/>
            </a:pPr>
            <a:r>
              <a:rPr lang="bg-BG" sz="3600" dirty="0"/>
              <a:t>Преизползване на класове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bg-BG" sz="3600" dirty="0"/>
              <a:t>Видове преизползване на класове</a:t>
            </a:r>
          </a:p>
          <a:p>
            <a:pPr lvl="1"/>
            <a:r>
              <a:rPr lang="bg-BG" sz="3400" dirty="0"/>
              <a:t>Разширяване</a:t>
            </a:r>
          </a:p>
          <a:p>
            <a:pPr lvl="1"/>
            <a:r>
              <a:rPr lang="bg-BG" sz="3400" dirty="0"/>
              <a:t>Композиция</a:t>
            </a:r>
          </a:p>
          <a:p>
            <a:pPr lvl="1"/>
            <a:r>
              <a:rPr lang="bg-BG" sz="3400" dirty="0"/>
              <a:t>Делегиране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5B3E92B-F4BB-4BA3-9596-FAB74B56C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89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2C7D58AF-130B-62A8-C529-96E63FB0FE7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Модификаторите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sealed</a:t>
            </a:r>
            <a:endParaRPr lang="en-BG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7EED59-E7B8-4363-86B1-51A4CBC91D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Преизползване на код на ниво клас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4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virtual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</a:t>
            </a:r>
            <a:r>
              <a:rPr lang="bg-BG" sz="3000" dirty="0"/>
              <a:t>дефинира метод, който </a:t>
            </a:r>
            <a:r>
              <a:rPr lang="bg-BG" sz="3000" b="1" dirty="0">
                <a:solidFill>
                  <a:schemeClr val="bg1"/>
                </a:solidFill>
              </a:rPr>
              <a:t>може да бъде презаписан</a:t>
            </a:r>
            <a:endParaRPr lang="en-US" sz="3000" b="1" noProof="1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Виртуални методи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43200" y="1928688"/>
            <a:ext cx="6477000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</a:t>
            </a:r>
            <a:r>
              <a:rPr lang="en-US" sz="2600" dirty="0">
                <a:solidFill>
                  <a:schemeClr val="bg1"/>
                </a:solidFill>
              </a:rPr>
              <a:t>Animal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  public </a:t>
            </a:r>
            <a:r>
              <a:rPr lang="en-US" sz="2600" dirty="0">
                <a:solidFill>
                  <a:schemeClr val="bg1"/>
                </a:solidFill>
              </a:rPr>
              <a:t>virtual</a:t>
            </a:r>
            <a:r>
              <a:rPr lang="en-US" sz="2600" dirty="0"/>
              <a:t> void Eat() { … }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744925" y="4208844"/>
            <a:ext cx="6475275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Dog </a:t>
            </a:r>
            <a:r>
              <a:rPr lang="en-US" sz="2600" dirty="0">
                <a:solidFill>
                  <a:schemeClr val="bg1"/>
                </a:solidFill>
              </a:rPr>
              <a:t>:</a:t>
            </a:r>
            <a:r>
              <a:rPr lang="en-US" sz="2600" dirty="0"/>
              <a:t> Animal</a:t>
            </a:r>
          </a:p>
          <a:p>
            <a:r>
              <a:rPr lang="en-US" sz="2600" dirty="0"/>
              <a:t>{   </a:t>
            </a:r>
          </a:p>
          <a:p>
            <a:r>
              <a:rPr lang="en-US" sz="2600" dirty="0"/>
              <a:t>  public </a:t>
            </a:r>
            <a:r>
              <a:rPr lang="en-US" sz="2600" dirty="0">
                <a:solidFill>
                  <a:schemeClr val="bg1"/>
                </a:solidFill>
              </a:rPr>
              <a:t>override</a:t>
            </a:r>
            <a:r>
              <a:rPr lang="en-US" sz="2600" dirty="0"/>
              <a:t> void Eat() {}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515DD36-BBDF-464F-A7B4-1E24CEADBE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805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1" y="1196125"/>
            <a:ext cx="5995597" cy="5528766"/>
          </a:xfrm>
        </p:spPr>
        <p:txBody>
          <a:bodyPr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bg-BG" altLang="bg-BG" sz="3600" dirty="0">
                <a:latin typeface="+mn-lt"/>
              </a:rPr>
              <a:t>Модификаторът</a:t>
            </a:r>
            <a:r>
              <a:rPr lang="en-US" altLang="bg-BG" sz="3600" dirty="0">
                <a:latin typeface="+mn-lt"/>
              </a:rPr>
              <a:t> </a:t>
            </a:r>
            <a:r>
              <a:rPr lang="en-US" alt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sealed</a:t>
            </a:r>
            <a:r>
              <a:rPr lang="en-US" altLang="bg-BG" sz="3600" dirty="0">
                <a:latin typeface="+mn-lt"/>
              </a:rPr>
              <a:t> </a:t>
            </a:r>
            <a:br>
              <a:rPr lang="en-US" altLang="bg-BG" sz="3600" dirty="0">
                <a:latin typeface="+mn-lt"/>
              </a:rPr>
            </a:br>
            <a:r>
              <a:rPr lang="bg-BG" altLang="bg-BG" sz="3600" dirty="0">
                <a:latin typeface="+mn-lt"/>
              </a:rPr>
              <a:t>забранява на другите класове да </a:t>
            </a:r>
            <a:r>
              <a:rPr lang="bg-BG" altLang="bg-BG" sz="3600" b="1" dirty="0">
                <a:solidFill>
                  <a:schemeClr val="bg1"/>
                </a:solidFill>
                <a:latin typeface="+mn-lt"/>
              </a:rPr>
              <a:t>наследяват</a:t>
            </a:r>
            <a:r>
              <a:rPr lang="en-US" altLang="bg-BG" sz="3600" dirty="0">
                <a:latin typeface="+mn-lt"/>
              </a:rPr>
              <a:t> </a:t>
            </a:r>
            <a:br>
              <a:rPr lang="en-US" altLang="bg-BG" sz="3600" dirty="0">
                <a:latin typeface="+mn-lt"/>
              </a:rPr>
            </a:br>
            <a:r>
              <a:rPr lang="bg-BG" altLang="bg-BG" sz="3600" dirty="0">
                <a:latin typeface="+mn-lt"/>
              </a:rPr>
              <a:t>текущия клас</a:t>
            </a:r>
            <a:endParaRPr lang="en-US" altLang="bg-BG" sz="3600" dirty="0"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</a:t>
            </a:r>
            <a:r>
              <a:rPr lang="en-US" dirty="0"/>
              <a:t>Sealed (1)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5E290E-30DB-4850-A687-A4CE7E3FA444}"/>
              </a:ext>
            </a:extLst>
          </p:cNvPr>
          <p:cNvSpPr txBox="1">
            <a:spLocks/>
          </p:cNvSpPr>
          <p:nvPr/>
        </p:nvSpPr>
        <p:spPr>
          <a:xfrm>
            <a:off x="6360849" y="1196125"/>
            <a:ext cx="5392181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class Dinosaur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public void Eat() {…}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5E290E-30DB-4850-A687-A4CE7E3FA444}"/>
              </a:ext>
            </a:extLst>
          </p:cNvPr>
          <p:cNvSpPr txBox="1">
            <a:spLocks/>
          </p:cNvSpPr>
          <p:nvPr/>
        </p:nvSpPr>
        <p:spPr>
          <a:xfrm>
            <a:off x="6360849" y="4046959"/>
            <a:ext cx="5400000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sealed</a:t>
            </a:r>
            <a:r>
              <a:rPr lang="en-US" dirty="0"/>
              <a:t> class </a:t>
            </a:r>
            <a:r>
              <a:rPr lang="en-US" noProof="1"/>
              <a:t>TRex</a:t>
            </a:r>
            <a:r>
              <a:rPr lang="en-US" dirty="0"/>
              <a:t> : Dinosaur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public void Eat() {…}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85E290E-30DB-4850-A687-A4CE7E3FA444}"/>
              </a:ext>
            </a:extLst>
          </p:cNvPr>
          <p:cNvSpPr txBox="1">
            <a:spLocks/>
          </p:cNvSpPr>
          <p:nvPr/>
        </p:nvSpPr>
        <p:spPr>
          <a:xfrm>
            <a:off x="448093" y="4230921"/>
            <a:ext cx="4700560" cy="1726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noProof="1"/>
              <a:t>EvolvedTRex</a:t>
            </a:r>
            <a:r>
              <a:rPr lang="en-US" dirty="0"/>
              <a:t> : </a:t>
            </a:r>
            <a:r>
              <a:rPr lang="en-US" u="wavyHeavy" noProof="1">
                <a:uFill>
                  <a:solidFill>
                    <a:srgbClr val="FF0000"/>
                  </a:solidFill>
                </a:uFill>
              </a:rPr>
              <a:t>TRex</a:t>
            </a:r>
            <a:r>
              <a:rPr lang="en-US" dirty="0"/>
              <a:t>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Up Arrow 2"/>
          <p:cNvSpPr/>
          <p:nvPr/>
        </p:nvSpPr>
        <p:spPr bwMode="auto">
          <a:xfrm>
            <a:off x="8764439" y="3476281"/>
            <a:ext cx="585000" cy="570678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5226862" y="4824000"/>
            <a:ext cx="1037344" cy="54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Multiply 10"/>
          <p:cNvSpPr/>
          <p:nvPr/>
        </p:nvSpPr>
        <p:spPr bwMode="auto">
          <a:xfrm>
            <a:off x="5041424" y="4461970"/>
            <a:ext cx="1279576" cy="1264060"/>
          </a:xfrm>
          <a:prstGeom prst="mathMultiply">
            <a:avLst>
              <a:gd name="adj1" fmla="val 9181"/>
            </a:avLst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64B9658-E071-4042-95E1-997C9FDA1E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991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021077" cy="5528766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altLang="bg-BG" sz="3400" dirty="0"/>
              <a:t>Можете да използвате модификатора</a:t>
            </a:r>
            <a:r>
              <a:rPr lang="en-US" altLang="bg-BG" sz="3400" dirty="0"/>
              <a:t> </a:t>
            </a:r>
            <a:r>
              <a:rPr lang="en-US" alt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sealed</a:t>
            </a:r>
            <a:r>
              <a:rPr lang="en-US" altLang="bg-BG" sz="3400" dirty="0"/>
              <a:t> </a:t>
            </a:r>
            <a:r>
              <a:rPr lang="bg-BG" altLang="bg-BG" sz="3400" dirty="0"/>
              <a:t>на </a:t>
            </a:r>
            <a:r>
              <a:rPr lang="bg-BG" altLang="bg-BG" sz="3400" b="1" dirty="0">
                <a:solidFill>
                  <a:schemeClr val="bg1"/>
                </a:solidFill>
              </a:rPr>
              <a:t>метод</a:t>
            </a:r>
            <a:r>
              <a:rPr lang="en-US" altLang="bg-BG" sz="3400" dirty="0"/>
              <a:t> </a:t>
            </a:r>
            <a:r>
              <a:rPr lang="bg-BG" altLang="bg-BG" sz="3400" dirty="0"/>
              <a:t>или </a:t>
            </a:r>
            <a:r>
              <a:rPr lang="bg-BG" altLang="bg-BG" sz="3400" b="1" dirty="0">
                <a:solidFill>
                  <a:schemeClr val="bg1"/>
                </a:solidFill>
              </a:rPr>
              <a:t>свойство</a:t>
            </a:r>
            <a:r>
              <a:rPr lang="en-US" altLang="bg-BG" sz="3400" dirty="0"/>
              <a:t> </a:t>
            </a:r>
            <a:r>
              <a:rPr lang="bg-BG" altLang="bg-BG" sz="3400" dirty="0"/>
              <a:t>в </a:t>
            </a:r>
            <a:r>
              <a:rPr lang="bg-BG" alt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базовия</a:t>
            </a:r>
            <a:r>
              <a:rPr lang="en-US" altLang="bg-BG" sz="3400" dirty="0"/>
              <a:t> </a:t>
            </a:r>
            <a:r>
              <a:rPr lang="bg-BG" altLang="bg-BG" sz="3400" dirty="0"/>
              <a:t>клас</a:t>
            </a:r>
            <a:r>
              <a:rPr lang="en-US" altLang="bg-BG" sz="3400" dirty="0"/>
              <a:t>: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altLang="bg-BG" sz="3200" dirty="0"/>
              <a:t>Така можете да </a:t>
            </a:r>
            <a:r>
              <a:rPr lang="bg-BG" altLang="bg-BG" sz="3200" b="1" dirty="0">
                <a:solidFill>
                  <a:schemeClr val="bg1"/>
                </a:solidFill>
              </a:rPr>
              <a:t>позволите на класовете</a:t>
            </a:r>
            <a:r>
              <a:rPr lang="en-US" altLang="bg-BG" sz="3200" b="1" dirty="0">
                <a:solidFill>
                  <a:schemeClr val="bg1"/>
                </a:solidFill>
              </a:rPr>
              <a:t> </a:t>
            </a:r>
            <a:r>
              <a:rPr lang="bg-BG" altLang="bg-BG" sz="3200" dirty="0"/>
              <a:t>да</a:t>
            </a:r>
            <a:r>
              <a:rPr lang="en-US" altLang="bg-BG" sz="3200" dirty="0"/>
              <a:t> </a:t>
            </a:r>
            <a:r>
              <a:rPr lang="bg-BG" altLang="bg-BG" sz="3200" b="1" dirty="0">
                <a:solidFill>
                  <a:schemeClr val="bg1"/>
                </a:solidFill>
              </a:rPr>
              <a:t>наследяват</a:t>
            </a:r>
            <a:r>
              <a:rPr lang="en-US" altLang="bg-BG" sz="3200" dirty="0"/>
              <a:t> </a:t>
            </a:r>
            <a:r>
              <a:rPr lang="bg-BG" altLang="bg-BG" sz="3200" dirty="0"/>
              <a:t>от базовия клас</a:t>
            </a:r>
            <a:endParaRPr lang="en-US" altLang="bg-BG" sz="3200" dirty="0"/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bg-BG" altLang="bg-BG" sz="3200" b="1" dirty="0">
                <a:solidFill>
                  <a:schemeClr val="bg1"/>
                </a:solidFill>
              </a:rPr>
              <a:t>Забранявате презаписването</a:t>
            </a:r>
            <a:r>
              <a:rPr lang="en-US" altLang="bg-BG" sz="3200" dirty="0"/>
              <a:t> </a:t>
            </a:r>
            <a:r>
              <a:rPr lang="bg-BG" altLang="bg-BG" sz="3200" dirty="0"/>
              <a:t>на конкретни </a:t>
            </a:r>
            <a:r>
              <a:rPr lang="bg-BG" alt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виртуални методи </a:t>
            </a:r>
            <a:r>
              <a:rPr lang="bg-BG" altLang="bg-BG" sz="3200" dirty="0"/>
              <a:t>и</a:t>
            </a:r>
            <a:r>
              <a:rPr lang="en-US" altLang="bg-BG" sz="3200" dirty="0"/>
              <a:t> </a:t>
            </a:r>
            <a:r>
              <a:rPr lang="bg-BG" alt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свойства</a:t>
            </a:r>
            <a:endParaRPr lang="en-US" altLang="bg-BG" sz="3200" noProof="1"/>
          </a:p>
          <a:p>
            <a:endParaRPr lang="en-US" dirty="0"/>
          </a:p>
          <a:p>
            <a:pPr lv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</a:t>
            </a:r>
            <a:r>
              <a:rPr lang="en-US" dirty="0"/>
              <a:t>Sealed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11481" y="3282906"/>
            <a:ext cx="6689519" cy="16030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class Waimanu : Bird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sealed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Fly()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{}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211480" y="4885953"/>
            <a:ext cx="6689519" cy="16030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class Penguin : Waimanu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Walk() {}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11481" y="1464415"/>
            <a:ext cx="6689519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class Bird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virtual void Fly() {}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AB6760A-4EE1-40C2-8AD7-736B6366C7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755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Можем да </a:t>
            </a:r>
            <a:r>
              <a:rPr lang="bg-BG" sz="3600" b="1" dirty="0">
                <a:solidFill>
                  <a:schemeClr val="bg1"/>
                </a:solidFill>
              </a:rPr>
              <a:t>разширим клас</a:t>
            </a:r>
            <a:r>
              <a:rPr lang="bg-BG" sz="3600" dirty="0"/>
              <a:t>, който </a:t>
            </a:r>
            <a:r>
              <a:rPr lang="bg-BG" sz="3600" b="1" dirty="0">
                <a:solidFill>
                  <a:schemeClr val="bg1"/>
                </a:solidFill>
              </a:rPr>
              <a:t>иначе не можем да променима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02" y="204510"/>
            <a:ext cx="9715594" cy="882654"/>
          </a:xfrm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Ползи от наследяването </a:t>
            </a:r>
            <a:r>
              <a:rPr lang="en-US" sz="4000" dirty="0"/>
              <a:t>– </a:t>
            </a:r>
            <a:r>
              <a:rPr lang="bg-BG" sz="4000" dirty="0"/>
              <a:t>Разширяване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3498247" y="2664000"/>
            <a:ext cx="5195506" cy="18288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Collections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740956" y="3526299"/>
            <a:ext cx="4710089" cy="5855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noProof="1">
                <a:solidFill>
                  <a:schemeClr val="bg2"/>
                </a:solidFill>
              </a:rPr>
              <a:t>List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3207354" y="5788200"/>
            <a:ext cx="5777698" cy="5855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noProof="1">
                <a:solidFill>
                  <a:schemeClr val="bg2"/>
                </a:solidFill>
              </a:rPr>
              <a:t>CustomList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740956" y="4847937"/>
            <a:ext cx="1967094" cy="527804"/>
          </a:xfrm>
          <a:prstGeom prst="wedgeRoundRectCallout">
            <a:avLst>
              <a:gd name="adj1" fmla="val 71167"/>
              <a:gd name="adj2" fmla="val -583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5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Разширява</a:t>
            </a:r>
          </a:p>
        </p:txBody>
      </p:sp>
      <p:sp>
        <p:nvSpPr>
          <p:cNvPr id="12" name="Arrow: Right 29"/>
          <p:cNvSpPr/>
          <p:nvPr/>
        </p:nvSpPr>
        <p:spPr>
          <a:xfrm rot="16200000">
            <a:off x="5332014" y="4834404"/>
            <a:ext cx="1527973" cy="2368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9BBC7EC-7DD1-4CEA-B898-92828E1032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297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5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Създайте списък, който има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Всички функционалности на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List&lt;string&gt;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Метод, който връща и премахва случаен елемент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02" y="181021"/>
            <a:ext cx="9715594" cy="882654"/>
          </a:xfrm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Задача</a:t>
            </a:r>
            <a:r>
              <a:rPr lang="en-US" sz="4000" dirty="0"/>
              <a:t>: </a:t>
            </a:r>
            <a:r>
              <a:rPr lang="bg-BG" sz="4000" dirty="0"/>
              <a:t>Случаен списък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3518836" y="3505200"/>
            <a:ext cx="4305300" cy="16002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Collections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3729812" y="4212086"/>
            <a:ext cx="3903055" cy="512313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af-ZA" sz="2800" b="1" noProof="1">
                <a:solidFill>
                  <a:schemeClr val="bg2"/>
                </a:solidFill>
              </a:rPr>
              <a:t>List&lt;string&gt;</a:t>
            </a:r>
            <a:endParaRPr lang="en-GB" sz="2800" b="1" noProof="1">
              <a:solidFill>
                <a:schemeClr val="bg2"/>
              </a:solidFill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3333622" y="5638801"/>
            <a:ext cx="4695434" cy="512313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b="1" noProof="1">
                <a:solidFill>
                  <a:schemeClr val="bg2"/>
                </a:solidFill>
              </a:rPr>
              <a:t>RandomList</a:t>
            </a: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8363886" y="5448247"/>
            <a:ext cx="3523314" cy="645714"/>
          </a:xfrm>
          <a:prstGeom prst="wedgeRoundRectCallout">
            <a:avLst>
              <a:gd name="adj1" fmla="val -61734"/>
              <a:gd name="adj2" fmla="val -5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RandomElement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():string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rrow: Right 29"/>
          <p:cNvSpPr/>
          <p:nvPr/>
        </p:nvSpPr>
        <p:spPr>
          <a:xfrm rot="16200000">
            <a:off x="5288077" y="5058736"/>
            <a:ext cx="766818" cy="22577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FAB6459-284A-45CD-AC18-402ABE8AE5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167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2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00" y="41365"/>
            <a:ext cx="9715594" cy="1122166"/>
          </a:xfrm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Решение</a:t>
            </a:r>
            <a:r>
              <a:rPr lang="en-US" sz="4000" dirty="0"/>
              <a:t>:</a:t>
            </a:r>
            <a:r>
              <a:rPr lang="bg-BG" sz="4000" dirty="0"/>
              <a:t> Случаен списък</a:t>
            </a:r>
            <a:endParaRPr lang="en-US" sz="40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790700" y="1269000"/>
            <a:ext cx="8760300" cy="5132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public class RandomList : </a:t>
            </a:r>
            <a:r>
              <a:rPr lang="en-US" sz="2600" dirty="0">
                <a:solidFill>
                  <a:schemeClr val="bg1"/>
                </a:solidFill>
              </a:rPr>
              <a:t>List&lt;string&gt;</a:t>
            </a:r>
            <a:r>
              <a:rPr lang="en-US" sz="2600" dirty="0"/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private Random rnd; </a:t>
            </a:r>
            <a:r>
              <a:rPr lang="en-US" sz="2600" i="1" dirty="0">
                <a:solidFill>
                  <a:schemeClr val="accent2"/>
                </a:solidFill>
              </a:rPr>
              <a:t>// </a:t>
            </a:r>
            <a:r>
              <a:rPr lang="bg-BG" sz="2600" i="1" dirty="0">
                <a:solidFill>
                  <a:schemeClr val="accent2"/>
                </a:solidFill>
              </a:rPr>
              <a:t>Добавете конструктор</a:t>
            </a:r>
            <a:endParaRPr lang="en-US" sz="2600" i="1" dirty="0">
              <a:solidFill>
                <a:schemeClr val="accent2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string </a:t>
            </a:r>
            <a:r>
              <a:rPr lang="en-US" sz="2600" noProof="1">
                <a:solidFill>
                  <a:schemeClr val="bg1"/>
                </a:solidFill>
              </a:rPr>
              <a:t>RemoveRandomElement</a:t>
            </a:r>
            <a:r>
              <a:rPr lang="en-US" sz="2600" dirty="0">
                <a:solidFill>
                  <a:schemeClr val="bg1"/>
                </a:solidFill>
              </a:rPr>
              <a:t>()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>
                <a:solidFill>
                  <a:schemeClr val="bg1"/>
                </a:solidFill>
              </a:rPr>
              <a:t>  </a:t>
            </a:r>
            <a:r>
              <a:rPr lang="en-US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int index = </a:t>
            </a:r>
            <a:r>
              <a:rPr lang="en-US" sz="2600" noProof="1"/>
              <a:t>rnd.Next(0, this.Count);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string str = this[index];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this.RemoveAt(index</a:t>
            </a:r>
            <a:r>
              <a:rPr lang="en-US" sz="2600" dirty="0"/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return str;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}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}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15A723FC-18A1-427A-A31E-0CAED8622B76}"/>
              </a:ext>
            </a:extLst>
          </p:cNvPr>
          <p:cNvSpPr txBox="1"/>
          <p:nvPr/>
        </p:nvSpPr>
        <p:spPr>
          <a:xfrm>
            <a:off x="800100" y="6447303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 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https://judge.softuni.org/Contests/Practice/Index/4065#0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785D208-4048-47B3-9C07-104E12ABA1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0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3531</TotalTime>
  <Words>1077</Words>
  <Application>Microsoft Macintosh PowerPoint</Application>
  <PresentationFormat>Widescreen</PresentationFormat>
  <Paragraphs>219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Wingdings 2</vt:lpstr>
      <vt:lpstr>SoftUni</vt:lpstr>
      <vt:lpstr>Наследяване</vt:lpstr>
      <vt:lpstr>Съдържание</vt:lpstr>
      <vt:lpstr>Преизползване на код на ниво клас</vt:lpstr>
      <vt:lpstr>Виртуални методи</vt:lpstr>
      <vt:lpstr>Модификатор Sealed (1)</vt:lpstr>
      <vt:lpstr>Модификатор Sealed (2)</vt:lpstr>
      <vt:lpstr>Ползи от наследяването – Разширяване</vt:lpstr>
      <vt:lpstr>Задача: Случаен списък</vt:lpstr>
      <vt:lpstr>Решение: Случаен списък</vt:lpstr>
      <vt:lpstr>Разширяване, композиция, делегиране</vt:lpstr>
      <vt:lpstr>Разширяване</vt:lpstr>
      <vt:lpstr>Композиция</vt:lpstr>
      <vt:lpstr>Делегиране</vt:lpstr>
      <vt:lpstr>Задача: Поредица от стрингове</vt:lpstr>
      <vt:lpstr>Решение: Поредица от стрингове</vt:lpstr>
      <vt:lpstr>Обобщение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Наследяване</dc:title>
  <dc:subject>Модул 1 - ООП</dc:subject>
  <dc:creator>Software University</dc:creator>
  <cp:keywords>C# OOP; C#;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181</cp:revision>
  <dcterms:created xsi:type="dcterms:W3CDTF">2018-05-23T13:08:44Z</dcterms:created>
  <dcterms:modified xsi:type="dcterms:W3CDTF">2023-05-17T12:49:27Z</dcterms:modified>
  <cp:category>programming;education;software engineering;software development</cp:category>
</cp:coreProperties>
</file>