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4"/>
  </p:notesMasterIdLst>
  <p:handoutMasterIdLst>
    <p:handoutMasterId r:id="rId15"/>
  </p:handoutMasterIdLst>
  <p:sldIdLst>
    <p:sldId id="1176" r:id="rId2"/>
    <p:sldId id="1177" r:id="rId3"/>
    <p:sldId id="1187" r:id="rId4"/>
    <p:sldId id="1186" r:id="rId5"/>
    <p:sldId id="1178" r:id="rId6"/>
    <p:sldId id="1184" r:id="rId7"/>
    <p:sldId id="1180" r:id="rId8"/>
    <p:sldId id="1181" r:id="rId9"/>
    <p:sldId id="1182" r:id="rId10"/>
    <p:sldId id="1183" r:id="rId11"/>
    <p:sldId id="1185" r:id="rId12"/>
    <p:sldId id="11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68214D1A-5628-4F9A-98CD-87D12966DB07}">
          <p14:sldIdLst>
            <p14:sldId id="1176"/>
            <p14:sldId id="1177"/>
            <p14:sldId id="1178"/>
          </p14:sldIdLst>
        </p14:section>
        <p14:section name="Data Management" id="{6B08EFCF-7B35-4C7E-BE3E-270DFB04B8E8}">
          <p14:sldIdLst>
            <p14:sldId id="1131"/>
            <p14:sldId id="1132"/>
            <p14:sldId id="1133"/>
            <p14:sldId id="1134"/>
            <p14:sldId id="1135"/>
          </p14:sldIdLst>
        </p14:section>
        <p14:section name="Database Engines" id="{AC7CC6E4-3CEE-4C46-9775-CE65DFC719A4}">
          <p14:sldIdLst>
            <p14:sldId id="1136"/>
            <p14:sldId id="1137"/>
            <p14:sldId id="1138"/>
            <p14:sldId id="1139"/>
            <p14:sldId id="1140"/>
            <p14:sldId id="1141"/>
          </p14:sldIdLst>
        </p14:section>
        <p14:section name="Data Types in SQL Server" id="{68CD8010-C5F8-4FA9-A236-6377D346909A}">
          <p14:sldIdLst>
            <p14:sldId id="1148"/>
            <p14:sldId id="1149"/>
            <p14:sldId id="1183"/>
            <p14:sldId id="1150"/>
            <p14:sldId id="1184"/>
          </p14:sldIdLst>
        </p14:section>
        <p14:section name="Database Modeling" id="{9D4ED64F-166D-4864-B697-3FC412F925F3}">
          <p14:sldIdLst>
            <p14:sldId id="1151"/>
            <p14:sldId id="1152"/>
            <p14:sldId id="1153"/>
            <p14:sldId id="1154"/>
            <p14:sldId id="1155"/>
            <p14:sldId id="1156"/>
            <p14:sldId id="1157"/>
            <p14:sldId id="1158"/>
            <p14:sldId id="1159"/>
          </p14:sldIdLst>
        </p14:section>
        <p14:section name="Basic SQL Queries" id="{6ED7814B-A331-49DB-B5AD-B3098C347345}">
          <p14:sldIdLst>
            <p14:sldId id="1160"/>
            <p14:sldId id="1161"/>
            <p14:sldId id="1162"/>
            <p14:sldId id="1163"/>
          </p14:sldIdLst>
        </p14:section>
        <p14:section name="Conclusion" id="{1AE6F33F-3789-4127-BA18-3D1C55A6C11A}">
          <p14:sldIdLst>
            <p14:sldId id="1127"/>
            <p14:sldId id="401"/>
            <p14:sldId id="613"/>
            <p14:sldId id="608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E360CC-D6C7-4866-8014-DA68A2C28D91}" v="22" dt="2022-04-27T10:30:56.18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88367" autoAdjust="0"/>
  </p:normalViewPr>
  <p:slideViewPr>
    <p:cSldViewPr showGuides="1">
      <p:cViewPr varScale="1">
        <p:scale>
          <a:sx n="78" d="100"/>
          <a:sy n="78" d="100"/>
        </p:scale>
        <p:origin x="-331" y="-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gurður Elí Haraldsson" userId="1ea31e91-17f4-44f4-a676-1060bca600ca" providerId="ADAL" clId="{E6E360CC-D6C7-4866-8014-DA68A2C28D91}"/>
    <pc:docChg chg="addSld delSld modSld modSection">
      <pc:chgData name="Sigurður Elí Haraldsson" userId="1ea31e91-17f4-44f4-a676-1060bca600ca" providerId="ADAL" clId="{E6E360CC-D6C7-4866-8014-DA68A2C28D91}" dt="2022-04-27T10:30:56.185" v="25"/>
      <pc:docMkLst>
        <pc:docMk/>
      </pc:docMkLst>
      <pc:sldChg chg="del">
        <pc:chgData name="Sigurður Elí Haraldsson" userId="1ea31e91-17f4-44f4-a676-1060bca600ca" providerId="ADAL" clId="{E6E360CC-D6C7-4866-8014-DA68A2C28D91}" dt="2022-04-27T10:26:27.282" v="2" actId="2696"/>
        <pc:sldMkLst>
          <pc:docMk/>
          <pc:sldMk cId="3269303760" sldId="494"/>
        </pc:sldMkLst>
      </pc:sldChg>
      <pc:sldChg chg="del">
        <pc:chgData name="Sigurður Elí Haraldsson" userId="1ea31e91-17f4-44f4-a676-1060bca600ca" providerId="ADAL" clId="{E6E360CC-D6C7-4866-8014-DA68A2C28D91}" dt="2022-04-27T10:26:29.499" v="3" actId="2696"/>
        <pc:sldMkLst>
          <pc:docMk/>
          <pc:sldMk cId="1901753048" sldId="495"/>
        </pc:sldMkLst>
      </pc:sldChg>
      <pc:sldChg chg="add">
        <pc:chgData name="Sigurður Elí Haraldsson" userId="1ea31e91-17f4-44f4-a676-1060bca600ca" providerId="ADAL" clId="{E6E360CC-D6C7-4866-8014-DA68A2C28D91}" dt="2022-04-27T10:26:51.762" v="5"/>
        <pc:sldMkLst>
          <pc:docMk/>
          <pc:sldMk cId="1874608649" sldId="608"/>
        </pc:sldMkLst>
      </pc:sldChg>
      <pc:sldChg chg="add">
        <pc:chgData name="Sigurður Elí Haraldsson" userId="1ea31e91-17f4-44f4-a676-1060bca600ca" providerId="ADAL" clId="{E6E360CC-D6C7-4866-8014-DA68A2C28D91}" dt="2022-04-27T10:26:45.821" v="4"/>
        <pc:sldMkLst>
          <pc:docMk/>
          <pc:sldMk cId="993903741" sldId="614"/>
        </pc:sldMkLst>
      </pc:sldChg>
      <pc:sldChg chg="addSp delSp modSp modAnim">
        <pc:chgData name="Sigurður Elí Haraldsson" userId="1ea31e91-17f4-44f4-a676-1060bca600ca" providerId="ADAL" clId="{E6E360CC-D6C7-4866-8014-DA68A2C28D91}" dt="2022-04-27T10:30:56.185" v="25"/>
        <pc:sldMkLst>
          <pc:docMk/>
          <pc:sldMk cId="763789242" sldId="1149"/>
        </pc:sldMkLst>
        <pc:graphicFrameChg chg="add del mod">
          <ac:chgData name="Sigurður Elí Haraldsson" userId="1ea31e91-17f4-44f4-a676-1060bca600ca" providerId="ADAL" clId="{E6E360CC-D6C7-4866-8014-DA68A2C28D91}" dt="2022-04-27T10:27:59.122" v="7"/>
          <ac:graphicFrameMkLst>
            <pc:docMk/>
            <pc:sldMk cId="763789242" sldId="1149"/>
            <ac:graphicFrameMk id="2" creationId="{5132D0A4-ED7D-4694-8107-38F8E6EF6992}"/>
          </ac:graphicFrameMkLst>
        </pc:graphicFrameChg>
      </pc:sldChg>
      <pc:sldChg chg="new del">
        <pc:chgData name="Sigurður Elí Haraldsson" userId="1ea31e91-17f4-44f4-a676-1060bca600ca" providerId="ADAL" clId="{E6E360CC-D6C7-4866-8014-DA68A2C28D91}" dt="2022-04-27T10:20:16.269" v="1" actId="2696"/>
        <pc:sldMkLst>
          <pc:docMk/>
          <pc:sldMk cId="974355167" sldId="118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8.8.2023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8/8/2023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xmlns="" id="{D6D14794-F06A-4611-8F78-8DFF4B7B28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017256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C16FB4C5-7FC9-4A20-9F90-120D355154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363101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dirty="0"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859" y="1390226"/>
            <a:ext cx="10965303" cy="882654"/>
          </a:xfrm>
        </p:spPr>
        <p:txBody>
          <a:bodyPr>
            <a:normAutofit/>
          </a:bodyPr>
          <a:lstStyle/>
          <a:p>
            <a:r>
              <a:rPr lang="bg-BG" dirty="0" smtClean="0"/>
              <a:t>Как се вмъкват, моделират и премахват данни?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6859" y="298399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 smtClean="0"/>
              <a:t>SQL INSERT</a:t>
            </a:r>
            <a:r>
              <a:rPr lang="en-US" dirty="0" smtClean="0"/>
              <a:t>, UPDATE </a:t>
            </a:r>
            <a:r>
              <a:rPr lang="bg-BG" dirty="0" smtClean="0"/>
              <a:t>и </a:t>
            </a:r>
            <a:r>
              <a:rPr lang="en-US" dirty="0" smtClean="0"/>
              <a:t>DELETE</a:t>
            </a:r>
            <a:endParaRPr lang="ru-R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12290" name="Picture 2" descr="Ð ÐµÐ·ÑÐ»ÑÐ°Ñ Ñ Ð¸Ð·Ð¾Ð±ÑÐ°Ð¶ÐµÐ½Ð¸Ðµ Ð·Ð° database png">
            <a:extLst>
              <a:ext uri="{FF2B5EF4-FFF2-40B4-BE49-F238E27FC236}">
                <a16:creationId xmlns:a16="http://schemas.microsoft.com/office/drawing/2014/main" xmlns="" id="{52FF2604-C568-4D2F-97DB-BF234573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01000" y="2201530"/>
            <a:ext cx="3150000" cy="29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51141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Премахване на данни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SQL DELETE</a:t>
            </a:r>
            <a:endParaRPr lang="en-US" dirty="0"/>
          </a:p>
        </p:txBody>
      </p:sp>
      <p:pic>
        <p:nvPicPr>
          <p:cNvPr id="2050" name="Picture 2" descr="File:Delete.png - Vintage Story Wik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81000" y="1314000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Използва се за </a:t>
            </a:r>
            <a:r>
              <a:rPr lang="bg-BG" sz="3600" b="1" dirty="0" smtClean="0">
                <a:solidFill>
                  <a:schemeClr val="bg1"/>
                </a:solidFill>
              </a:rPr>
              <a:t>изтриване </a:t>
            </a:r>
            <a:r>
              <a:rPr lang="ru-RU" sz="3600" dirty="0" smtClean="0"/>
              <a:t>на </a:t>
            </a:r>
            <a:r>
              <a:rPr lang="ru-RU" sz="3600" dirty="0" smtClean="0"/>
              <a:t>редове от </a:t>
            </a:r>
            <a:r>
              <a:rPr lang="ru-RU" sz="3600" dirty="0" smtClean="0"/>
              <a:t>таблица</a:t>
            </a:r>
            <a:endParaRPr lang="ru-RU" sz="3600" dirty="0" smtClean="0"/>
          </a:p>
          <a:p>
            <a:r>
              <a:rPr lang="ru-RU" sz="3600" dirty="0" smtClean="0"/>
              <a:t>Позволява </a:t>
            </a:r>
            <a:r>
              <a:rPr lang="bg-BG" sz="3600" b="1" dirty="0" smtClean="0">
                <a:solidFill>
                  <a:schemeClr val="bg1"/>
                </a:solidFill>
              </a:rPr>
              <a:t>премахването </a:t>
            </a:r>
            <a:r>
              <a:rPr lang="ru-RU" sz="3600" dirty="0" smtClean="0"/>
              <a:t>на </a:t>
            </a:r>
            <a:r>
              <a:rPr lang="ru-RU" sz="3600" dirty="0" smtClean="0"/>
              <a:t>данни от базата, в зависимост от зададени </a:t>
            </a:r>
            <a:r>
              <a:rPr lang="bg-BG" sz="3600" b="1" dirty="0" smtClean="0">
                <a:solidFill>
                  <a:schemeClr val="bg1"/>
                </a:solidFill>
              </a:rPr>
              <a:t>условия</a:t>
            </a:r>
            <a:endParaRPr lang="ru-RU" sz="3600" dirty="0" smtClean="0"/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Командата </a:t>
            </a:r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=""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9750" y="3789000"/>
            <a:ext cx="5512500" cy="12607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DELETE FROM</a:t>
            </a:r>
            <a:r>
              <a:rPr kumimoji="0" lang="en-US" sz="3200" b="1" i="0" u="none" strike="noStrike" kern="1200" cap="none" spc="0" normalizeH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table_name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bg-BG" sz="3200" b="1" i="0" u="none" strike="noStrike" kern="1200" cap="none" spc="0" normalizeH="0" baseline="0" noProof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kumimoji="0" 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WHERE</a:t>
            </a:r>
            <a:r>
              <a:rPr kumimoji="0" 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condition</a:t>
            </a: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9246000" y="3519000"/>
            <a:ext cx="2465040" cy="729034"/>
          </a:xfrm>
          <a:prstGeom prst="wedgeRoundRectCallout">
            <a:avLst>
              <a:gd name="adj1" fmla="val -79692"/>
              <a:gd name="adj2" fmla="val 261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4431000" y="5454000"/>
            <a:ext cx="2465040" cy="729034"/>
          </a:xfrm>
          <a:prstGeom prst="wedgeRoundRectCallout">
            <a:avLst>
              <a:gd name="adj1" fmla="val -6292"/>
              <a:gd name="adj2" fmla="val -11392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Изтриване на конкретни редове от таблица</a:t>
            </a:r>
            <a:endParaRPr lang="en-US" dirty="0"/>
          </a:p>
          <a:p>
            <a:pPr>
              <a:lnSpc>
                <a:spcPct val="100000"/>
              </a:lnSpc>
              <a:spcBef>
                <a:spcPts val="9600"/>
              </a:spcBef>
            </a:pPr>
            <a:r>
              <a:rPr lang="bg-BG" dirty="0" smtClean="0"/>
              <a:t>Не </a:t>
            </a:r>
            <a:r>
              <a:rPr lang="bg-BG" dirty="0" smtClean="0"/>
              <a:t>забравяйте</a:t>
            </a:r>
            <a:r>
              <a:rPr lang="en-US" dirty="0" smtClean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en-US" dirty="0"/>
              <a:t> </a:t>
            </a:r>
            <a:r>
              <a:rPr lang="bg-BG" dirty="0" smtClean="0"/>
              <a:t>клаузата</a:t>
            </a:r>
            <a:r>
              <a:rPr lang="en-US" dirty="0" smtClean="0"/>
              <a:t>!</a:t>
            </a:r>
            <a:endParaRPr lang="en-US" dirty="0"/>
          </a:p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bg-BG" dirty="0" smtClean="0"/>
              <a:t>Изтриване на всички редове в тавлица </a:t>
            </a:r>
            <a:r>
              <a:rPr lang="en-US" dirty="0" smtClean="0"/>
              <a:t>(</a:t>
            </a:r>
            <a:r>
              <a:rPr lang="bg-BG" dirty="0" smtClean="0"/>
              <a:t>работи по-бързо от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-US" dirty="0" smtClean="0"/>
              <a:t>):</a:t>
            </a:r>
            <a:endParaRPr lang="en-US" dirty="0"/>
          </a:p>
          <a:p>
            <a:endParaRPr lang="bg-BG" dirty="0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Изтриване на Данни</a:t>
            </a:r>
            <a:endParaRPr lang="bg-BG" dirty="0"/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2225042" y="2098358"/>
            <a:ext cx="97535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Employees WHERE EmployeeID = 1</a:t>
            </a:r>
          </a:p>
        </p:txBody>
      </p:sp>
      <p:sp>
        <p:nvSpPr>
          <p:cNvPr id="566277" name="Rectangle 5"/>
          <p:cNvSpPr>
            <a:spLocks noChangeArrowheads="1"/>
          </p:cNvSpPr>
          <p:nvPr/>
        </p:nvSpPr>
        <p:spPr bwMode="auto">
          <a:xfrm>
            <a:off x="2224091" y="5355337"/>
            <a:ext cx="4816789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TRUNCATE</a:t>
            </a:r>
            <a:r>
              <a:rPr lang="en-US" sz="3200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TABLE Users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9217152" y="3264317"/>
            <a:ext cx="2133600" cy="754917"/>
          </a:xfrm>
          <a:prstGeom prst="wedgeRoundRectCallout">
            <a:avLst>
              <a:gd name="adj1" fmla="val -52495"/>
              <a:gd name="adj2" fmla="val -995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599" y="4746988"/>
            <a:ext cx="1445808" cy="1445808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A8070826-6392-4D3E-B348-E04A0EFFF2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068980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6" grpId="0" animBg="1"/>
      <p:bldP spid="56627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 </a:t>
            </a:r>
            <a:r>
              <a:rPr lang="bg-BG" dirty="0" smtClean="0"/>
              <a:t>заявки</a:t>
            </a:r>
            <a:endParaRPr lang="bg-BG" dirty="0" smtClean="0"/>
          </a:p>
          <a:p>
            <a:r>
              <a:rPr lang="en-US" dirty="0" smtClean="0"/>
              <a:t>UPDATE </a:t>
            </a:r>
            <a:r>
              <a:rPr lang="bg-BG" dirty="0" smtClean="0"/>
              <a:t>заявки</a:t>
            </a:r>
            <a:endParaRPr lang="en-US" dirty="0" smtClean="0"/>
          </a:p>
          <a:p>
            <a:r>
              <a:rPr lang="en-US" dirty="0" smtClean="0"/>
              <a:t>DELETE </a:t>
            </a:r>
            <a:r>
              <a:rPr lang="bg-BG" dirty="0" smtClean="0"/>
              <a:t>заявки</a:t>
            </a:r>
            <a:endParaRPr lang="ru-RU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F1E3A17-8C5A-4422-AF5B-95FA4E4E55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8650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Вмъкване на данни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SQL INSERT</a:t>
            </a:r>
            <a:endParaRPr lang="en-US" dirty="0"/>
          </a:p>
        </p:txBody>
      </p:sp>
      <p:pic>
        <p:nvPicPr>
          <p:cNvPr id="37890" name="Picture 2" descr="Add - Free signs icons"/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rcRect/>
          <a:stretch>
            <a:fillRect/>
          </a:stretch>
        </p:blipFill>
        <p:spPr bwMode="auto">
          <a:xfrm>
            <a:off x="4746000" y="1269000"/>
            <a:ext cx="2716800" cy="27168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Използва се </a:t>
            </a:r>
            <a:r>
              <a:rPr lang="ru-RU" sz="3600" dirty="0" smtClean="0"/>
              <a:t>за </a:t>
            </a:r>
            <a:r>
              <a:rPr lang="bg-BG" sz="3600" b="1" dirty="0" smtClean="0">
                <a:solidFill>
                  <a:schemeClr val="bg1"/>
                </a:solidFill>
              </a:rPr>
              <a:t>добавяне </a:t>
            </a:r>
            <a:r>
              <a:rPr lang="ru-RU" sz="3600" dirty="0" smtClean="0"/>
              <a:t>на </a:t>
            </a:r>
            <a:r>
              <a:rPr lang="bg-BG" sz="3600" b="1" dirty="0" smtClean="0">
                <a:solidFill>
                  <a:schemeClr val="bg1"/>
                </a:solidFill>
              </a:rPr>
              <a:t>нови редове </a:t>
            </a:r>
            <a:r>
              <a:rPr lang="ru-RU" sz="3600" dirty="0" smtClean="0"/>
              <a:t>в таблица</a:t>
            </a:r>
          </a:p>
          <a:p>
            <a:r>
              <a:rPr lang="ru-RU" sz="3600" dirty="0" smtClean="0"/>
              <a:t>Позволява </a:t>
            </a:r>
            <a:r>
              <a:rPr lang="bg-BG" sz="3600" b="1" dirty="0" smtClean="0">
                <a:solidFill>
                  <a:schemeClr val="bg1"/>
                </a:solidFill>
              </a:rPr>
              <a:t>вмъкването </a:t>
            </a:r>
            <a:r>
              <a:rPr lang="ru-RU" sz="3600" dirty="0" smtClean="0"/>
              <a:t>на данни в определени колони на базата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Командата </a:t>
            </a:r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00" y="3879000"/>
            <a:ext cx="11340000" cy="11960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kumimoji="0" lang="en-US" sz="3000" b="1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INSERT</a:t>
            </a:r>
            <a:r>
              <a:rPr kumimoji="0" lang="en-US" sz="3000" b="1" i="0" u="none" strike="noStrike" kern="1200" cap="none" spc="0" normalizeH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INTO </a:t>
            </a:r>
            <a:r>
              <a:rPr lang="en-US" sz="3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table_name ((column1, </a:t>
            </a:r>
            <a:r>
              <a:rPr lang="en-US" sz="3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column2</a:t>
            </a:r>
            <a:r>
              <a:rPr lang="en-US" sz="3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…)</a:t>
            </a:r>
            <a:endParaRPr lang="en-US" sz="3000" b="1" noProof="1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kumimoji="0" lang="en-US" sz="3000" b="1" i="0" u="none" strike="noStrike" kern="1200" cap="none" spc="0" normalizeH="0" baseline="0" noProof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  </a:t>
            </a:r>
            <a:r>
              <a:rPr kumimoji="0" lang="en-US" sz="3000" b="1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VALUES </a:t>
            </a:r>
            <a:r>
              <a:rPr lang="en-US" sz="3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(value1, value2</a:t>
            </a:r>
            <a:r>
              <a:rPr lang="en-US" sz="3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30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...)</a:t>
            </a:r>
            <a:endParaRPr lang="en-US" sz="3000" b="1" noProof="1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171000" y="2799000"/>
            <a:ext cx="2465040" cy="729034"/>
          </a:xfrm>
          <a:prstGeom prst="wedgeRoundRectCallout">
            <a:avLst>
              <a:gd name="adj1" fmla="val -10632"/>
              <a:gd name="adj2" fmla="val 11157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6366000" y="2799000"/>
            <a:ext cx="2465040" cy="729034"/>
          </a:xfrm>
          <a:prstGeom prst="wedgeRoundRectCallout">
            <a:avLst>
              <a:gd name="adj1" fmla="val -28390"/>
              <a:gd name="adj2" fmla="val 1022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Колона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991000" y="5409000"/>
            <a:ext cx="2465040" cy="729034"/>
          </a:xfrm>
          <a:prstGeom prst="wedgeRoundRectCallout">
            <a:avLst>
              <a:gd name="adj1" fmla="val -16157"/>
              <a:gd name="adj2" fmla="val -1019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Моделиране на данни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E15249D2-846B-4BE8-9C09-5032F076AAC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SQL UPDATE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304" y="1155192"/>
            <a:ext cx="2761488" cy="27614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23284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400" dirty="0" smtClean="0"/>
              <a:t>Използва се за </a:t>
            </a:r>
            <a:r>
              <a:rPr lang="bg-BG" sz="3400" b="1" dirty="0" smtClean="0">
                <a:solidFill>
                  <a:schemeClr val="bg1"/>
                </a:solidFill>
              </a:rPr>
              <a:t>промяна </a:t>
            </a:r>
            <a:r>
              <a:rPr lang="ru-RU" sz="3400" dirty="0" smtClean="0"/>
              <a:t>на </a:t>
            </a:r>
            <a:r>
              <a:rPr lang="ru-RU" sz="3400" dirty="0" smtClean="0"/>
              <a:t>данни във вече съществуващи редове в </a:t>
            </a:r>
            <a:r>
              <a:rPr lang="ru-RU" sz="3400" dirty="0" smtClean="0"/>
              <a:t>таблица</a:t>
            </a:r>
            <a:endParaRPr lang="en-US" sz="3400" dirty="0" smtClean="0"/>
          </a:p>
          <a:p>
            <a:r>
              <a:rPr lang="ru-RU" sz="3400" dirty="0" smtClean="0"/>
              <a:t>Позволява </a:t>
            </a:r>
            <a:r>
              <a:rPr lang="bg-BG" sz="3400" b="1" dirty="0" smtClean="0">
                <a:solidFill>
                  <a:schemeClr val="bg1"/>
                </a:solidFill>
              </a:rPr>
              <a:t>актуализиране </a:t>
            </a:r>
            <a:r>
              <a:rPr lang="ru-RU" sz="3400" dirty="0" smtClean="0"/>
              <a:t>на </a:t>
            </a:r>
            <a:r>
              <a:rPr lang="ru-RU" sz="3400" dirty="0" smtClean="0"/>
              <a:t>стойности в определени колони на базата на зададени </a:t>
            </a:r>
            <a:r>
              <a:rPr lang="bg-BG" sz="3400" b="1" dirty="0" smtClean="0">
                <a:solidFill>
                  <a:schemeClr val="bg1"/>
                </a:solidFill>
              </a:rPr>
              <a:t>условия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Командата </a:t>
            </a:r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500" y="4014000"/>
            <a:ext cx="10215000" cy="19316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UPDATE</a:t>
            </a:r>
            <a:r>
              <a:rPr kumimoji="0" 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table_name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  </a:t>
            </a:r>
            <a:r>
              <a:rPr kumimoji="0" 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SET</a:t>
            </a:r>
            <a:r>
              <a:rPr kumimoji="0" 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colum1 = value1, colum2 = value2, …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</a:t>
            </a:r>
            <a:r>
              <a:rPr kumimoji="0" 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WHERE</a:t>
            </a:r>
            <a:r>
              <a:rPr kumimoji="0" 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condition</a:t>
            </a: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421000" y="3564000"/>
            <a:ext cx="2465040" cy="729034"/>
          </a:xfrm>
          <a:prstGeom prst="wedgeRoundRectCallout">
            <a:avLst>
              <a:gd name="adj1" fmla="val -68642"/>
              <a:gd name="adj2" fmla="val 475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9021000" y="5364000"/>
            <a:ext cx="2700000" cy="855000"/>
          </a:xfrm>
          <a:prstGeom prst="wedgeRoundRectCallout">
            <a:avLst>
              <a:gd name="adj1" fmla="val -44450"/>
              <a:gd name="adj2" fmla="val -7310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Нова стойност на колона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646000" y="5499000"/>
            <a:ext cx="2880000" cy="1035000"/>
          </a:xfrm>
          <a:prstGeom prst="wedgeRoundRectCallout">
            <a:avLst>
              <a:gd name="adj1" fmla="val -2274"/>
              <a:gd name="adj2" fmla="val -8715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Избрана колона за редактиране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2271000" y="5994000"/>
            <a:ext cx="2465040" cy="729034"/>
          </a:xfrm>
          <a:prstGeom prst="wedgeRoundRectCallout">
            <a:avLst>
              <a:gd name="adj1" fmla="val -7870"/>
              <a:gd name="adj2" fmla="val -752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SQL </a:t>
            </a:r>
            <a:r>
              <a:rPr lang="en-US" dirty="0"/>
              <a:t>UPDATE </a:t>
            </a:r>
            <a:r>
              <a:rPr lang="bg-BG" dirty="0" smtClean="0"/>
              <a:t>командата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 smtClean="0"/>
              <a:t>Не </a:t>
            </a:r>
            <a:r>
              <a:rPr lang="bg-BG" dirty="0" smtClean="0"/>
              <a:t>забравяйте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en-US" dirty="0" smtClean="0"/>
              <a:t> </a:t>
            </a:r>
            <a:r>
              <a:rPr lang="bg-BG" dirty="0" smtClean="0"/>
              <a:t>клаузата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Променяне на Данни</a:t>
            </a:r>
            <a:endParaRPr lang="bg-BG" dirty="0"/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2273708" y="1724693"/>
            <a:ext cx="8845396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LastName = 'Brown'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EmployeeID = 1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91996" y="3445444"/>
            <a:ext cx="88453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Salary = Salary * 1.10,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   JobTitle = 'Senior' + JobTitle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DepartmentID = 3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7680960" y="1209495"/>
            <a:ext cx="2465040" cy="729034"/>
          </a:xfrm>
          <a:prstGeom prst="wedgeRoundRectCallout">
            <a:avLst>
              <a:gd name="adj1" fmla="val -47333"/>
              <a:gd name="adj2" fmla="val 9022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Нови стойности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832" y="2199119"/>
            <a:ext cx="2245182" cy="2245182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E3205804-7BCE-4BCC-A35F-B14C28BA1A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99486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 smtClean="0"/>
              <a:t>Маркирайте </a:t>
            </a:r>
            <a:r>
              <a:rPr lang="bg-BG" sz="3400" b="1" dirty="0" smtClean="0">
                <a:solidFill>
                  <a:schemeClr val="bg1"/>
                </a:solidFill>
              </a:rPr>
              <a:t>всички незавършени </a:t>
            </a:r>
            <a:r>
              <a:rPr lang="bg-BG" sz="3400" dirty="0" smtClean="0"/>
              <a:t>проекти като </a:t>
            </a:r>
            <a:r>
              <a:rPr lang="bg-BG" sz="3400" b="1" dirty="0" smtClean="0">
                <a:solidFill>
                  <a:schemeClr val="bg1"/>
                </a:solidFill>
              </a:rPr>
              <a:t>завършени днес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bg-BG" sz="3400" dirty="0" smtClean="0"/>
              <a:t>Подсказка</a:t>
            </a:r>
            <a:r>
              <a:rPr lang="en-US" sz="3400" dirty="0" smtClean="0"/>
              <a:t>: </a:t>
            </a:r>
            <a:r>
              <a:rPr lang="ru-RU" sz="3400" dirty="0" smtClean="0"/>
              <a:t>Крайната дата на незавършените проекти е </a:t>
            </a:r>
            <a:r>
              <a:rPr lang="en-US" sz="3400" b="1" dirty="0" smtClean="0">
                <a:solidFill>
                  <a:schemeClr val="bg1"/>
                </a:solidFill>
              </a:rPr>
              <a:t>NULL</a:t>
            </a:r>
            <a:endParaRPr lang="en-US" sz="3400" b="1" dirty="0">
              <a:solidFill>
                <a:schemeClr val="bg1"/>
              </a:solidFill>
            </a:endParaRPr>
          </a:p>
          <a:p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</a:t>
            </a:r>
            <a:r>
              <a:rPr lang="en-US" dirty="0" smtClean="0"/>
              <a:t>: </a:t>
            </a:r>
            <a:r>
              <a:rPr lang="bg-BG" dirty="0" smtClean="0"/>
              <a:t>Променете Проектите</a:t>
            </a:r>
            <a:endParaRPr lang="en-US" dirty="0"/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88307407"/>
              </p:ext>
            </p:extLst>
          </p:nvPr>
        </p:nvGraphicFramePr>
        <p:xfrm>
          <a:off x="741000" y="3789000"/>
          <a:ext cx="4611802" cy="2542032"/>
        </p:xfrm>
        <a:graphic>
          <a:graphicData uri="http://schemas.openxmlformats.org/drawingml/2006/table">
            <a:tbl>
              <a:tblPr/>
              <a:tblGrid>
                <a:gridCol w="28667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4500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6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Classic Vest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NULL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896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9987147"/>
              </p:ext>
            </p:extLst>
          </p:nvPr>
        </p:nvGraphicFramePr>
        <p:xfrm>
          <a:off x="6186000" y="3789000"/>
          <a:ext cx="5336976" cy="2528803"/>
        </p:xfrm>
        <a:graphic>
          <a:graphicData uri="http://schemas.openxmlformats.org/drawingml/2006/table">
            <a:tbl>
              <a:tblPr/>
              <a:tblGrid>
                <a:gridCol w="331758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1939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4150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EndDate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Classic Vest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2023-01-23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2023-01-23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LL Touring Frame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2023-01-23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49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Arrow: Right 9"/>
          <p:cNvSpPr/>
          <p:nvPr/>
        </p:nvSpPr>
        <p:spPr>
          <a:xfrm>
            <a:off x="5511000" y="4689000"/>
            <a:ext cx="570000" cy="58810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B3579A7F-C3E9-43C4-87B4-CE2875609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1858625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E72A34-2A9A-4728-A3C2-A0DBD846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Решение</a:t>
            </a:r>
            <a:r>
              <a:rPr lang="en-US" dirty="0" smtClean="0"/>
              <a:t>: </a:t>
            </a:r>
            <a:r>
              <a:rPr lang="bg-BG" dirty="0" smtClean="0"/>
              <a:t>Променете Проектите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BED5352-2A36-4F28-AB8D-6335517E549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803898" y="2128031"/>
            <a:ext cx="8129146" cy="190794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Projects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EndDate = GETDATE()</a:t>
            </a:r>
          </a:p>
          <a:p>
            <a:pPr marL="0" indent="0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EndDate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sz="3200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=""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6000" y="4824000"/>
            <a:ext cx="3694176" cy="1442955"/>
          </a:xfrm>
          <a:prstGeom prst="wedgeRoundRectCallout">
            <a:avLst>
              <a:gd name="adj1" fmla="val -37288"/>
              <a:gd name="adj2" fmla="val -1094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Филтриране само на записизите, </a:t>
            </a:r>
            <a:r>
              <a:rPr lang="bg-BG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съдъ</a:t>
            </a:r>
            <a:r>
              <a:rPr lang="bg-BG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</a:t>
            </a:r>
            <a:r>
              <a:rPr lang="bg-BG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жащи </a:t>
            </a:r>
            <a:r>
              <a:rPr lang="en-US" sz="2800" b="1" noProof="1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68979BB0-4428-47FF-AE88-59091E6A9FB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662730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5704</TotalTime>
  <Words>379</Words>
  <Application>Microsoft Office PowerPoint</Application>
  <PresentationFormat>Custom</PresentationFormat>
  <Paragraphs>105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SoftUni</vt:lpstr>
      <vt:lpstr>SQL INSERT, UPDATE и DELETE</vt:lpstr>
      <vt:lpstr>Съдържание</vt:lpstr>
      <vt:lpstr>SQL INSERT</vt:lpstr>
      <vt:lpstr>Командата INSERT</vt:lpstr>
      <vt:lpstr>SQL UPDATE</vt:lpstr>
      <vt:lpstr>Командата UPDATE</vt:lpstr>
      <vt:lpstr>Променяне на Данни</vt:lpstr>
      <vt:lpstr>Задача: Променете Проектите</vt:lpstr>
      <vt:lpstr>Решение: Променете Проектите</vt:lpstr>
      <vt:lpstr>SQL DELETE</vt:lpstr>
      <vt:lpstr>Командата DELETE</vt:lpstr>
      <vt:lpstr>Изтриване на Данни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Databases. Data Definition and Data Types</dc:title>
  <dc:subject>Databases Basics - MS SQL Server - Practical Training Course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Windows User</cp:lastModifiedBy>
  <cp:revision>97</cp:revision>
  <dcterms:created xsi:type="dcterms:W3CDTF">2018-05-23T13:08:44Z</dcterms:created>
  <dcterms:modified xsi:type="dcterms:W3CDTF">2023-08-08T09:13:08Z</dcterms:modified>
  <cp:category>db;databases;sql;programming;computer programming;software development</cp:category>
</cp:coreProperties>
</file>