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6"/>
  </p:notesMasterIdLst>
  <p:handoutMasterIdLst>
    <p:handoutMasterId r:id="rId57"/>
  </p:handoutMasterIdLst>
  <p:sldIdLst>
    <p:sldId id="402" r:id="rId2"/>
    <p:sldId id="548" r:id="rId3"/>
    <p:sldId id="1307" r:id="rId4"/>
    <p:sldId id="1308" r:id="rId5"/>
    <p:sldId id="1309" r:id="rId6"/>
    <p:sldId id="1310" r:id="rId7"/>
    <p:sldId id="467" r:id="rId8"/>
    <p:sldId id="549" r:id="rId9"/>
    <p:sldId id="550" r:id="rId10"/>
    <p:sldId id="551" r:id="rId11"/>
    <p:sldId id="1312" r:id="rId12"/>
    <p:sldId id="1311" r:id="rId13"/>
    <p:sldId id="1315" r:id="rId14"/>
    <p:sldId id="1313" r:id="rId15"/>
    <p:sldId id="1316" r:id="rId16"/>
    <p:sldId id="473" r:id="rId17"/>
    <p:sldId id="557" r:id="rId18"/>
    <p:sldId id="558" r:id="rId19"/>
    <p:sldId id="559" r:id="rId20"/>
    <p:sldId id="560" r:id="rId21"/>
    <p:sldId id="588" r:id="rId22"/>
    <p:sldId id="589" r:id="rId23"/>
    <p:sldId id="591" r:id="rId24"/>
    <p:sldId id="592" r:id="rId25"/>
    <p:sldId id="573" r:id="rId26"/>
    <p:sldId id="574" r:id="rId27"/>
    <p:sldId id="575" r:id="rId28"/>
    <p:sldId id="576" r:id="rId29"/>
    <p:sldId id="577" r:id="rId30"/>
    <p:sldId id="578" r:id="rId31"/>
    <p:sldId id="1317" r:id="rId32"/>
    <p:sldId id="1318" r:id="rId33"/>
    <p:sldId id="1319" r:id="rId34"/>
    <p:sldId id="1320" r:id="rId35"/>
    <p:sldId id="1321" r:id="rId36"/>
    <p:sldId id="1322" r:id="rId37"/>
    <p:sldId id="1323" r:id="rId38"/>
    <p:sldId id="1324" r:id="rId39"/>
    <p:sldId id="1325" r:id="rId40"/>
    <p:sldId id="1326" r:id="rId41"/>
    <p:sldId id="1327" r:id="rId42"/>
    <p:sldId id="1328" r:id="rId43"/>
    <p:sldId id="1329" r:id="rId44"/>
    <p:sldId id="1330" r:id="rId45"/>
    <p:sldId id="1331" r:id="rId46"/>
    <p:sldId id="1332" r:id="rId47"/>
    <p:sldId id="1333" r:id="rId48"/>
    <p:sldId id="1334" r:id="rId49"/>
    <p:sldId id="1335" r:id="rId50"/>
    <p:sldId id="1336" r:id="rId51"/>
    <p:sldId id="349" r:id="rId52"/>
    <p:sldId id="401" r:id="rId53"/>
    <p:sldId id="405" r:id="rId54"/>
    <p:sldId id="49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7E04E45-7333-42BB-9D99-74DD29AC1B04}">
          <p14:sldIdLst>
            <p14:sldId id="402"/>
            <p14:sldId id="548"/>
          </p14:sldIdLst>
        </p14:section>
        <p14:section name="ORM" id="{6A6380CC-1359-411A-B8DC-6F08B02EDCA2}">
          <p14:sldIdLst>
            <p14:sldId id="1307"/>
            <p14:sldId id="1308"/>
            <p14:sldId id="1309"/>
            <p14:sldId id="1310"/>
          </p14:sldIdLst>
        </p14:section>
        <p14:section name="Entity Framework Core" id="{BE969F59-6E3A-4941-8AFB-32B62F2E1D68}">
          <p14:sldIdLst>
            <p14:sldId id="467"/>
            <p14:sldId id="549"/>
            <p14:sldId id="550"/>
            <p14:sldId id="551"/>
          </p14:sldIdLst>
        </p14:section>
        <p14:section name="Database First with EF" id="{822B2C04-76C9-46B7-9C52-629313E71AD9}">
          <p14:sldIdLst>
            <p14:sldId id="1312"/>
            <p14:sldId id="1311"/>
            <p14:sldId id="1315"/>
            <p14:sldId id="1313"/>
            <p14:sldId id="1316"/>
          </p14:sldIdLst>
        </p14:section>
        <p14:section name="Reading Data" id="{594FD7E5-AFA2-4326-BB92-CF916168DB0F}">
          <p14:sldIdLst>
            <p14:sldId id="473"/>
            <p14:sldId id="557"/>
            <p14:sldId id="558"/>
            <p14:sldId id="559"/>
            <p14:sldId id="560"/>
          </p14:sldIdLst>
        </p14:section>
        <p14:section name="CRUD Operations" id="{CAA687BF-6141-44C8-A6DC-C3562F8A02A5}">
          <p14:sldIdLst>
            <p14:sldId id="588"/>
            <p14:sldId id="589"/>
            <p14:sldId id="591"/>
            <p14:sldId id="592"/>
          </p14:sldIdLst>
        </p14:section>
        <p14:section name="EF Core Components" id="{8DC1005F-A8BB-4F2A-83F4-94EA1155ADB8}">
          <p14:sldIdLst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Database First vs Code-first" id="{D12C40BC-DE7A-4BDC-9648-B1E28A12980A}">
          <p14:sldIdLst>
            <p14:sldId id="1317"/>
            <p14:sldId id="1318"/>
            <p14:sldId id="1319"/>
          </p14:sldIdLst>
        </p14:section>
        <p14:section name="Code-first" id="{8C8F8B93-0D93-4F15-B40B-BA8D027BC514}">
          <p14:sldIdLst>
            <p14:sldId id="1320"/>
            <p14:sldId id="1321"/>
            <p14:sldId id="1322"/>
            <p14:sldId id="1323"/>
            <p14:sldId id="1324"/>
            <p14:sldId id="1325"/>
          </p14:sldIdLst>
        </p14:section>
        <p14:section name="Migrations" id="{7A448152-6872-4918-B12A-E3963FAFE67E}">
          <p14:sldIdLst>
            <p14:sldId id="1326"/>
            <p14:sldId id="1327"/>
            <p14:sldId id="1328"/>
            <p14:sldId id="1329"/>
          </p14:sldIdLst>
        </p14:section>
        <p14:section name="Live Demo" id="{9C948642-C680-4AFC-9CD4-23AD046BBB7A}">
          <p14:sldIdLst>
            <p14:sldId id="1330"/>
            <p14:sldId id="1331"/>
            <p14:sldId id="1332"/>
            <p14:sldId id="1333"/>
            <p14:sldId id="1334"/>
            <p14:sldId id="1335"/>
            <p14:sldId id="1336"/>
          </p14:sldIdLst>
        </p14:section>
        <p14:section name="Conclusion" id="{503AF609-0953-467A-AA04-441861B45395}">
          <p14:sldIdLst>
            <p14:sldId id="349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2054444-5A73-4518-9B52-344A20760D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0543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AE9E50-6AFB-422B-90EA-875FB8162C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6431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23CA26C-371E-4B89-8EA6-0B2ACF5201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0696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BC79DEF-308E-40EB-A63A-19C3CF941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9353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1A6881C-A7F8-4FE8-8097-B2F48459C9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075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0EC814F-6055-4C8A-A0BE-84A1B4DDC6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3742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DB6AE38-9BF0-4415-80A5-55E4061F6F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85199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5C9497-CCEE-4E90-8692-E59FCBF90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2967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1897A4-CB52-4081-8E9B-1FA16CCE1A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922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08E857-42AB-4CE3-A7F4-F23AC558CC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787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1E3E1D-C8A0-4224-AB06-7690649621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79442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787901D-6477-497F-893B-5D551B7776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14009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58507B7-FC6C-4137-852D-96FF921204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ORM Concept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Entity Framework Core – Introduction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676" y="2216584"/>
            <a:ext cx="3656648" cy="2424832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52476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 Core: Basic Workflow (2)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6539" y="1151713"/>
            <a:ext cx="3239244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5"/>
            </a:pPr>
            <a:r>
              <a:rPr lang="en-US" sz="3199" dirty="0"/>
              <a:t>Modify data with C# code and call 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Save Changes()</a:t>
            </a:r>
            <a:r>
              <a:rPr lang="en-US" sz="3199" dirty="0"/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075" y="1151713"/>
            <a:ext cx="3660174" cy="2553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6"/>
            </a:pPr>
            <a:r>
              <a:rPr lang="en-US" sz="3199" dirty="0"/>
              <a:t>Entity Framework generates &amp; executes SQL command to modify the 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030" y="1151712"/>
            <a:ext cx="352301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4"/>
            </a:pPr>
            <a:r>
              <a:rPr lang="en-US" sz="3199" dirty="0"/>
              <a:t>EF transforms </a:t>
            </a:r>
            <a:br>
              <a:rPr lang="en-US" sz="3199" dirty="0"/>
            </a:br>
            <a:r>
              <a:rPr lang="en-US" sz="3199" dirty="0"/>
              <a:t>the query</a:t>
            </a:r>
            <a:br>
              <a:rPr lang="en-US" sz="3199" dirty="0"/>
            </a:br>
            <a:r>
              <a:rPr lang="en-US" sz="3199" dirty="0"/>
              <a:t>results into </a:t>
            </a:r>
            <a:br>
              <a:rPr lang="en-US" sz="3199" dirty="0"/>
            </a:br>
            <a:r>
              <a:rPr lang="en-US" sz="3199" dirty="0"/>
              <a:t>.NET objects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000" y="3447991"/>
            <a:ext cx="2859509" cy="307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46" y="3447707"/>
            <a:ext cx="3581099" cy="307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9191" y="4038443"/>
            <a:ext cx="3888219" cy="1821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CF87711-B4E8-40AC-B33A-E48A704D3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31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with EF Core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1AAE41E-C14D-42FD-BB53-46ACFC00F1DC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Generating </a:t>
            </a:r>
            <a:r>
              <a:rPr lang="en-US" noProof="1"/>
              <a:t>DBContext</a:t>
            </a:r>
            <a:r>
              <a:rPr lang="en-US"/>
              <a:t> and Entity Classes from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3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B5FA4-0343-454F-8FBD-F20112B9C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4046D-6353-49D6-A861-18385CA4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79DFD12E-9A34-4822-8554-9D569877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4" y="1196706"/>
            <a:ext cx="6983479" cy="283426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FE85FA8-7728-4D49-AA0F-41763BD3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531" y="4102455"/>
            <a:ext cx="9002530" cy="2693064"/>
          </a:xfrm>
          <a:prstGeom prst="rect">
            <a:avLst/>
          </a:prstGeom>
        </p:spPr>
      </p:pic>
      <p:sp>
        <p:nvSpPr>
          <p:cNvPr id="10" name="Стрелка: огъната нагоре 9">
            <a:extLst>
              <a:ext uri="{FF2B5EF4-FFF2-40B4-BE49-F238E27FC236}">
                <a16:creationId xmlns:a16="http://schemas.microsoft.com/office/drawing/2014/main" id="{85C05FE9-6F21-4EBD-A6C8-30E3D04A8BFB}"/>
              </a:ext>
            </a:extLst>
          </p:cNvPr>
          <p:cNvSpPr/>
          <p:nvPr/>
        </p:nvSpPr>
        <p:spPr bwMode="auto">
          <a:xfrm rot="5400000">
            <a:off x="1856259" y="4063916"/>
            <a:ext cx="944754" cy="1062598"/>
          </a:xfrm>
          <a:prstGeom prst="bent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48DA53C-6FC6-4088-B5D6-FC74076004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71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BCDCF2E-6466-451B-9838-3C6DB2B771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the following commands </a:t>
            </a:r>
            <a:r>
              <a:rPr lang="en-US" b="1" dirty="0">
                <a:solidFill>
                  <a:schemeClr val="bg1"/>
                </a:solidFill>
              </a:rPr>
              <a:t>one by one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D034417-DFFD-4AF4-B464-EDA91E31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EF Packages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8A77F-C434-49B9-AE38-93187A5136F1}"/>
              </a:ext>
            </a:extLst>
          </p:cNvPr>
          <p:cNvSpPr txBox="1">
            <a:spLocks/>
          </p:cNvSpPr>
          <p:nvPr/>
        </p:nvSpPr>
        <p:spPr>
          <a:xfrm>
            <a:off x="440443" y="184275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FF61222F-07D0-452D-8FA6-38F4F803FA34}"/>
              </a:ext>
            </a:extLst>
          </p:cNvPr>
          <p:cNvSpPr txBox="1">
            <a:spLocks/>
          </p:cNvSpPr>
          <p:nvPr/>
        </p:nvSpPr>
        <p:spPr>
          <a:xfrm>
            <a:off x="440443" y="247258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AB3BD7-A62D-4507-A665-401BE91B712C}"/>
              </a:ext>
            </a:extLst>
          </p:cNvPr>
          <p:cNvSpPr txBox="1">
            <a:spLocks/>
          </p:cNvSpPr>
          <p:nvPr/>
        </p:nvSpPr>
        <p:spPr>
          <a:xfrm>
            <a:off x="440443" y="311381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DD0C053-71A6-4B53-96C2-83B6D65DB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3501" y="3675891"/>
            <a:ext cx="8184998" cy="314516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32406E67-B717-458D-9BA3-737C7D66C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45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EB5CEFD5-C429-4CFB-9772-D040D855A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the following command to </a:t>
            </a:r>
            <a:r>
              <a:rPr lang="en-US" b="1" dirty="0">
                <a:solidFill>
                  <a:schemeClr val="bg1"/>
                </a:solidFill>
              </a:rPr>
              <a:t>scaffold</a:t>
            </a:r>
            <a:r>
              <a:rPr lang="en-US" dirty="0"/>
              <a:t> the </a:t>
            </a:r>
            <a:r>
              <a:rPr lang="en-US" b="1" dirty="0">
                <a:solidFill>
                  <a:schemeClr val="bg1"/>
                </a:solidFill>
              </a:rPr>
              <a:t>context class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D4D46-1744-4599-A087-17C96721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Scaffold the Context Class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09BEC3E-2139-4DD8-93B2-279A6079B2A3}"/>
              </a:ext>
            </a:extLst>
          </p:cNvPr>
          <p:cNvSpPr txBox="1">
            <a:spLocks/>
          </p:cNvSpPr>
          <p:nvPr/>
        </p:nvSpPr>
        <p:spPr>
          <a:xfrm>
            <a:off x="697408" y="1899400"/>
            <a:ext cx="10617235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Scaffold-DbContext -Connection "Server=(localdb)\MSSQLLocalDB;Database=SoftUni;Integrated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DA717-A05B-473B-9E5D-EE9DFFCC2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97" y="3698417"/>
            <a:ext cx="10073409" cy="2932304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A61AB29-E338-4B4B-BE24-9CD36C8BF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8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4F42DA9-1A9B-47F5-A9BD-A67A8A240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7885267" cy="5527326"/>
          </a:xfrm>
        </p:spPr>
        <p:txBody>
          <a:bodyPr/>
          <a:lstStyle/>
          <a:p>
            <a:r>
              <a:rPr lang="en-US" dirty="0"/>
              <a:t>Change file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structure</a:t>
            </a:r>
            <a:r>
              <a:rPr lang="en-US" dirty="0"/>
              <a:t> to look like this: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Make sure that your </a:t>
            </a:r>
            <a:r>
              <a:rPr lang="en-US" b="1" dirty="0">
                <a:solidFill>
                  <a:schemeClr val="bg1"/>
                </a:solidFill>
              </a:rPr>
              <a:t>namespaces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exactly the same </a:t>
            </a:r>
            <a:r>
              <a:rPr lang="en-US" dirty="0"/>
              <a:t>as these: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A2D7266-4D7D-4EF0-8346-028C5BC0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Class Structure</a:t>
            </a:r>
            <a:endParaRPr lang="bg-BG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4344BAF-D470-40DA-94B3-B9B1FBBA6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703" y="1882689"/>
            <a:ext cx="4680504" cy="178138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68024C8F-335C-4112-AC6F-8EA85F9EF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069" y="1258045"/>
            <a:ext cx="3754005" cy="4346743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A32374C-1E6B-4E66-8BF2-3D2F082C2B26}"/>
              </a:ext>
            </a:extLst>
          </p:cNvPr>
          <p:cNvSpPr txBox="1">
            <a:spLocks/>
          </p:cNvSpPr>
          <p:nvPr/>
        </p:nvSpPr>
        <p:spPr>
          <a:xfrm>
            <a:off x="697406" y="5089878"/>
            <a:ext cx="314918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</a:t>
            </a:r>
          </a:p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SoftUni.Data</a:t>
            </a:r>
          </a:p>
          <a:p>
            <a:pPr>
              <a:lnSpc>
                <a:spcPct val="100000"/>
              </a:lnSpc>
            </a:pPr>
            <a:r>
              <a:rPr lang="de-DE" sz="2799" b="1" noProof="1">
                <a:latin typeface="Consolas" panose="020B0609020204030204" pitchFamily="49" charset="0"/>
              </a:rPr>
              <a:t>SoftUni.Models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42017ED-B9E3-4F41-843C-3F3D84264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157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45E-F8BC-4D1A-AD4F-8E92B5DFEA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E151A38-A7C6-40C8-9AC6-B6EA00DE44D5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Querying the DB Using 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88491" y="1196126"/>
            <a:ext cx="11815018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Db</a:t>
            </a:r>
            <a:r>
              <a:rPr lang="en-US" sz="3600" b="1" noProof="1">
                <a:solidFill>
                  <a:schemeClr val="bg1"/>
                </a:solidFill>
              </a:rPr>
              <a:t>Context</a:t>
            </a:r>
            <a:r>
              <a:rPr lang="en-US" sz="3600" dirty="0"/>
              <a:t> provides: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CRUD</a:t>
            </a:r>
            <a:r>
              <a:rPr lang="en-US" sz="3400" dirty="0"/>
              <a:t> operations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 way to </a:t>
            </a:r>
            <a:r>
              <a:rPr lang="en-US" sz="3200" b="1" dirty="0">
                <a:solidFill>
                  <a:schemeClr val="bg1"/>
                </a:solidFill>
              </a:rPr>
              <a:t>access entities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Methods for </a:t>
            </a:r>
            <a:r>
              <a:rPr lang="en-US" sz="3200" b="1" dirty="0">
                <a:solidFill>
                  <a:schemeClr val="bg1"/>
                </a:solidFill>
              </a:rPr>
              <a:t>creating</a:t>
            </a:r>
            <a:r>
              <a:rPr lang="en-US" sz="3200" dirty="0"/>
              <a:t> new entities (</a:t>
            </a:r>
            <a:r>
              <a:rPr lang="en-US" sz="3200" b="1" noProof="1">
                <a:solidFill>
                  <a:schemeClr val="bg1"/>
                </a:solidFill>
              </a:rPr>
              <a:t>Add() </a:t>
            </a:r>
            <a:r>
              <a:rPr lang="en-US" sz="3200" dirty="0"/>
              <a:t>method)</a:t>
            </a:r>
          </a:p>
          <a:p>
            <a:pPr lvl="2">
              <a:buClr>
                <a:schemeClr val="tx1"/>
              </a:buClr>
            </a:pPr>
            <a:r>
              <a:rPr lang="en-US" sz="3200" dirty="0"/>
              <a:t>Ability to </a:t>
            </a:r>
            <a:r>
              <a:rPr lang="en-US" sz="3200" b="1" dirty="0">
                <a:solidFill>
                  <a:schemeClr val="bg1"/>
                </a:solidFill>
              </a:rPr>
              <a:t>manipulate database data by </a:t>
            </a:r>
            <a:r>
              <a:rPr lang="en-US" sz="3200" dirty="0"/>
              <a:t>modifying </a:t>
            </a:r>
            <a:r>
              <a:rPr lang="en-US" sz="3200" b="1" dirty="0">
                <a:solidFill>
                  <a:schemeClr val="bg1"/>
                </a:solidFill>
              </a:rPr>
              <a:t>objects</a:t>
            </a:r>
          </a:p>
          <a:p>
            <a:r>
              <a:rPr lang="en-US" sz="3600" dirty="0"/>
              <a:t>Easily navigate through </a:t>
            </a:r>
            <a:r>
              <a:rPr lang="en-US" sz="3600" b="1" dirty="0">
                <a:solidFill>
                  <a:schemeClr val="bg1"/>
                </a:solidFill>
              </a:rPr>
              <a:t>table relations</a:t>
            </a:r>
          </a:p>
          <a:p>
            <a:r>
              <a:rPr lang="en-US" sz="3600" dirty="0"/>
              <a:t>Executing </a:t>
            </a:r>
            <a:r>
              <a:rPr lang="en-US" sz="3600" b="1" dirty="0">
                <a:solidFill>
                  <a:schemeClr val="bg1"/>
                </a:solidFill>
              </a:rPr>
              <a:t>LINQ queries </a:t>
            </a:r>
            <a:r>
              <a:rPr lang="en-US" sz="3600" dirty="0"/>
              <a:t>as native </a:t>
            </a:r>
            <a:r>
              <a:rPr lang="en-US" sz="3600" b="1" dirty="0">
                <a:solidFill>
                  <a:schemeClr val="bg1"/>
                </a:solidFill>
              </a:rPr>
              <a:t>SQL queries</a:t>
            </a:r>
          </a:p>
          <a:p>
            <a:r>
              <a:rPr lang="en-US" sz="3600" dirty="0"/>
              <a:t>Managing database </a:t>
            </a:r>
            <a:r>
              <a:rPr lang="en-US" sz="3600" b="1" dirty="0">
                <a:solidFill>
                  <a:schemeClr val="bg1"/>
                </a:solidFill>
              </a:rPr>
              <a:t>creation</a:t>
            </a:r>
            <a:r>
              <a:rPr lang="en-US" sz="3600" dirty="0"/>
              <a:t>/</a:t>
            </a:r>
            <a:r>
              <a:rPr lang="en-US" sz="3600" b="1" dirty="0">
                <a:solidFill>
                  <a:schemeClr val="bg1"/>
                </a:solidFill>
              </a:rPr>
              <a:t>deletion</a:t>
            </a:r>
            <a:r>
              <a:rPr lang="en-US" sz="3600" dirty="0"/>
              <a:t>/</a:t>
            </a:r>
            <a:r>
              <a:rPr lang="en-US" sz="3600" b="1" dirty="0">
                <a:solidFill>
                  <a:schemeClr val="bg1"/>
                </a:solidFill>
              </a:rPr>
              <a:t>migration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 </a:t>
            </a:r>
            <a:r>
              <a:rPr lang="en-US" dirty="0"/>
              <a:t>Class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D73DF30-ECBB-41E8-A13F-2DA3E1EE7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399" dirty="0"/>
              <a:t>First create instance of the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en-US" sz="3399" dirty="0"/>
              <a:t>In the constructor you can pass a database connection string</a:t>
            </a:r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properties: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EnsureCreated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Deleted</a:t>
            </a:r>
            <a:r>
              <a:rPr lang="en-US" dirty="0"/>
              <a:t> methods, DB Connection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-</a:t>
            </a:r>
            <a:r>
              <a:rPr lang="en-US" dirty="0"/>
              <a:t> Holds info about the </a:t>
            </a:r>
            <a:r>
              <a:rPr lang="en-US" b="1" dirty="0">
                <a:solidFill>
                  <a:schemeClr val="bg1"/>
                </a:solidFill>
              </a:rPr>
              <a:t>automatic change tracker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All entity classes (tables) are listed as properties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DbContext Class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2396" y="1944388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730B7F-648C-48DD-B578-443EA0402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814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Executing </a:t>
            </a:r>
            <a:r>
              <a:rPr lang="en-US" b="1" dirty="0">
                <a:solidFill>
                  <a:schemeClr val="bg1"/>
                </a:solidFill>
              </a:rPr>
              <a:t>LINQ-to-Entities</a:t>
            </a:r>
            <a:r>
              <a:rPr lang="en-US" dirty="0"/>
              <a:t> query over EF entity: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Employees</a:t>
            </a:r>
            <a:r>
              <a:rPr lang="en-US" dirty="0"/>
              <a:t> property in the </a:t>
            </a: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with LINQ Query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86462" y="5006483"/>
            <a:ext cx="8432947" cy="1310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</a:t>
            </a:r>
            <a:r>
              <a:rPr lang="en-US" sz="2199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sz="2199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74252" y="1878125"/>
            <a:ext cx="11119304" cy="25292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5228" y="2439258"/>
            <a:ext cx="2671471" cy="919162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translates this to an SQL query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8CA67-AA52-4C42-9146-B4A025A96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297" y="3501052"/>
            <a:ext cx="3255052" cy="124108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8376C69-1D75-4957-80FD-01BA332D5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1945" y="1270418"/>
            <a:ext cx="9361795" cy="5384243"/>
          </a:xfrm>
        </p:spPr>
        <p:txBody>
          <a:bodyPr>
            <a:normAutofit fontScale="92500" lnSpcReduction="20000"/>
          </a:bodyPr>
          <a:lstStyle/>
          <a:p>
            <a:r>
              <a:rPr lang="en-US" sz="3899" dirty="0"/>
              <a:t>ORM - Introduction</a:t>
            </a:r>
          </a:p>
          <a:p>
            <a:r>
              <a:rPr lang="en-US" sz="3899" dirty="0"/>
              <a:t>Entity Framework Core</a:t>
            </a:r>
            <a:endParaRPr lang="bg-BG" sz="3899" dirty="0"/>
          </a:p>
          <a:p>
            <a:r>
              <a:rPr lang="en-US" sz="3899" dirty="0"/>
              <a:t>Reading Data</a:t>
            </a:r>
            <a:endParaRPr lang="bg-BG" sz="3899" dirty="0"/>
          </a:p>
          <a:p>
            <a:r>
              <a:rPr lang="en-US" sz="3899" dirty="0"/>
              <a:t>Code First Model</a:t>
            </a:r>
            <a:endParaRPr lang="bg-BG" sz="3899" dirty="0"/>
          </a:p>
          <a:p>
            <a:r>
              <a:rPr lang="en-US" sz="3899" dirty="0"/>
              <a:t>CRUD Operations</a:t>
            </a:r>
          </a:p>
          <a:p>
            <a:r>
              <a:rPr lang="en-US" sz="3899" dirty="0"/>
              <a:t>EF Core Components</a:t>
            </a:r>
          </a:p>
          <a:p>
            <a:r>
              <a:rPr lang="en-US" sz="3899" dirty="0"/>
              <a:t>Database First model vs Code-first model</a:t>
            </a:r>
          </a:p>
          <a:p>
            <a:r>
              <a:rPr lang="en-US" sz="3899" dirty="0"/>
              <a:t>Database Migrations</a:t>
            </a:r>
          </a:p>
          <a:p>
            <a:endParaRPr lang="en-US" sz="3899" dirty="0"/>
          </a:p>
          <a:p>
            <a:endParaRPr lang="en-US" sz="38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BE9E3D-747F-43EB-8218-C45EF6680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1799"/>
              </a:spcBef>
            </a:pPr>
            <a:r>
              <a:rPr lang="en-US" dirty="0"/>
              <a:t>Find element by </a:t>
            </a:r>
            <a:r>
              <a:rPr lang="en-US" b="1" dirty="0">
                <a:solidFill>
                  <a:schemeClr val="bg1"/>
                </a:solidFill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Data with LINQ Query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6200" y="2176123"/>
            <a:ext cx="10659603" cy="280619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666C587-B0B7-42CB-8379-BA402736B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"/>
          <a:stretch/>
        </p:blipFill>
        <p:spPr>
          <a:xfrm>
            <a:off x="5871059" y="4184091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5DE76EF-422A-4B12-8C79-63D88015B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62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1C4E1C-B768-4DA4-9F84-F1BED002E3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CRUD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C3DF5C83-4E14-40B2-AC23-F7517CA1B18A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With Entity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1"/>
              <a:t>To create a new database row use </a:t>
            </a:r>
            <a:r>
              <a:rPr lang="en-US" b="1" noProof="1">
                <a:solidFill>
                  <a:srgbClr val="F2A40D"/>
                </a:solidFill>
              </a:rPr>
              <a:t>DbSet.</a:t>
            </a:r>
            <a:r>
              <a:rPr lang="en-US" b="1" noProof="1">
                <a:solidFill>
                  <a:schemeClr val="bg1"/>
                </a:solidFill>
              </a:rPr>
              <a:t>Add(…)</a:t>
            </a:r>
            <a:r>
              <a:rPr lang="en-US" noProof="1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New Data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44657" y="1900970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4862" y="5523409"/>
            <a:ext cx="8682276" cy="1104324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8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511154" y="5581385"/>
            <a:ext cx="3353983" cy="510645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Execute SQL statements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15814" y="2507013"/>
            <a:ext cx="2069119" cy="919162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Create a new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Project </a:t>
            </a:r>
            <a:r>
              <a:rPr lang="en-US" sz="2399" b="1" noProof="1">
                <a:solidFill>
                  <a:schemeClr val="bg2"/>
                </a:solidFill>
              </a:rPr>
              <a:t>object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029370" y="4508720"/>
            <a:ext cx="3835389" cy="510645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Add the object to the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AB4C0D8F-D8A6-45F8-AD08-BC46F4CC0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24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191941" y="1147679"/>
            <a:ext cx="11926935" cy="5527326"/>
          </a:xfrm>
        </p:spPr>
        <p:txBody>
          <a:bodyPr/>
          <a:lstStyle/>
          <a:p>
            <a:pPr>
              <a:spcAft>
                <a:spcPts val="0"/>
              </a:spcAft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DbContext</a:t>
            </a:r>
            <a:r>
              <a:rPr lang="en-US" sz="3199" dirty="0"/>
              <a:t> allows modifying entities and persisting them in the DB</a:t>
            </a:r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en-US" sz="2999" dirty="0"/>
              <a:t>Just load an entity, modify it and call </a:t>
            </a:r>
            <a:r>
              <a:rPr lang="en-US" sz="2999" b="1" noProof="1">
                <a:solidFill>
                  <a:schemeClr val="bg1"/>
                </a:solidFill>
              </a:rPr>
              <a:t>SaveChanges</a:t>
            </a:r>
            <a:r>
              <a:rPr lang="en-US" sz="2999" b="1" dirty="0">
                <a:solidFill>
                  <a:schemeClr val="bg1"/>
                </a:solidFill>
              </a:rPr>
              <a:t>()</a:t>
            </a:r>
          </a:p>
          <a:p>
            <a:pPr>
              <a:spcAft>
                <a:spcPts val="0"/>
              </a:spcAft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DbContext</a:t>
            </a:r>
            <a:r>
              <a:rPr lang="en-US" sz="3199" dirty="0"/>
              <a:t> automatically tracks all changes on entity objects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Updating Existing Data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593929" y="3082103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485900" y="4766094"/>
            <a:ext cx="3419109" cy="510645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Execute an SQL 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837588" y="4091810"/>
            <a:ext cx="3535446" cy="510645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SELECT the first in order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8163E09-726D-4049-9886-93D251509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46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Delete is done by </a:t>
            </a:r>
            <a:r>
              <a:rPr lang="en-US" b="1" noProof="1">
                <a:solidFill>
                  <a:schemeClr val="bg1"/>
                </a:solidFill>
              </a:rPr>
              <a:t>Remove</a:t>
            </a:r>
            <a:r>
              <a:rPr lang="en-US" b="1" dirty="0">
                <a:solidFill>
                  <a:schemeClr val="bg1"/>
                </a:solidFill>
              </a:rPr>
              <a:t>()</a:t>
            </a:r>
            <a:r>
              <a:rPr lang="en-US" dirty="0"/>
              <a:t> on the specified entity collection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SaveChanges</a:t>
            </a:r>
            <a:r>
              <a:rPr lang="en-US" b="1" dirty="0">
                <a:solidFill>
                  <a:schemeClr val="bg1"/>
                </a:solidFill>
              </a:rPr>
              <a:t>() </a:t>
            </a:r>
            <a:r>
              <a:rPr lang="en-US" dirty="0"/>
              <a:t>method performs the delete action in the DB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Deleting Existing Data</a:t>
            </a:r>
            <a:endParaRPr lang="bg-BG" dirty="0"/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26305" y="5559258"/>
            <a:ext cx="3827484" cy="851075"/>
          </a:xfrm>
          <a:prstGeom prst="wedgeRoundRectCallout">
            <a:avLst>
              <a:gd name="adj1" fmla="val -45204"/>
              <a:gd name="adj2" fmla="val -88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199" b="1" noProof="1">
                <a:solidFill>
                  <a:schemeClr val="bg2"/>
                </a:solidFill>
              </a:rPr>
              <a:t>Mark the entity for deleting at the next save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63519" y="5899078"/>
            <a:ext cx="4252892" cy="476602"/>
          </a:xfrm>
          <a:prstGeom prst="wedgeRoundRectCallout">
            <a:avLst>
              <a:gd name="adj1" fmla="val 21273"/>
              <a:gd name="adj2" fmla="val -1084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199" b="1" noProof="1">
                <a:solidFill>
                  <a:schemeClr val="bg2"/>
                </a:solidFill>
              </a:rPr>
              <a:t>Execute the SQL DELETE command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E0A7B06-9ACA-4C73-88B9-995971DF0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4" y="5059297"/>
            <a:ext cx="2768837" cy="1225549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199" b="1" noProof="1">
                <a:solidFill>
                  <a:schemeClr val="bg2"/>
                </a:solidFill>
              </a:rPr>
              <a:t>Delete entities from EmployeesProjects with this ProjectId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2F52485-A44C-4B79-AF85-E13FB08AB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9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824612-31A3-42F7-8DF8-39CD7BB074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EF Core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31069" y="1644178"/>
            <a:ext cx="2662168" cy="1943206"/>
            <a:chOff x="3071824" y="2771796"/>
            <a:chExt cx="3328976" cy="1876404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3071824" y="2771796"/>
              <a:ext cx="1881176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DbContext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3848092" y="345764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Post</a:t>
              </a:r>
            </a:p>
          </p:txBody>
        </p:sp>
        <p:sp>
          <p:nvSpPr>
            <p:cNvPr id="9" name="Rectangle: Rounded Corners 8"/>
            <p:cNvSpPr/>
            <p:nvPr/>
          </p:nvSpPr>
          <p:spPr>
            <a:xfrm>
              <a:off x="3848092" y="4142184"/>
              <a:ext cx="2552708" cy="506016"/>
            </a:xfrm>
            <a:prstGeom prst="roundRect">
              <a:avLst/>
            </a:prstGeom>
            <a:solidFill>
              <a:schemeClr val="accent6">
                <a:lumMod val="25000"/>
              </a:schemeClr>
            </a:solidFill>
            <a:ln w="76200">
              <a:solidFill>
                <a:schemeClr val="bg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98" b="1" noProof="1">
                  <a:solidFill>
                    <a:schemeClr val="bg2"/>
                  </a:solidFill>
                  <a:latin typeface="Consolas" panose="020B0609020204030204" pitchFamily="49" charset="0"/>
                </a:rPr>
                <a:t>User</a:t>
              </a:r>
            </a:p>
          </p:txBody>
        </p:sp>
        <p:cxnSp>
          <p:nvCxnSpPr>
            <p:cNvPr id="11" name="Connector: Elbow 10"/>
            <p:cNvCxnSpPr>
              <a:cxnSpLocks/>
            </p:cNvCxnSpPr>
            <p:nvPr/>
          </p:nvCxnSpPr>
          <p:spPr>
            <a:xfrm rot="16200000" flipH="1">
              <a:off x="3420952" y="3297780"/>
              <a:ext cx="43284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/>
            <p:cNvCxnSpPr>
              <a:cxnSpLocks/>
            </p:cNvCxnSpPr>
            <p:nvPr/>
          </p:nvCxnSpPr>
          <p:spPr>
            <a:xfrm rot="16200000" flipH="1">
              <a:off x="3078682" y="3640050"/>
              <a:ext cx="1117380" cy="392904"/>
            </a:xfrm>
            <a:prstGeom prst="bentConnector2">
              <a:avLst/>
            </a:prstGeom>
            <a:ln w="762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Текстов контейнер 4">
            <a:extLst>
              <a:ext uri="{FF2B5EF4-FFF2-40B4-BE49-F238E27FC236}">
                <a16:creationId xmlns:a16="http://schemas.microsoft.com/office/drawing/2014/main" id="{75C36669-22DB-4691-87E2-CD92AC519275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Overview of System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5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Bunch of normal C# classes (POCO)</a:t>
            </a:r>
          </a:p>
          <a:p>
            <a:pPr lvl="1"/>
            <a:r>
              <a:rPr lang="en-US" dirty="0"/>
              <a:t>May contain </a:t>
            </a:r>
            <a:r>
              <a:rPr lang="en-US" b="1" dirty="0">
                <a:solidFill>
                  <a:schemeClr val="bg1"/>
                </a:solidFill>
              </a:rPr>
              <a:t>navigation properties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table relationships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en-US" dirty="0"/>
              <a:t>Recommended to be in a </a:t>
            </a:r>
            <a:r>
              <a:rPr lang="en-US" b="1" dirty="0">
                <a:solidFill>
                  <a:schemeClr val="bg1"/>
                </a:solidFill>
              </a:rPr>
              <a:t>separate class library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Classes (Models)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7100" y="2799166"/>
            <a:ext cx="10357803" cy="29560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798" noProof="1"/>
              <a:t>public class PostAnswer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{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    public int Id { get; set; }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    public string Content { get; set; }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    public int PostId { get; set; }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    public </a:t>
            </a:r>
            <a:r>
              <a:rPr lang="en-US" sz="2798" noProof="1">
                <a:solidFill>
                  <a:schemeClr val="bg1"/>
                </a:solidFill>
              </a:rPr>
              <a:t>Post</a:t>
            </a:r>
            <a:r>
              <a:rPr lang="en-US" sz="2798" noProof="1"/>
              <a:t> Post { get; set; }</a:t>
            </a:r>
          </a:p>
          <a:p>
            <a:pPr>
              <a:lnSpc>
                <a:spcPct val="95000"/>
              </a:lnSpc>
            </a:pPr>
            <a:r>
              <a:rPr lang="en-US" sz="2798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611052" y="3138405"/>
            <a:ext cx="2056328" cy="510503"/>
          </a:xfrm>
          <a:prstGeom prst="wedgeRoundRectCallout">
            <a:avLst>
              <a:gd name="adj1" fmla="val -64744"/>
              <a:gd name="adj2" fmla="val 42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Primary key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089" y="4447341"/>
            <a:ext cx="1994560" cy="510645"/>
          </a:xfrm>
          <a:prstGeom prst="wedgeRoundRectCallout">
            <a:avLst>
              <a:gd name="adj1" fmla="val -80752"/>
              <a:gd name="adj2" fmla="val 2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Foreign key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156091" y="5196644"/>
            <a:ext cx="2980559" cy="510645"/>
          </a:xfrm>
          <a:prstGeom prst="wedgeRoundRectCallout">
            <a:avLst>
              <a:gd name="adj1" fmla="val -62872"/>
              <a:gd name="adj2" fmla="val -55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Navigation property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5EBB1E0-C93F-4273-8E1B-2C173AA29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41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Another example of a domain class (model)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Classes (Models)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10870" y="2169330"/>
            <a:ext cx="10970260" cy="39681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798" noProof="1"/>
              <a:t>public class </a:t>
            </a:r>
            <a:r>
              <a:rPr lang="en-US" sz="2798" noProof="1">
                <a:solidFill>
                  <a:schemeClr val="bg1"/>
                </a:solidFill>
              </a:rPr>
              <a:t>Post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int </a:t>
            </a:r>
            <a:r>
              <a:rPr lang="en-US" sz="2798" noProof="1">
                <a:solidFill>
                  <a:schemeClr val="bg1"/>
                </a:solidFill>
              </a:rPr>
              <a:t>Id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string </a:t>
            </a:r>
            <a:r>
              <a:rPr lang="en-US" sz="2798" noProof="1">
                <a:solidFill>
                  <a:schemeClr val="bg1"/>
                </a:solidFill>
              </a:rPr>
              <a:t>Content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int </a:t>
            </a:r>
            <a:r>
              <a:rPr lang="en-US" sz="2798" noProof="1">
                <a:solidFill>
                  <a:schemeClr val="bg1"/>
                </a:solidFill>
              </a:rPr>
              <a:t>AuthorId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User </a:t>
            </a:r>
            <a:r>
              <a:rPr lang="en-US" sz="2798" noProof="1">
                <a:solidFill>
                  <a:schemeClr val="bg1"/>
                </a:solidFill>
              </a:rPr>
              <a:t>Author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endParaRPr lang="en-US" sz="2798" noProof="1"/>
          </a:p>
          <a:p>
            <a:pPr>
              <a:lnSpc>
                <a:spcPct val="100000"/>
              </a:lnSpc>
            </a:pPr>
            <a:r>
              <a:rPr lang="en-US" sz="2798" noProof="1"/>
              <a:t>  public </a:t>
            </a:r>
            <a:r>
              <a:rPr lang="en-US" sz="2798" noProof="1">
                <a:solidFill>
                  <a:schemeClr val="bg1"/>
                </a:solidFill>
              </a:rPr>
              <a:t>IList</a:t>
            </a:r>
            <a:r>
              <a:rPr lang="en-US" sz="2798" noProof="1"/>
              <a:t>&lt;</a:t>
            </a:r>
            <a:r>
              <a:rPr lang="en-US" sz="2798" noProof="1">
                <a:solidFill>
                  <a:schemeClr val="bg1"/>
                </a:solidFill>
              </a:rPr>
              <a:t>PostAnswer</a:t>
            </a:r>
            <a:r>
              <a:rPr lang="en-US" sz="2798" noProof="1"/>
              <a:t>&gt; </a:t>
            </a:r>
            <a:r>
              <a:rPr lang="en-US" sz="2798" noProof="1">
                <a:solidFill>
                  <a:schemeClr val="bg1"/>
                </a:solidFill>
              </a:rPr>
              <a:t>Answers</a:t>
            </a:r>
            <a:r>
              <a:rPr lang="en-US" sz="2798" noProof="1"/>
              <a:t>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}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154576" y="3693811"/>
            <a:ext cx="2042207" cy="919162"/>
          </a:xfrm>
          <a:prstGeom prst="wedgeRoundRectCallout">
            <a:avLst>
              <a:gd name="adj1" fmla="val -77104"/>
              <a:gd name="adj2" fmla="val 45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Navigation property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FD560B8B-DE33-4A8B-9E4B-F1398778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6000" y="5751817"/>
            <a:ext cx="2042207" cy="952358"/>
          </a:xfrm>
          <a:prstGeom prst="wedgeRoundRectCallout">
            <a:avLst>
              <a:gd name="adj1" fmla="val -70713"/>
              <a:gd name="adj2" fmla="val -61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One-to-Many relationship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EC6A67-3C12-4EE2-A3C1-595EA8669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71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Maps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of </a:t>
            </a:r>
            <a:r>
              <a:rPr lang="en-US" b="1" dirty="0">
                <a:solidFill>
                  <a:schemeClr val="bg1"/>
                </a:solidFill>
              </a:rPr>
              <a:t>entities</a:t>
            </a:r>
            <a:r>
              <a:rPr lang="en-US" dirty="0"/>
              <a:t> from a </a:t>
            </a: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r>
              <a:rPr lang="en-US" dirty="0"/>
              <a:t>Set operations: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DbContext</a:t>
            </a:r>
            <a:r>
              <a:rPr lang="en-US" dirty="0"/>
              <a:t> contains multiple </a:t>
            </a:r>
            <a:r>
              <a:rPr lang="en-US" b="1" noProof="1">
                <a:solidFill>
                  <a:schemeClr val="bg1"/>
                </a:solidFill>
              </a:rPr>
              <a:t>DbSet&lt;T&gt;</a:t>
            </a:r>
            <a:r>
              <a:rPr lang="en-US" dirty="0"/>
              <a:t> properties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DbSet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14" y="3429000"/>
            <a:ext cx="7704738" cy="164326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2114" y="5588437"/>
            <a:ext cx="7704738" cy="5229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798" noProof="1"/>
              <a:t>public </a:t>
            </a:r>
            <a:r>
              <a:rPr lang="en-US" sz="2798" noProof="1">
                <a:solidFill>
                  <a:schemeClr val="bg1"/>
                </a:solidFill>
              </a:rPr>
              <a:t>DbSet</a:t>
            </a:r>
            <a:r>
              <a:rPr lang="en-US" sz="2798" noProof="1"/>
              <a:t>&lt;Post&gt; Posts { get; set;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0EF33D6-D3A4-442B-BD93-417F399A2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609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499" dirty="0"/>
              <a:t>Usually named after the database</a:t>
            </a:r>
            <a:r>
              <a:rPr lang="en-US" sz="3499" b="1" noProof="1">
                <a:solidFill>
                  <a:schemeClr val="bg1"/>
                </a:solidFill>
              </a:rPr>
              <a:t> </a:t>
            </a:r>
            <a:r>
              <a:rPr lang="en-US" sz="3499" dirty="0"/>
              <a:t>e.g. </a:t>
            </a:r>
            <a:r>
              <a:rPr lang="en-US" sz="3499" b="1" noProof="1">
                <a:solidFill>
                  <a:schemeClr val="bg1"/>
                </a:solidFill>
              </a:rPr>
              <a:t>BlogDbContext</a:t>
            </a:r>
            <a:r>
              <a:rPr lang="en-US" sz="3499" dirty="0"/>
              <a:t>, </a:t>
            </a:r>
            <a:br>
              <a:rPr lang="en-US" sz="3499" dirty="0"/>
            </a:br>
            <a:r>
              <a:rPr lang="en-US" sz="3499" b="1" noProof="1">
                <a:solidFill>
                  <a:schemeClr val="bg1"/>
                </a:solidFill>
              </a:rPr>
              <a:t>ForumDbContext</a:t>
            </a:r>
          </a:p>
          <a:p>
            <a:r>
              <a:rPr lang="en-US" sz="3499" dirty="0"/>
              <a:t>Inherits from </a:t>
            </a:r>
            <a:r>
              <a:rPr lang="en-US" sz="3499" b="1" noProof="1">
                <a:solidFill>
                  <a:schemeClr val="bg1"/>
                </a:solidFill>
              </a:rPr>
              <a:t>DbContext</a:t>
            </a:r>
            <a:endParaRPr lang="en-US" sz="3499" b="1" dirty="0">
              <a:solidFill>
                <a:schemeClr val="bg1"/>
              </a:solidFill>
            </a:endParaRPr>
          </a:p>
          <a:p>
            <a:r>
              <a:rPr lang="en-US" sz="3499" dirty="0"/>
              <a:t>Manages model classes using </a:t>
            </a:r>
            <a:r>
              <a:rPr lang="en-US" sz="3499" b="1" noProof="1">
                <a:solidFill>
                  <a:schemeClr val="bg1"/>
                </a:solidFill>
              </a:rPr>
              <a:t>DbSet&lt;T&gt;</a:t>
            </a:r>
            <a:r>
              <a:rPr lang="en-US" sz="3499" dirty="0"/>
              <a:t> type</a:t>
            </a:r>
          </a:p>
          <a:p>
            <a:r>
              <a:rPr lang="en-US" sz="3499" dirty="0"/>
              <a:t>Implements </a:t>
            </a:r>
            <a:r>
              <a:rPr lang="en-US" sz="3499" b="1" dirty="0">
                <a:solidFill>
                  <a:schemeClr val="bg1"/>
                </a:solidFill>
              </a:rPr>
              <a:t>identity tracking</a:t>
            </a:r>
            <a:r>
              <a:rPr lang="en-US" sz="3499" dirty="0"/>
              <a:t>, </a:t>
            </a:r>
            <a:r>
              <a:rPr lang="en-US" sz="3499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en-US" sz="3499" dirty="0"/>
              <a:t>Provides </a:t>
            </a:r>
            <a:r>
              <a:rPr lang="en-US" sz="3499" b="1" dirty="0">
                <a:solidFill>
                  <a:schemeClr val="bg1"/>
                </a:solidFill>
              </a:rPr>
              <a:t>API</a:t>
            </a:r>
            <a:r>
              <a:rPr lang="en-US" sz="3499" dirty="0"/>
              <a:t> for </a:t>
            </a:r>
            <a:r>
              <a:rPr lang="en-US" sz="3499" b="1" dirty="0">
                <a:solidFill>
                  <a:schemeClr val="bg1"/>
                </a:solidFill>
              </a:rPr>
              <a:t>CRUD</a:t>
            </a:r>
            <a:r>
              <a:rPr lang="en-US" sz="3499" dirty="0"/>
              <a:t> operations and </a:t>
            </a:r>
            <a:r>
              <a:rPr lang="en-US" sz="3499" b="1" dirty="0">
                <a:solidFill>
                  <a:schemeClr val="bg1"/>
                </a:solidFill>
              </a:rPr>
              <a:t>LINQ-based</a:t>
            </a:r>
            <a:r>
              <a:rPr lang="en-US" sz="3499" dirty="0"/>
              <a:t> data access</a:t>
            </a:r>
          </a:p>
          <a:p>
            <a:r>
              <a:rPr lang="en-US" sz="3499" dirty="0"/>
              <a:t>Recommended to be in a separate class library</a:t>
            </a:r>
          </a:p>
          <a:p>
            <a:pPr lvl="1"/>
            <a:r>
              <a:rPr lang="en-US" dirty="0"/>
              <a:t>Don't forget to reference the EF Core library + any providers</a:t>
            </a:r>
          </a:p>
          <a:p>
            <a:r>
              <a:rPr lang="en-US" sz="3499" dirty="0"/>
              <a:t>Use several </a:t>
            </a:r>
            <a:r>
              <a:rPr lang="en-US" sz="3499" b="1" noProof="1">
                <a:solidFill>
                  <a:schemeClr val="bg1"/>
                </a:solidFill>
              </a:rPr>
              <a:t>DbContext</a:t>
            </a:r>
            <a:r>
              <a:rPr lang="en-US" sz="3499" dirty="0"/>
              <a:t> if you have too much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noProof="1"/>
              <a:t>DbContext</a:t>
            </a:r>
            <a:r>
              <a:rPr lang="en-US" dirty="0"/>
              <a:t> Class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9F240BC-2578-403A-AD35-57107B17F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3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Introduction to ORM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947" y="770495"/>
            <a:ext cx="6702106" cy="3700700"/>
          </a:xfrm>
          <a:prstGeom prst="roundRect">
            <a:avLst>
              <a:gd name="adj" fmla="val 10811"/>
            </a:avLst>
          </a:prstGeom>
        </p:spPr>
      </p:pic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0BF49D1-21DD-434A-B605-2139275DC7AE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Object-Relational Mapping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84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</a:t>
            </a:r>
            <a:r>
              <a:rPr lang="en-US" noProof="1"/>
              <a:t>DbContext</a:t>
            </a:r>
            <a:r>
              <a:rPr lang="en-US" dirty="0"/>
              <a:t> Class </a:t>
            </a:r>
            <a:r>
              <a:rPr lang="bg-BG" dirty="0"/>
              <a:t>–</a:t>
            </a:r>
            <a:r>
              <a:rPr lang="en-US" dirty="0"/>
              <a:t>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2" y="1774509"/>
            <a:ext cx="10360977" cy="43987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798" noProof="1"/>
              <a:t>using Microsoft.EntityFrameworkCore;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using MyProject.Data.Models;</a:t>
            </a:r>
          </a:p>
          <a:p>
            <a:pPr>
              <a:lnSpc>
                <a:spcPct val="100000"/>
              </a:lnSpc>
            </a:pPr>
            <a:endParaRPr lang="en-US" sz="2798" noProof="1"/>
          </a:p>
          <a:p>
            <a:pPr>
              <a:lnSpc>
                <a:spcPct val="100000"/>
              </a:lnSpc>
            </a:pPr>
            <a:r>
              <a:rPr lang="en-US" sz="2798" noProof="1"/>
              <a:t>public class </a:t>
            </a:r>
            <a:r>
              <a:rPr lang="en-US" sz="2798" noProof="1">
                <a:solidFill>
                  <a:schemeClr val="bg1"/>
                </a:solidFill>
              </a:rPr>
              <a:t>ForumDbContext</a:t>
            </a:r>
            <a:r>
              <a:rPr lang="en-US" sz="2798" noProof="1"/>
              <a:t> : </a:t>
            </a:r>
            <a:r>
              <a:rPr lang="en-US" sz="2798" noProof="1">
                <a:solidFill>
                  <a:schemeClr val="bg1"/>
                </a:solidFill>
              </a:rPr>
              <a:t>DbContext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</a:t>
            </a:r>
            <a:r>
              <a:rPr lang="en-US" sz="2798" noProof="1">
                <a:solidFill>
                  <a:schemeClr val="bg1"/>
                </a:solidFill>
              </a:rPr>
              <a:t>DbSet</a:t>
            </a:r>
            <a:r>
              <a:rPr lang="en-US" sz="2798" noProof="1"/>
              <a:t>&lt;Category&gt; Categories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</a:t>
            </a:r>
            <a:r>
              <a:rPr lang="en-US" sz="2798" noProof="1">
                <a:solidFill>
                  <a:schemeClr val="bg1"/>
                </a:solidFill>
              </a:rPr>
              <a:t>DbSet</a:t>
            </a:r>
            <a:r>
              <a:rPr lang="en-US" sz="2798" noProof="1"/>
              <a:t>&lt;Post&gt; Posts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</a:t>
            </a:r>
            <a:r>
              <a:rPr lang="en-US" sz="2798" noProof="1">
                <a:solidFill>
                  <a:schemeClr val="bg1"/>
                </a:solidFill>
              </a:rPr>
              <a:t>DbSet</a:t>
            </a:r>
            <a:r>
              <a:rPr lang="en-US" sz="2798" noProof="1"/>
              <a:t>&lt;PostAnswer&gt; PostAnswers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  public </a:t>
            </a:r>
            <a:r>
              <a:rPr lang="en-US" sz="2798" noProof="1">
                <a:solidFill>
                  <a:schemeClr val="bg1"/>
                </a:solidFill>
              </a:rPr>
              <a:t>DbSet</a:t>
            </a:r>
            <a:r>
              <a:rPr lang="en-US" sz="2798" noProof="1"/>
              <a:t>&lt;User&gt; Users { get; set; }</a:t>
            </a:r>
          </a:p>
          <a:p>
            <a:pPr>
              <a:lnSpc>
                <a:spcPct val="100000"/>
              </a:lnSpc>
            </a:pPr>
            <a:r>
              <a:rPr lang="en-US" sz="2798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480379" y="1595012"/>
            <a:ext cx="1921158" cy="511873"/>
          </a:xfrm>
          <a:prstGeom prst="wedgeRoundRectCallout">
            <a:avLst>
              <a:gd name="adj1" fmla="val -71140"/>
              <a:gd name="adj2" fmla="val 4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EF Reference</a:t>
            </a:r>
            <a:endParaRPr lang="bg-BG" sz="2399" b="1" dirty="0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002497" y="2439259"/>
            <a:ext cx="2744285" cy="510645"/>
          </a:xfrm>
          <a:prstGeom prst="wedgeRoundRectCallout">
            <a:avLst>
              <a:gd name="adj1" fmla="val -65808"/>
              <a:gd name="adj2" fmla="val -358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Models Namespace</a:t>
            </a:r>
            <a:endParaRPr lang="bg-BG" sz="2399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3727A73-2B95-4DB5-AAD3-3E83A06F3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10E6-3490-4093-A463-EEB8F04263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vs Code-first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  <p:sp>
        <p:nvSpPr>
          <p:cNvPr id="4" name="Текстов контейнер 4">
            <a:extLst>
              <a:ext uri="{FF2B5EF4-FFF2-40B4-BE49-F238E27FC236}">
                <a16:creationId xmlns:a16="http://schemas.microsoft.com/office/drawing/2014/main" id="{17A7AC74-3B4C-440D-9723-C5BE991B2B4A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Approaches to Model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91115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models the entity classes after the </a:t>
            </a:r>
            <a:br>
              <a:rPr lang="en-US" dirty="0"/>
            </a:br>
            <a:r>
              <a:rPr lang="en-US" dirty="0"/>
              <a:t>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First Model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9451" y="403371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8483B-4047-4A32-8169-92A18C46E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1" t="11030" r="5199" b="13372"/>
          <a:stretch/>
        </p:blipFill>
        <p:spPr>
          <a:xfrm>
            <a:off x="1055440" y="2564905"/>
            <a:ext cx="4680520" cy="3761133"/>
          </a:xfrm>
          <a:prstGeom prst="roundRect">
            <a:avLst>
              <a:gd name="adj" fmla="val 5523"/>
            </a:avLst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38" y="3418086"/>
            <a:ext cx="3294792" cy="1850152"/>
          </a:xfrm>
          <a:prstGeom prst="roundRect">
            <a:avLst>
              <a:gd name="adj" fmla="val 10910"/>
            </a:avLst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4559C0D-76BC-49D2-BECB-E5BC6DA4B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853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model </a:t>
            </a:r>
            <a:r>
              <a:rPr lang="en-US" dirty="0"/>
              <a:t>-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begins with classes that describe the model and then the ORM generate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Code-First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5241224" y="4058836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70704-862A-431C-AC38-00A83460F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42" y="3429000"/>
            <a:ext cx="3294792" cy="1850152"/>
          </a:xfrm>
          <a:prstGeom prst="roundRect">
            <a:avLst>
              <a:gd name="adj" fmla="val 10910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BFAD24-E944-44D8-84D1-AFF78B4972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99" t="11633" r="6765" b="12770"/>
          <a:stretch/>
        </p:blipFill>
        <p:spPr>
          <a:xfrm>
            <a:off x="6744072" y="2708921"/>
            <a:ext cx="4312478" cy="3528391"/>
          </a:xfrm>
          <a:prstGeom prst="roundRect">
            <a:avLst>
              <a:gd name="adj" fmla="val 5523"/>
            </a:avLst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4D8E632-79C9-4036-AF01-84D32ACB8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34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Code-first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5414" b="32941"/>
          <a:stretch/>
        </p:blipFill>
        <p:spPr>
          <a:xfrm>
            <a:off x="4367809" y="1988840"/>
            <a:ext cx="3456384" cy="1224136"/>
          </a:xfrm>
          <a:prstGeom prst="rect">
            <a:avLst/>
          </a:prstGeom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2E18991-4D22-4F02-A751-2033B0CFF230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Creates a Database Based on Classes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7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Write code </a:t>
            </a:r>
            <a:r>
              <a:rPr lang="en-US" b="1" dirty="0">
                <a:solidFill>
                  <a:schemeClr val="bg1"/>
                </a:solidFill>
              </a:rPr>
              <a:t>without</a:t>
            </a:r>
            <a:r>
              <a:rPr lang="en-US" dirty="0"/>
              <a:t> having to define </a:t>
            </a:r>
            <a:r>
              <a:rPr lang="en-US" b="1" dirty="0">
                <a:solidFill>
                  <a:schemeClr val="bg1"/>
                </a:solidFill>
              </a:rPr>
              <a:t>mappings</a:t>
            </a:r>
            <a:r>
              <a:rPr lang="en-US" dirty="0"/>
              <a:t> in XML or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dirty="0"/>
              <a:t> database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</a:p>
          <a:p>
            <a:r>
              <a:rPr lang="en-US" dirty="0"/>
              <a:t>Define objects in </a:t>
            </a:r>
            <a:r>
              <a:rPr lang="en-US" b="1" dirty="0">
                <a:solidFill>
                  <a:schemeClr val="bg1"/>
                </a:solidFill>
              </a:rPr>
              <a:t>C# format</a:t>
            </a:r>
          </a:p>
          <a:p>
            <a:r>
              <a:rPr lang="en-US" dirty="0"/>
              <a:t>Enables database persistence with no configuration</a:t>
            </a:r>
          </a:p>
          <a:p>
            <a:r>
              <a:rPr lang="en-US" dirty="0"/>
              <a:t>Changes to code can be </a:t>
            </a:r>
            <a:r>
              <a:rPr lang="en-US" b="1" dirty="0">
                <a:solidFill>
                  <a:schemeClr val="bg1"/>
                </a:solidFill>
              </a:rPr>
              <a:t>reflected</a:t>
            </a:r>
            <a:r>
              <a:rPr lang="en-US" dirty="0"/>
              <a:t> (migrated) in the schema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Annotations </a:t>
            </a:r>
            <a:r>
              <a:rPr lang="en-US" dirty="0"/>
              <a:t>or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describe properties</a:t>
            </a:r>
          </a:p>
          <a:p>
            <a:pPr lvl="1"/>
            <a:r>
              <a:rPr lang="en-US" dirty="0"/>
              <a:t>Key, Required, </a:t>
            </a:r>
            <a:r>
              <a:rPr lang="en-US" noProof="1"/>
              <a:t>MinLength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Code First?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DE6D21-1DC8-4C49-A591-944420624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40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599" dirty="0"/>
              <a:t>To add EF Core support to a project in Visual Studio:</a:t>
            </a:r>
          </a:p>
          <a:p>
            <a:pPr lvl="1"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Install</a:t>
            </a:r>
            <a:r>
              <a:rPr lang="en-US" sz="3399" dirty="0"/>
              <a:t> it from </a:t>
            </a:r>
            <a:r>
              <a:rPr lang="en-US" sz="3399" b="1" dirty="0">
                <a:solidFill>
                  <a:schemeClr val="bg1"/>
                </a:solidFill>
              </a:rPr>
              <a:t>Package Manager Console</a:t>
            </a:r>
          </a:p>
          <a:p>
            <a:pPr lvl="1"/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</a:t>
            </a:r>
            <a:r>
              <a:rPr lang="en-US" dirty="0"/>
              <a:t> using </a:t>
            </a:r>
            <a:r>
              <a:rPr lang="en-US" sz="3399" b="1" dirty="0">
                <a:solidFill>
                  <a:schemeClr val="bg1"/>
                </a:solidFill>
              </a:rPr>
              <a:t>.NET Core CLI</a:t>
            </a:r>
          </a:p>
          <a:p>
            <a:pPr lvl="1"/>
            <a:endParaRPr lang="en-US" dirty="0"/>
          </a:p>
          <a:p>
            <a:r>
              <a:rPr lang="en-US" sz="3599" dirty="0"/>
              <a:t>EF Core is modular – any </a:t>
            </a:r>
            <a:r>
              <a:rPr lang="en-US" sz="3599" b="1" dirty="0">
                <a:solidFill>
                  <a:schemeClr val="bg1"/>
                </a:solidFill>
              </a:rPr>
              <a:t>data providers </a:t>
            </a:r>
            <a:r>
              <a:rPr lang="en-US" sz="3599" dirty="0"/>
              <a:t>must be </a:t>
            </a:r>
            <a:br>
              <a:rPr lang="en-US" sz="3599" dirty="0"/>
            </a:br>
            <a:r>
              <a:rPr lang="en-US" sz="3599" b="1" dirty="0">
                <a:solidFill>
                  <a:schemeClr val="bg1"/>
                </a:solidFill>
              </a:rPr>
              <a:t>installed too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First with EF Core: Setup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479377" y="2575090"/>
            <a:ext cx="8712968" cy="534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99" noProof="1"/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479377" y="5936401"/>
            <a:ext cx="8712968" cy="5222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399" noProof="1"/>
              <a:t>Microsoft.EntityFrameworkCore.SqlServer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115AE68-D9D3-4355-9932-DD6BF1327F16}"/>
              </a:ext>
            </a:extLst>
          </p:cNvPr>
          <p:cNvSpPr txBox="1">
            <a:spLocks/>
          </p:cNvSpPr>
          <p:nvPr/>
        </p:nvSpPr>
        <p:spPr>
          <a:xfrm>
            <a:off x="479377" y="3907865"/>
            <a:ext cx="8712968" cy="5347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500" b="1">
                <a:latin typeface="Consolas" pitchFamily="49" charset="0"/>
              </a:defRPr>
            </a:lvl1pPr>
          </a:lstStyle>
          <a:p>
            <a:r>
              <a:rPr lang="en-US" sz="2499" noProof="1"/>
              <a:t>dotnet add package Microsoft.EntityFrameworkCore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114A50F-C95D-4F07-B05E-C5D64A075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89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8" dirty="0"/>
              <a:t>One way to connect is to create a </a:t>
            </a:r>
            <a:r>
              <a:rPr lang="en-US" sz="3198" b="1" dirty="0">
                <a:solidFill>
                  <a:schemeClr val="bg1"/>
                </a:solidFill>
              </a:rPr>
              <a:t>Configuration</a:t>
            </a:r>
            <a:r>
              <a:rPr lang="en-US" sz="3198" dirty="0"/>
              <a:t> class with your </a:t>
            </a:r>
            <a:br>
              <a:rPr lang="en-US" sz="3198" dirty="0"/>
            </a:br>
            <a:r>
              <a:rPr lang="en-US" sz="3198" dirty="0"/>
              <a:t>connection string: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7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198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8" dirty="0"/>
              <a:t>Then add the connection string in the </a:t>
            </a:r>
            <a:r>
              <a:rPr lang="en-US" sz="3198" b="1" noProof="1">
                <a:solidFill>
                  <a:schemeClr val="bg1"/>
                </a:solidFill>
              </a:rPr>
              <a:t>OnConfiguring</a:t>
            </a:r>
            <a:r>
              <a:rPr lang="en-US" sz="3198" dirty="0"/>
              <a:t> method in </a:t>
            </a:r>
            <a:br>
              <a:rPr lang="en-US" sz="3198" dirty="0"/>
            </a:br>
            <a:r>
              <a:rPr lang="en-US" sz="3198" dirty="0"/>
              <a:t>the </a:t>
            </a:r>
            <a:r>
              <a:rPr lang="en-US" sz="3198" b="1" noProof="1">
                <a:solidFill>
                  <a:schemeClr val="bg1"/>
                </a:solidFill>
              </a:rPr>
              <a:t>DbContext</a:t>
            </a:r>
            <a:r>
              <a:rPr lang="en-US" sz="3198" dirty="0"/>
              <a:t>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 to SQL Server?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386176" y="2276872"/>
            <a:ext cx="11182433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82880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public static class </a:t>
            </a:r>
            <a:r>
              <a:rPr lang="en-US" sz="2400" noProof="1">
                <a:solidFill>
                  <a:schemeClr val="bg1"/>
                </a:solidFill>
              </a:rPr>
              <a:t>Configuration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public const string </a:t>
            </a:r>
            <a:r>
              <a:rPr lang="en-US" sz="2400" noProof="1">
                <a:solidFill>
                  <a:schemeClr val="bg1"/>
                </a:solidFill>
              </a:rPr>
              <a:t>ConnectionString</a:t>
            </a:r>
            <a:r>
              <a:rPr lang="en-US" sz="2400" noProof="1"/>
              <a:t> = "Server=.;Database=…;";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6176" y="4834949"/>
            <a:ext cx="11182433" cy="16989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300" noProof="1"/>
              <a:t>protected</a:t>
            </a:r>
            <a:r>
              <a:rPr lang="en-US" sz="1000" noProof="1"/>
              <a:t> </a:t>
            </a:r>
            <a:r>
              <a:rPr lang="en-US" sz="2300" noProof="1"/>
              <a:t>override</a:t>
            </a:r>
            <a:r>
              <a:rPr lang="en-US" sz="1000" noProof="1"/>
              <a:t> </a:t>
            </a:r>
            <a:r>
              <a:rPr lang="en-US" sz="2300" noProof="1"/>
              <a:t>void</a:t>
            </a:r>
            <a:r>
              <a:rPr lang="en-US" sz="1000" noProof="1"/>
              <a:t> </a:t>
            </a:r>
            <a:r>
              <a:rPr lang="en-US" sz="2300" noProof="1">
                <a:solidFill>
                  <a:schemeClr val="bg1"/>
                </a:solidFill>
              </a:rPr>
              <a:t>OnConfiguring</a:t>
            </a:r>
            <a:r>
              <a:rPr lang="en-US" sz="2300" noProof="1"/>
              <a:t>(DbContextOptionsBuilder</a:t>
            </a:r>
            <a:r>
              <a:rPr lang="en-US" sz="1000" noProof="1"/>
              <a:t> </a:t>
            </a:r>
            <a:r>
              <a:rPr lang="en-US" sz="2300" noProof="1"/>
              <a:t>builder)</a:t>
            </a:r>
          </a:p>
          <a:p>
            <a:r>
              <a:rPr lang="en-US" sz="2300" noProof="1"/>
              <a:t>{</a:t>
            </a:r>
          </a:p>
          <a:p>
            <a:r>
              <a:rPr lang="en-US" sz="2300" noProof="1"/>
              <a:t>  if (!builder.IsConfigured)</a:t>
            </a:r>
          </a:p>
          <a:p>
            <a:r>
              <a:rPr lang="en-US" sz="2300" noProof="1"/>
              <a:t>    builder.UseSqlServer(Configuration.ConnectionString);</a:t>
            </a:r>
          </a:p>
          <a:p>
            <a:r>
              <a:rPr lang="en-US" sz="2300" noProof="1"/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79C911A-9EF1-46C4-8089-491CD6FFE5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2162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32999-B877-4851-A9CB-CD9073CBC00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OnModelCreating</a:t>
            </a:r>
            <a:r>
              <a:rPr lang="en-US" dirty="0"/>
              <a:t> Method let us use the Fluent API to </a:t>
            </a:r>
            <a:br>
              <a:rPr lang="en-US" dirty="0"/>
            </a:br>
            <a:r>
              <a:rPr lang="en-US" dirty="0"/>
              <a:t>describe our </a:t>
            </a:r>
            <a:r>
              <a:rPr lang="en-US" b="1" dirty="0">
                <a:solidFill>
                  <a:schemeClr val="bg1"/>
                </a:solidFill>
              </a:rPr>
              <a:t>table relations </a:t>
            </a:r>
            <a:r>
              <a:rPr lang="en-US" dirty="0"/>
              <a:t>to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C5DEF9-56C2-410C-BADD-7FEC4354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697408" y="2420889"/>
            <a:ext cx="10583169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protected </a:t>
            </a:r>
            <a:r>
              <a:rPr lang="en-US" sz="2400" noProof="1">
                <a:solidFill>
                  <a:schemeClr val="bg1"/>
                </a:solidFill>
              </a:rPr>
              <a:t>override</a:t>
            </a:r>
            <a:r>
              <a:rPr lang="en-US" sz="2400" noProof="1"/>
              <a:t> void </a:t>
            </a:r>
            <a:r>
              <a:rPr lang="en-US" sz="2400" noProof="1">
                <a:solidFill>
                  <a:schemeClr val="bg1"/>
                </a:solidFill>
              </a:rPr>
              <a:t>OnModelCreating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ModelBuilder</a:t>
            </a:r>
            <a:r>
              <a:rPr lang="en-US" sz="2400" noProof="1"/>
              <a:t> builder)</a:t>
            </a:r>
          </a:p>
          <a:p>
            <a:r>
              <a:rPr lang="en-US" sz="2400" noProof="1"/>
              <a:t>{</a:t>
            </a:r>
          </a:p>
          <a:p>
            <a:r>
              <a:rPr lang="en-US" sz="2400" noProof="1"/>
              <a:t>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Category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(c =&gt; c.Posts)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(p =&gt; p.Category);</a:t>
            </a:r>
          </a:p>
          <a:p>
            <a:endParaRPr lang="en-US" sz="1600" noProof="1"/>
          </a:p>
          <a:p>
            <a:r>
              <a:rPr lang="en-US" sz="2400" noProof="1"/>
              <a:t>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Post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(p =&gt; p.Replies)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(r =&gt; r.Post);</a:t>
            </a:r>
          </a:p>
          <a:p>
            <a:endParaRPr lang="en-US" sz="1600" noProof="1"/>
          </a:p>
          <a:p>
            <a:r>
              <a:rPr lang="en-US" sz="2400" noProof="1"/>
              <a:t>   builder.</a:t>
            </a:r>
            <a:r>
              <a:rPr lang="en-US" sz="2400" noProof="1">
                <a:solidFill>
                  <a:schemeClr val="bg1"/>
                </a:solidFill>
              </a:rPr>
              <a:t>Entity</a:t>
            </a:r>
            <a:r>
              <a:rPr lang="en-US" sz="2400" noProof="1"/>
              <a:t>&lt;</a:t>
            </a:r>
            <a:r>
              <a:rPr lang="en-US" sz="2400" noProof="1">
                <a:solidFill>
                  <a:schemeClr val="bg1"/>
                </a:solidFill>
              </a:rPr>
              <a:t>User</a:t>
            </a:r>
            <a:r>
              <a:rPr lang="en-US" sz="2400" noProof="1"/>
              <a:t>&gt;()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HasMany</a:t>
            </a:r>
            <a:r>
              <a:rPr lang="en-US" sz="2400" noProof="1"/>
              <a:t>(u =&gt; u.Posts)</a:t>
            </a:r>
          </a:p>
          <a:p>
            <a:r>
              <a:rPr lang="en-US" sz="2400" noProof="1"/>
              <a:t>    .</a:t>
            </a:r>
            <a:r>
              <a:rPr lang="en-US" sz="2400" noProof="1">
                <a:solidFill>
                  <a:schemeClr val="bg1"/>
                </a:solidFill>
              </a:rPr>
              <a:t>WithOne</a:t>
            </a:r>
            <a:r>
              <a:rPr lang="en-US" sz="2400" noProof="1"/>
              <a:t>(p =&gt; p.Author);</a:t>
            </a:r>
          </a:p>
          <a:p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F0FC55D-7FDF-4802-82C2-DE955FB56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577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Connection Workflow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49589" y="2055077"/>
            <a:ext cx="3046413" cy="798860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8" b="1" dirty="0">
                <a:solidFill>
                  <a:schemeClr val="tx1"/>
                </a:solidFill>
              </a:rPr>
              <a:t>Database Exists?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354228" y="4342928"/>
            <a:ext cx="2495608" cy="1066245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8" b="1" dirty="0">
                <a:solidFill>
                  <a:schemeClr val="tx1"/>
                </a:solidFill>
              </a:rPr>
              <a:t>Create Database</a:t>
            </a:r>
          </a:p>
        </p:txBody>
      </p:sp>
      <p:cxnSp>
        <p:nvCxnSpPr>
          <p:cNvPr id="25" name="Straight Arrow Connector 24"/>
          <p:cNvCxnSpPr>
            <a:stCxn id="7" idx="2"/>
            <a:endCxn id="24" idx="0"/>
          </p:cNvCxnSpPr>
          <p:nvPr/>
        </p:nvCxnSpPr>
        <p:spPr>
          <a:xfrm>
            <a:off x="4572797" y="2853940"/>
            <a:ext cx="29239" cy="148898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899163" y="3172028"/>
            <a:ext cx="2575852" cy="798858"/>
          </a:xfrm>
          <a:prstGeom prst="roundRect">
            <a:avLst/>
          </a:prstGeom>
          <a:solidFill>
            <a:srgbClr val="D1D5DD"/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8" b="1" dirty="0">
                <a:solidFill>
                  <a:schemeClr val="tx1"/>
                </a:solidFill>
              </a:rPr>
              <a:t>Use Database</a:t>
            </a:r>
          </a:p>
        </p:txBody>
      </p:sp>
      <p:cxnSp>
        <p:nvCxnSpPr>
          <p:cNvPr id="30" name="Straight Arrow Connector 29"/>
          <p:cNvCxnSpPr>
            <a:stCxn id="7" idx="3"/>
            <a:endCxn id="29" idx="1"/>
          </p:cNvCxnSpPr>
          <p:nvPr/>
        </p:nvCxnSpPr>
        <p:spPr>
          <a:xfrm>
            <a:off x="6096001" y="2454508"/>
            <a:ext cx="803163" cy="1116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3"/>
            <a:endCxn id="29" idx="1"/>
          </p:cNvCxnSpPr>
          <p:nvPr/>
        </p:nvCxnSpPr>
        <p:spPr>
          <a:xfrm flipV="1">
            <a:off x="5849837" y="3571457"/>
            <a:ext cx="1049326" cy="130459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582454" y="3447938"/>
            <a:ext cx="605940" cy="52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8" dirty="0"/>
              <a:t>No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87657" y="2485503"/>
            <a:ext cx="652275" cy="522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8" dirty="0"/>
              <a:t>Yes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300BCE90-8E2A-42B2-8A70-8A195893A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273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 animBg="1"/>
      <p:bldP spid="29" grpId="0" animBg="1"/>
      <p:bldP spid="38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Object-Relational Mapping </a:t>
            </a:r>
            <a:r>
              <a:rPr lang="en-US" dirty="0"/>
              <a:t>(ORM) allows </a:t>
            </a:r>
            <a:br>
              <a:rPr lang="en-US" dirty="0"/>
            </a:br>
            <a:r>
              <a:rPr lang="en-US" dirty="0"/>
              <a:t>manipulating databases </a:t>
            </a:r>
            <a:r>
              <a:rPr lang="en-US" b="1" dirty="0">
                <a:solidFill>
                  <a:schemeClr val="bg1"/>
                </a:solidFill>
              </a:rPr>
              <a:t>using common classes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Tables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C#/Java/etc. classes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ORM?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D9456A-AAEA-4CFD-A4F3-BD682D0EA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545" y="3609709"/>
            <a:ext cx="5767843" cy="2786710"/>
          </a:xfrm>
          <a:prstGeom prst="roundRect">
            <a:avLst>
              <a:gd name="adj" fmla="val 8070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CDD821-449B-4EFD-BF45-5A442F93B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814" y="3641702"/>
            <a:ext cx="2419131" cy="258977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85BFB93-E3A2-4A7E-8CCE-369EC23FEDD4}"/>
              </a:ext>
            </a:extLst>
          </p:cNvPr>
          <p:cNvSpPr/>
          <p:nvPr/>
        </p:nvSpPr>
        <p:spPr>
          <a:xfrm>
            <a:off x="4901469" y="4653332"/>
            <a:ext cx="595549" cy="56651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28E3D7E-5B3B-404B-87AB-5D64F2C4FD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FEEF6B-6782-4A05-85C3-E6395034A8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Migrations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292" y="1262140"/>
            <a:ext cx="3350892" cy="2742924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55C55174-73E2-4EC3-92EB-3469B6A58FB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4949" y="5585916"/>
            <a:ext cx="10958928" cy="768084"/>
          </a:xfrm>
        </p:spPr>
        <p:txBody>
          <a:bodyPr/>
          <a:lstStyle/>
          <a:p>
            <a:r>
              <a:rPr lang="en-US" dirty="0"/>
              <a:t>A Way to Keep the Database Schema in Sync </a:t>
            </a:r>
          </a:p>
        </p:txBody>
      </p:sp>
    </p:spTree>
    <p:extLst>
      <p:ext uri="{BB962C8B-B14F-4D97-AF65-F5344CB8AC3E}">
        <p14:creationId xmlns:p14="http://schemas.microsoft.com/office/powerpoint/2010/main" val="47945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A03590-032F-4C0C-9D53-9053A2E2D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3816" y="984042"/>
            <a:ext cx="10126596" cy="554514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Updating</a:t>
            </a:r>
            <a:r>
              <a:rPr lang="en-US" dirty="0"/>
              <a:t> database schema </a:t>
            </a:r>
            <a:r>
              <a:rPr lang="en-US" b="1" dirty="0">
                <a:solidFill>
                  <a:schemeClr val="bg1"/>
                </a:solidFill>
              </a:rPr>
              <a:t>without losing data</a:t>
            </a:r>
          </a:p>
          <a:p>
            <a:pPr lvl="1"/>
            <a:r>
              <a:rPr lang="en-US" dirty="0"/>
              <a:t>Adding/dropping tables, columns, etc.</a:t>
            </a:r>
          </a:p>
          <a:p>
            <a:r>
              <a:rPr lang="en-US" dirty="0"/>
              <a:t>Migrations in EF Core keep their </a:t>
            </a:r>
            <a:r>
              <a:rPr lang="en-US" b="1" dirty="0">
                <a:solidFill>
                  <a:schemeClr val="bg1"/>
                </a:solidFill>
              </a:rPr>
              <a:t>history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Entity Classes, DB Context versions are all </a:t>
            </a:r>
            <a:r>
              <a:rPr lang="en-US" b="1" dirty="0">
                <a:solidFill>
                  <a:schemeClr val="bg1"/>
                </a:solidFill>
              </a:rPr>
              <a:t>preserved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</a:t>
            </a:r>
            <a:r>
              <a:rPr lang="en-US" dirty="0"/>
              <a:t> generated migrations: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42B3F-D7A7-4EE5-ADE0-5EE27313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Database Migrations?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DD09B-582A-40CF-9EBA-21EBAA59C1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4374"/>
          <a:stretch/>
        </p:blipFill>
        <p:spPr>
          <a:xfrm>
            <a:off x="3801598" y="4643684"/>
            <a:ext cx="5788184" cy="1599366"/>
          </a:xfrm>
          <a:prstGeom prst="roundRect">
            <a:avLst>
              <a:gd name="adj" fmla="val 12598"/>
            </a:avLst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174F7C4F-2A7D-4839-92AD-FDCAD7DE19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4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9E84-D9E5-47CD-9954-C0AA1CFF136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 use migrations in EF Core, we use the </a:t>
            </a:r>
            <a:r>
              <a:rPr lang="en-US" b="1" noProof="1">
                <a:solidFill>
                  <a:schemeClr val="bg1"/>
                </a:solidFill>
              </a:rPr>
              <a:t>dotnet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noProof="1">
                <a:solidFill>
                  <a:schemeClr val="bg1"/>
                </a:solidFill>
              </a:rPr>
              <a:t>ef</a:t>
            </a:r>
            <a:r>
              <a:rPr lang="en-US" b="1" dirty="0">
                <a:solidFill>
                  <a:schemeClr val="bg1"/>
                </a:solidFill>
              </a:rPr>
              <a:t> migrations add </a:t>
            </a:r>
            <a:r>
              <a:rPr lang="en-US" dirty="0"/>
              <a:t>command from the EF CLI Tools</a:t>
            </a:r>
          </a:p>
          <a:p>
            <a:endParaRPr lang="en-US" dirty="0"/>
          </a:p>
          <a:p>
            <a:r>
              <a:rPr lang="en-US" dirty="0"/>
              <a:t>To undo a migration, we use </a:t>
            </a:r>
            <a:r>
              <a:rPr lang="en-US" b="1" dirty="0">
                <a:solidFill>
                  <a:schemeClr val="bg1"/>
                </a:solidFill>
              </a:rPr>
              <a:t>migrations remove</a:t>
            </a:r>
          </a:p>
          <a:p>
            <a:endParaRPr lang="en-US" dirty="0"/>
          </a:p>
          <a:p>
            <a:r>
              <a:rPr lang="en-US" dirty="0"/>
              <a:t>Commit changes to the database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A454D-A1AB-479E-9714-D92E55B2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Migrations in EF Core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660928" y="2455394"/>
            <a:ext cx="8314323" cy="547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599" noProof="1"/>
              <a:t>dotnet ef migrations add </a:t>
            </a:r>
            <a:r>
              <a:rPr lang="en-US" sz="2599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29CA3-F6D0-425F-84A3-E15A543856D3}"/>
              </a:ext>
            </a:extLst>
          </p:cNvPr>
          <p:cNvSpPr txBox="1">
            <a:spLocks/>
          </p:cNvSpPr>
          <p:nvPr/>
        </p:nvSpPr>
        <p:spPr>
          <a:xfrm>
            <a:off x="660924" y="3911046"/>
            <a:ext cx="8314326" cy="547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599" noProof="1"/>
              <a:t>dotnet ef migrations remove </a:t>
            </a:r>
            <a:r>
              <a:rPr lang="en-US" sz="2599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23A22BD-F47F-40CD-9E91-2CE00E8BAC20}"/>
              </a:ext>
            </a:extLst>
          </p:cNvPr>
          <p:cNvSpPr txBox="1">
            <a:spLocks/>
          </p:cNvSpPr>
          <p:nvPr/>
        </p:nvSpPr>
        <p:spPr>
          <a:xfrm>
            <a:off x="652418" y="5273521"/>
            <a:ext cx="8322832" cy="547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599" noProof="1"/>
              <a:t>dotnet ef database update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C1FD017-C4C8-485F-BD20-37280B2643E0}"/>
              </a:ext>
            </a:extLst>
          </p:cNvPr>
          <p:cNvSpPr txBox="1">
            <a:spLocks/>
          </p:cNvSpPr>
          <p:nvPr/>
        </p:nvSpPr>
        <p:spPr>
          <a:xfrm>
            <a:off x="652418" y="5903357"/>
            <a:ext cx="8322832" cy="547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599" noProof="1"/>
              <a:t>db.Database.Migrate()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47AE0D1-A15E-467E-A333-48A1812AA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82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Migration</a:t>
            </a:r>
            <a:r>
              <a:rPr lang="en-US" sz="3200" dirty="0"/>
              <a:t> commands in Entity Framework Core can be executed using the </a:t>
            </a:r>
            <a:r>
              <a:rPr lang="en-US" sz="3200" b="1" dirty="0">
                <a:solidFill>
                  <a:schemeClr val="bg1"/>
                </a:solidFill>
              </a:rPr>
              <a:t>Package Manager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Console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 </a:t>
            </a:r>
            <a:r>
              <a:rPr lang="en-US" sz="3200" dirty="0"/>
              <a:t>command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 </a:t>
            </a:r>
            <a:r>
              <a:rPr lang="en-US" sz="3200" dirty="0"/>
              <a:t>command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Commit</a:t>
            </a:r>
            <a:r>
              <a:rPr lang="en-US" sz="3200" dirty="0"/>
              <a:t> changes to the database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Package Manager Console Migrations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1" y="1772817"/>
            <a:ext cx="4766533" cy="247956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81" y="4388186"/>
            <a:ext cx="4796983" cy="228117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479377" y="3012597"/>
            <a:ext cx="5544616" cy="547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599" noProof="1"/>
              <a:t>Add-Migration </a:t>
            </a:r>
            <a:r>
              <a:rPr lang="en-US" sz="2599" noProof="1">
                <a:solidFill>
                  <a:schemeClr val="bg1"/>
                </a:solidFill>
              </a:rPr>
              <a:t>{MigrationName}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479377" y="4354425"/>
            <a:ext cx="5544616" cy="547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599" noProof="1"/>
              <a:t>Remove-Migration</a:t>
            </a:r>
            <a:endParaRPr lang="en-US" sz="2599" noProof="1">
              <a:solidFill>
                <a:schemeClr val="bg1"/>
              </a:solidFill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B08CA78-94C9-44ED-8395-CF1EB86EBEC1}"/>
              </a:ext>
            </a:extLst>
          </p:cNvPr>
          <p:cNvSpPr txBox="1">
            <a:spLocks/>
          </p:cNvSpPr>
          <p:nvPr/>
        </p:nvSpPr>
        <p:spPr>
          <a:xfrm>
            <a:off x="479377" y="5717877"/>
            <a:ext cx="5544616" cy="547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r>
              <a:rPr lang="en-US" sz="2599" noProof="1"/>
              <a:t>Update-Database</a:t>
            </a:r>
            <a:endParaRPr lang="en-US" sz="2599" noProof="1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BDCE15A0-B2AB-4CE2-8C21-097616526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101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Code First and Migrations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1556792"/>
            <a:ext cx="2736304" cy="217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7128195" cy="5561125"/>
          </a:xfrm>
        </p:spPr>
        <p:txBody>
          <a:bodyPr/>
          <a:lstStyle/>
          <a:p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Code-First</a:t>
            </a:r>
            <a:r>
              <a:rPr lang="en-US" dirty="0"/>
              <a:t> model to create a </a:t>
            </a:r>
            <a:r>
              <a:rPr lang="en-US" b="1" dirty="0">
                <a:solidFill>
                  <a:schemeClr val="bg1"/>
                </a:solidFill>
              </a:rPr>
              <a:t>Store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with two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Orders</a:t>
            </a:r>
            <a:r>
              <a:rPr lang="en-US" dirty="0"/>
              <a:t> and </a:t>
            </a:r>
            <a:r>
              <a:rPr lang="en-US" b="1" noProof="1">
                <a:solidFill>
                  <a:schemeClr val="bg1"/>
                </a:solidFill>
              </a:rPr>
              <a:t>OrderDetails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Migrations</a:t>
            </a:r>
            <a:r>
              <a:rPr lang="en-US" dirty="0"/>
              <a:t> to create that database i</a:t>
            </a:r>
            <a:r>
              <a:rPr lang="en-US" sz="3400" dirty="0"/>
              <a:t>n Microsoft SQL Server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Store Database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1404961"/>
            <a:ext cx="3354362" cy="26768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5" y="4440076"/>
            <a:ext cx="8086725" cy="206692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6088887-8399-458E-B974-54E252C6A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5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Store Database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699854" y="1603729"/>
            <a:ext cx="10799193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public class Order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  public int OrderID { get; set;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  public int Customer { get; set;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  public int Employee { get; set;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  public DateTime OrderDate { get; set;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  public List&lt;OrderDetail&gt; OrderDetails { get; set;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23102"/>
          <a:stretch/>
        </p:blipFill>
        <p:spPr>
          <a:xfrm>
            <a:off x="8881373" y="1196124"/>
            <a:ext cx="3125983" cy="24489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BEB11CD-92FB-48F2-BF5C-22A1B23DA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16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Store Database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699854" y="1603729"/>
            <a:ext cx="10799193" cy="47459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public class OrderDetail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  public int OrderDetailID { get; set;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  public int OrderID { get; set;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  public Order Order { get; set;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  public int Product { get; set;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  public int Quantity { get; set;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7C817F-353B-4745-8A9A-AF08D17E5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467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Install</a:t>
            </a:r>
            <a:r>
              <a:rPr lang="en-US" sz="3200" dirty="0"/>
              <a:t> the following </a:t>
            </a:r>
            <a:r>
              <a:rPr lang="en-US" sz="3200" b="1" dirty="0">
                <a:solidFill>
                  <a:schemeClr val="bg1"/>
                </a:solidFill>
              </a:rPr>
              <a:t>Packages</a:t>
            </a:r>
            <a:r>
              <a:rPr lang="en-US" sz="32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Store Database (3)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551384" y="1739734"/>
            <a:ext cx="11154977" cy="5222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399" noProof="1"/>
              <a:t>Microsoft.EntityFrameworkCore.SqlServer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2D6F74A-7526-4411-A88F-DC0BA7C3D4E3}"/>
              </a:ext>
            </a:extLst>
          </p:cNvPr>
          <p:cNvSpPr txBox="1">
            <a:spLocks/>
          </p:cNvSpPr>
          <p:nvPr/>
        </p:nvSpPr>
        <p:spPr>
          <a:xfrm>
            <a:off x="541210" y="2842331"/>
            <a:ext cx="11165151" cy="39149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noProof="1"/>
              <a:t>public class </a:t>
            </a:r>
            <a:r>
              <a:rPr lang="en-US" sz="2400" noProof="1">
                <a:solidFill>
                  <a:schemeClr val="bg1"/>
                </a:solidFill>
              </a:rPr>
              <a:t>StoreDBContext</a:t>
            </a:r>
            <a:r>
              <a:rPr lang="en-US" sz="24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: DbContext </a:t>
            </a:r>
            <a:r>
              <a:rPr lang="en-US" sz="24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public </a:t>
            </a:r>
            <a:r>
              <a:rPr lang="en-US" sz="2400" noProof="1">
                <a:solidFill>
                  <a:schemeClr val="bg1"/>
                </a:solidFill>
              </a:rPr>
              <a:t>DbSet</a:t>
            </a:r>
            <a:r>
              <a:rPr lang="en-US" sz="2400" noProof="1"/>
              <a:t>&lt;OrderDetail&gt; OrderDetails { get; set; }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public </a:t>
            </a:r>
            <a:r>
              <a:rPr lang="en-US" sz="2400" noProof="1">
                <a:solidFill>
                  <a:schemeClr val="bg1"/>
                </a:solidFill>
              </a:rPr>
              <a:t>DbSet</a:t>
            </a:r>
            <a:r>
              <a:rPr lang="en-US" sz="2400" noProof="1"/>
              <a:t>&lt;OrderDetailet&lt;Order&gt; Orders { get; set; }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protected</a:t>
            </a:r>
            <a:r>
              <a:rPr lang="en-US" sz="10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override</a:t>
            </a:r>
            <a:r>
              <a:rPr lang="en-US" sz="1000" noProof="1"/>
              <a:t> </a:t>
            </a:r>
            <a:r>
              <a:rPr lang="en-US" sz="2400" noProof="1"/>
              <a:t>void</a:t>
            </a:r>
            <a:r>
              <a:rPr lang="en-US" sz="1000" noProof="1"/>
              <a:t> </a:t>
            </a:r>
            <a:r>
              <a:rPr lang="en-US" sz="2400" noProof="1">
                <a:solidFill>
                  <a:schemeClr val="bg1"/>
                </a:solidFill>
              </a:rPr>
              <a:t>OnConfiguring</a:t>
            </a:r>
            <a:r>
              <a:rPr lang="en-US" sz="2400" noProof="1"/>
              <a:t>(DbContextOptionsBuilder</a:t>
            </a:r>
            <a:r>
              <a:rPr lang="en-US" sz="1000" noProof="1"/>
              <a:t> </a:t>
            </a:r>
            <a:r>
              <a:rPr lang="en-US" sz="2400" noProof="1"/>
              <a:t>optionsBuilder)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{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  optionsBuilder.UseSqlServer(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    @"Server=(localdb)\mssqllocaldb;Database=StoreDB");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  }</a:t>
            </a:r>
          </a:p>
          <a:p>
            <a:pPr>
              <a:lnSpc>
                <a:spcPct val="100000"/>
              </a:lnSpc>
            </a:pPr>
            <a:r>
              <a:rPr lang="en-US" sz="2400" noProof="1"/>
              <a:t>}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551384" y="2261993"/>
            <a:ext cx="11154976" cy="522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Microsoft.EntityFrameworkCore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0241A0-8AD4-4739-B43C-4137A70BC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98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 create a database using migrations from your model, </a:t>
            </a:r>
            <a:r>
              <a:rPr lang="en-US" sz="3200" b="1" dirty="0">
                <a:solidFill>
                  <a:schemeClr val="bg1"/>
                </a:solidFill>
              </a:rPr>
              <a:t>install</a:t>
            </a:r>
            <a:r>
              <a:rPr lang="en-US" sz="3200" dirty="0"/>
              <a:t> the following </a:t>
            </a:r>
            <a:r>
              <a:rPr lang="en-US" sz="3200" b="1" dirty="0">
                <a:solidFill>
                  <a:schemeClr val="bg1"/>
                </a:solidFill>
              </a:rPr>
              <a:t>packages</a:t>
            </a:r>
            <a:r>
              <a:rPr lang="en-US" sz="3200" dirty="0"/>
              <a:t>:</a:t>
            </a:r>
          </a:p>
          <a:p>
            <a:endParaRPr lang="en-US" sz="2000" dirty="0"/>
          </a:p>
          <a:p>
            <a:endParaRPr lang="en-US" sz="3200" dirty="0"/>
          </a:p>
          <a:p>
            <a:r>
              <a:rPr lang="en-US" sz="3200" dirty="0"/>
              <a:t>Once these packages are installed, run the following command in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then run the following command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Store Database (4)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603901" y="2348881"/>
            <a:ext cx="6428204" cy="5222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603902" y="2871140"/>
            <a:ext cx="6428203" cy="522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Microsoft.EntityFrameworkCore.Design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603902" y="4725145"/>
            <a:ext cx="6428203" cy="522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Add-Migration Initial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603901" y="5997045"/>
            <a:ext cx="6428203" cy="5223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400" noProof="1"/>
              <a:t>Update-Database</a:t>
            </a: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6744072" y="4231980"/>
            <a:ext cx="3888432" cy="892827"/>
          </a:xfrm>
          <a:prstGeom prst="wedgeRoundRectCallout">
            <a:avLst>
              <a:gd name="adj1" fmla="val -67689"/>
              <a:gd name="adj2" fmla="val 3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the set of tables for your model</a:t>
            </a: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6749367" y="5503880"/>
            <a:ext cx="4027153" cy="892827"/>
          </a:xfrm>
          <a:prstGeom prst="wedgeRoundRectCallout">
            <a:avLst>
              <a:gd name="adj1" fmla="val -67689"/>
              <a:gd name="adj2" fmla="val 33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Apply the new migration to the database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FB8A409-707C-4787-8760-D9F0D0688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052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04732-9763-494E-B412-88A863C9157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93480" y="1196707"/>
            <a:ext cx="11811941" cy="5431860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ORM frameworks </a:t>
            </a:r>
            <a:r>
              <a:rPr lang="en-US" dirty="0"/>
              <a:t>typically </a:t>
            </a:r>
            <a:r>
              <a:rPr lang="en-US" b="1" dirty="0">
                <a:solidFill>
                  <a:schemeClr val="bg1"/>
                </a:solidFill>
              </a:rPr>
              <a:t>provide</a:t>
            </a:r>
            <a:r>
              <a:rPr lang="en-US" dirty="0"/>
              <a:t> the following functionality: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generate SQL </a:t>
            </a:r>
            <a:r>
              <a:rPr lang="en-US" dirty="0"/>
              <a:t>to perform data operations</a:t>
            </a:r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database schema from object model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Code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Create object model from database schema </a:t>
            </a:r>
            <a:r>
              <a:rPr lang="en-US" dirty="0"/>
              <a:t>(DB First model)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Query data by object-oriented API </a:t>
            </a:r>
            <a:r>
              <a:rPr lang="en-US" dirty="0"/>
              <a:t>(e.g. LINQ queries)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C90218-6CEC-4DC6-9F54-4C18F53F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ORM Frameworks: Features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964865-E965-443F-8463-D8D318E2144F}"/>
              </a:ext>
            </a:extLst>
          </p:cNvPr>
          <p:cNvSpPr/>
          <p:nvPr/>
        </p:nvSpPr>
        <p:spPr>
          <a:xfrm>
            <a:off x="5969977" y="3296526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5" name="TextBox 4"/>
          <p:cNvSpPr txBox="1"/>
          <p:nvPr/>
        </p:nvSpPr>
        <p:spPr>
          <a:xfrm>
            <a:off x="556273" y="2394271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76270" y="2901971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957769-B58C-4438-9C9E-4D92DC5AD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771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Store Database (5)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990" y="1845890"/>
            <a:ext cx="4073806" cy="327891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376" y="1845890"/>
            <a:ext cx="4229248" cy="327641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5042646" y="3284985"/>
            <a:ext cx="1773435" cy="804975"/>
          </a:xfrm>
          <a:prstGeom prst="wedgeRoundRectCallout">
            <a:avLst>
              <a:gd name="adj1" fmla="val -48800"/>
              <a:gd name="adj2" fmla="val 795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Migration file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6212755" y="2400355"/>
            <a:ext cx="936104" cy="64807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1944" y="2996953"/>
            <a:ext cx="1971477" cy="788819"/>
          </a:xfrm>
          <a:prstGeom prst="wedgeRoundRectCallout">
            <a:avLst>
              <a:gd name="adj1" fmla="val 54725"/>
              <a:gd name="adj2" fmla="val 879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Migrations folder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BC96C4B-6989-42E5-8AEC-1E46C9CB4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41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014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28602" y="1626883"/>
            <a:ext cx="10934797" cy="494946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frameworks </a:t>
            </a:r>
            <a:r>
              <a:rPr lang="en-US" sz="3200" dirty="0">
                <a:solidFill>
                  <a:schemeClr val="bg2"/>
                </a:solidFill>
              </a:rPr>
              <a:t>maps database schema to objects in a programming language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 Core </a:t>
            </a:r>
            <a:r>
              <a:rPr lang="en-US" sz="3200" dirty="0">
                <a:solidFill>
                  <a:schemeClr val="bg2"/>
                </a:solidFill>
              </a:rPr>
              <a:t>is the standard .NET ORM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GB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GB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GB" sz="3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en-GB" sz="3200" dirty="0">
                <a:solidFill>
                  <a:schemeClr val="bg2"/>
                </a:solidFill>
              </a:rPr>
              <a:t>We can use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</a:t>
            </a:r>
            <a:r>
              <a:rPr lang="en-GB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Migrations</a:t>
            </a:r>
            <a:r>
              <a:rPr lang="en-GB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200" dirty="0">
                <a:solidFill>
                  <a:schemeClr val="bg2"/>
                </a:solidFill>
              </a:rPr>
              <a:t>to update our database without losing our data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GB" sz="3599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599" dirty="0">
              <a:solidFill>
                <a:schemeClr val="bg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1487489" y="3303492"/>
            <a:ext cx="3960441" cy="2091679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A5B4BBE9-6E13-442A-82CC-6D3F3F99A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45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4047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F025AA-C46D-4F01-BCEF-A6707B57EDE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66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FCA4539-1685-4DCD-B422-89A09C2DFE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819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4D8797E-C9C1-4301-91D5-C44D930B8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Mapping – Example</a:t>
            </a:r>
            <a:endParaRPr lang="bg-BG" dirty="0"/>
          </a:p>
        </p:txBody>
      </p:sp>
      <p:pic>
        <p:nvPicPr>
          <p:cNvPr id="5" name="Picture 4" descr="Cc161164.LINQtoRelDataFig1(en-us,MSDN.10).jpg">
            <a:extLst>
              <a:ext uri="{FF2B5EF4-FFF2-40B4-BE49-F238E27FC236}">
                <a16:creationId xmlns:a16="http://schemas.microsoft.com/office/drawing/2014/main" id="{5DDAF639-7BAF-4B89-B810-AEC84B6B3AD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1455" cy="5218340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solidFill>
              <a:schemeClr val="bg2">
                <a:lumMod val="85000"/>
              </a:schemeClr>
            </a:solidFill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7C4CAB8-B01C-4075-A67F-F83C446F3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 w="9525">
            <a:solidFill>
              <a:schemeClr val="bg2">
                <a:lumMod val="85000"/>
              </a:scheme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5">
            <a:extLst>
              <a:ext uri="{FF2B5EF4-FFF2-40B4-BE49-F238E27FC236}">
                <a16:creationId xmlns:a16="http://schemas.microsoft.com/office/drawing/2014/main" id="{3846E1C4-D7A3-40CF-A249-0358A4D57337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8" name="Cloud 8">
              <a:extLst>
                <a:ext uri="{FF2B5EF4-FFF2-40B4-BE49-F238E27FC236}">
                  <a16:creationId xmlns:a16="http://schemas.microsoft.com/office/drawing/2014/main" id="{6BCD6179-122E-4C1E-A6D6-D40191C97820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Framework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7FC4BA06-2E52-4FF0-B0FF-2F3AE8F1D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665E0C33-2FE3-4CEF-9EE6-56A5C64E09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1A5DBADF-3252-4F4F-95A3-EF55510C2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95EC4537-906B-4B6F-B589-28C9AD702F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3" name="AutoShape 7">
            <a:extLst>
              <a:ext uri="{FF2B5EF4-FFF2-40B4-BE49-F238E27FC236}">
                <a16:creationId xmlns:a16="http://schemas.microsoft.com/office/drawing/2014/main" id="{3AAA447B-FA14-4CE2-8335-539B70EF9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Relational database schema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B32992C2-1242-4330-BCCE-B0F984D56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Entities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classes)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B6CE60F-AEBD-46C2-859B-1BC9315AF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14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7258-4671-44FF-8FBA-EC5E615D58A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938" y="1676859"/>
            <a:ext cx="2591093" cy="171823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0B78E2E9-563A-454A-9255-016B69999992}"/>
              </a:ext>
            </a:extLst>
          </p:cNvPr>
          <p:cNvSpPr txBox="1">
            <a:spLocks/>
          </p:cNvSpPr>
          <p:nvPr/>
        </p:nvSpPr>
        <p:spPr>
          <a:xfrm>
            <a:off x="614949" y="5589240"/>
            <a:ext cx="10958928" cy="731785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0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Overview and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Framework Core: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3253" y="1033036"/>
            <a:ext cx="10325623" cy="5545145"/>
          </a:xfrm>
        </p:spPr>
        <p:txBody>
          <a:bodyPr>
            <a:normAutofit/>
          </a:bodyPr>
          <a:lstStyle/>
          <a:p>
            <a:r>
              <a:rPr lang="en-US" dirty="0"/>
              <a:t>The standard </a:t>
            </a:r>
            <a:r>
              <a:rPr lang="en-US" b="1" dirty="0">
                <a:solidFill>
                  <a:schemeClr val="bg1"/>
                </a:solidFill>
              </a:rPr>
              <a:t>ORM framework </a:t>
            </a:r>
            <a:r>
              <a:rPr lang="en-US" dirty="0"/>
              <a:t>for </a:t>
            </a:r>
            <a:r>
              <a:rPr lang="en-US" b="1" dirty="0">
                <a:solidFill>
                  <a:schemeClr val="bg1"/>
                </a:solidFill>
              </a:rPr>
              <a:t>.NET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.NET Core</a:t>
            </a:r>
          </a:p>
          <a:p>
            <a:r>
              <a:rPr lang="en-US" dirty="0"/>
              <a:t>Provides LINQ-based data queries and 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bg-BG" dirty="0"/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Automatic </a:t>
            </a:r>
            <a:r>
              <a:rPr lang="en-US" b="1" dirty="0">
                <a:solidFill>
                  <a:schemeClr val="bg1"/>
                </a:solidFill>
              </a:rPr>
              <a:t>change tracking </a:t>
            </a:r>
            <a:r>
              <a:rPr lang="en-US" dirty="0"/>
              <a:t>of in-memory objects</a:t>
            </a:r>
          </a:p>
          <a:p>
            <a:r>
              <a:rPr lang="en-US" dirty="0"/>
              <a:t>Works with many relational databases (with different providers)</a:t>
            </a:r>
          </a:p>
          <a:p>
            <a:r>
              <a:rPr lang="en-US" dirty="0"/>
              <a:t>Open source with independent release cycle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556BD08-1CEF-4EA5-9B3C-362FE65874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4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Core: Basic Workflow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70" y="3352821"/>
            <a:ext cx="2243696" cy="307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46" y="3352821"/>
            <a:ext cx="2433770" cy="307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8768" y="3352821"/>
            <a:ext cx="2328786" cy="30764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153505" y="1151712"/>
            <a:ext cx="3466100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2"/>
            </a:pPr>
            <a:r>
              <a:rPr lang="en-US" sz="3199" dirty="0"/>
              <a:t>Write &amp; execute query over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IQueryable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13075" y="1151712"/>
            <a:ext cx="3660174" cy="1569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 startAt="3"/>
            </a:pPr>
            <a:r>
              <a:rPr lang="en-US" sz="3199" dirty="0"/>
              <a:t>EF generates &amp; executes an </a:t>
            </a:r>
            <a:r>
              <a:rPr lang="en-US" sz="3199" b="1" dirty="0">
                <a:solidFill>
                  <a:schemeClr val="bg1"/>
                </a:solidFill>
              </a:rPr>
              <a:t>SQL query</a:t>
            </a:r>
            <a:r>
              <a:rPr lang="en-US" sz="3199" dirty="0"/>
              <a:t> in the </a:t>
            </a:r>
            <a:r>
              <a:rPr lang="en-US" sz="3199" b="1" dirty="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669" y="1151713"/>
            <a:ext cx="3428107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196" indent="-514196">
              <a:buFont typeface="+mj-lt"/>
              <a:buAutoNum type="arabicPeriod"/>
            </a:pPr>
            <a:r>
              <a:rPr lang="en-US" sz="3199" dirty="0"/>
              <a:t>Define the data model (</a:t>
            </a:r>
            <a:r>
              <a:rPr lang="en-US" sz="3199" b="1" dirty="0">
                <a:solidFill>
                  <a:schemeClr val="bg1"/>
                </a:solidFill>
              </a:rPr>
              <a:t>Code First</a:t>
            </a:r>
            <a:r>
              <a:rPr lang="en-US" sz="3199" dirty="0"/>
              <a:t> or </a:t>
            </a:r>
            <a:r>
              <a:rPr lang="en-US" sz="3199" b="1" dirty="0">
                <a:solidFill>
                  <a:schemeClr val="bg1"/>
                </a:solidFill>
              </a:rPr>
              <a:t>Scaffold from DB</a:t>
            </a:r>
            <a:r>
              <a:rPr lang="en-US" sz="3199" dirty="0"/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03AD7D11-F1DE-48D5-889F-39718ECE1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3299</TotalTime>
  <Words>2673</Words>
  <Application>Microsoft Office PowerPoint</Application>
  <PresentationFormat>Widescreen</PresentationFormat>
  <Paragraphs>474</Paragraphs>
  <Slides>54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Consolas</vt:lpstr>
      <vt:lpstr>Corbel</vt:lpstr>
      <vt:lpstr>Wingdings</vt:lpstr>
      <vt:lpstr>Wingdings 2</vt:lpstr>
      <vt:lpstr>SoftUni</vt:lpstr>
      <vt:lpstr>Entity Framework Core – Introduction</vt:lpstr>
      <vt:lpstr>Table of Contents</vt:lpstr>
      <vt:lpstr>Introduction to ORM</vt:lpstr>
      <vt:lpstr>What is ORM?</vt:lpstr>
      <vt:lpstr>ORM Frameworks: Features</vt:lpstr>
      <vt:lpstr>ORM Mapping – Example</vt:lpstr>
      <vt:lpstr>Entity Framework Core</vt:lpstr>
      <vt:lpstr>Entity Framework Core: Overview</vt:lpstr>
      <vt:lpstr>EF Core: Basic Workflow (1)</vt:lpstr>
      <vt:lpstr>EF Core: Basic Workflow (2)</vt:lpstr>
      <vt:lpstr>Database First with EF Core</vt:lpstr>
      <vt:lpstr>Package Manager Console</vt:lpstr>
      <vt:lpstr>Install EF Packages</vt:lpstr>
      <vt:lpstr>Scaffold the Context Class</vt:lpstr>
      <vt:lpstr>Change Class Structure</vt:lpstr>
      <vt:lpstr>Reading Data</vt:lpstr>
      <vt:lpstr>The DbContext Class</vt:lpstr>
      <vt:lpstr>Using DbContext Class</vt:lpstr>
      <vt:lpstr>Reading Data with LINQ Query</vt:lpstr>
      <vt:lpstr>Reading Data with LINQ Query</vt:lpstr>
      <vt:lpstr>CRUD Operations</vt:lpstr>
      <vt:lpstr>Creating New Data</vt:lpstr>
      <vt:lpstr>Updating Existing Data</vt:lpstr>
      <vt:lpstr>Deleting Existing Data</vt:lpstr>
      <vt:lpstr>EF Core Components</vt:lpstr>
      <vt:lpstr>Domain Classes (Models) (1)</vt:lpstr>
      <vt:lpstr>Domain Classes (Models) (2)</vt:lpstr>
      <vt:lpstr>DbSet Type</vt:lpstr>
      <vt:lpstr>The DbContext Class</vt:lpstr>
      <vt:lpstr>Defining DbContext Class – Example</vt:lpstr>
      <vt:lpstr>Database First vs Code-first</vt:lpstr>
      <vt:lpstr>Database First Model</vt:lpstr>
      <vt:lpstr>Code-First Model</vt:lpstr>
      <vt:lpstr>Code-first</vt:lpstr>
      <vt:lpstr>Why Use Code First?</vt:lpstr>
      <vt:lpstr>Code First with EF Core: Setup</vt:lpstr>
      <vt:lpstr>How to Connect to SQL Server?</vt:lpstr>
      <vt:lpstr>Fluent API</vt:lpstr>
      <vt:lpstr>Database Connection Workflow</vt:lpstr>
      <vt:lpstr>Database Migrations</vt:lpstr>
      <vt:lpstr>What Are Database Migrations?</vt:lpstr>
      <vt:lpstr>Migrations in EF Core</vt:lpstr>
      <vt:lpstr>Package Manager Console Migrations</vt:lpstr>
      <vt:lpstr>Code First and Migrations</vt:lpstr>
      <vt:lpstr>Problem: Store Database</vt:lpstr>
      <vt:lpstr>Solution: Store Database</vt:lpstr>
      <vt:lpstr>Solution: Store Database (2)</vt:lpstr>
      <vt:lpstr>Solution: Store Database (3)</vt:lpstr>
      <vt:lpstr>Solution: Store Database (4)</vt:lpstr>
      <vt:lpstr>Solution: Store Database (5)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ORM and Entity Framework- Introduction</dc:title>
  <dc:subject>Software Development Course</dc:subject>
  <dc:creator>Software University</dc:creator>
  <cp:keywords>CSharp; DB; Advanced; EF; Core; Introduction; Entity; Framework;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11</cp:revision>
  <dcterms:created xsi:type="dcterms:W3CDTF">2018-05-23T13:08:44Z</dcterms:created>
  <dcterms:modified xsi:type="dcterms:W3CDTF">2021-09-04T07:13:01Z</dcterms:modified>
  <cp:category>programming;computer programming;software development;web development</cp:category>
</cp:coreProperties>
</file>