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5"/>
  </p:notesMasterIdLst>
  <p:handoutMasterIdLst>
    <p:handoutMasterId r:id="rId46"/>
  </p:handoutMasterIdLst>
  <p:sldIdLst>
    <p:sldId id="402" r:id="rId2"/>
    <p:sldId id="493" r:id="rId3"/>
    <p:sldId id="467" r:id="rId4"/>
    <p:sldId id="548" r:id="rId5"/>
    <p:sldId id="549" r:id="rId6"/>
    <p:sldId id="597" r:id="rId7"/>
    <p:sldId id="473" r:id="rId8"/>
    <p:sldId id="551" r:id="rId9"/>
    <p:sldId id="552" r:id="rId10"/>
    <p:sldId id="570" r:id="rId11"/>
    <p:sldId id="571" r:id="rId12"/>
    <p:sldId id="572" r:id="rId13"/>
    <p:sldId id="573" r:id="rId14"/>
    <p:sldId id="584" r:id="rId15"/>
    <p:sldId id="585" r:id="rId16"/>
    <p:sldId id="586" r:id="rId17"/>
    <p:sldId id="587" r:id="rId18"/>
    <p:sldId id="588" r:id="rId19"/>
    <p:sldId id="589" r:id="rId20"/>
    <p:sldId id="590" r:id="rId21"/>
    <p:sldId id="591" r:id="rId22"/>
    <p:sldId id="480" r:id="rId23"/>
    <p:sldId id="553" r:id="rId24"/>
    <p:sldId id="598" r:id="rId25"/>
    <p:sldId id="554" r:id="rId26"/>
    <p:sldId id="555" r:id="rId27"/>
    <p:sldId id="556" r:id="rId28"/>
    <p:sldId id="557" r:id="rId29"/>
    <p:sldId id="599" r:id="rId30"/>
    <p:sldId id="558" r:id="rId31"/>
    <p:sldId id="559" r:id="rId32"/>
    <p:sldId id="560" r:id="rId33"/>
    <p:sldId id="561" r:id="rId34"/>
    <p:sldId id="600" r:id="rId35"/>
    <p:sldId id="562" r:id="rId36"/>
    <p:sldId id="563" r:id="rId37"/>
    <p:sldId id="564" r:id="rId38"/>
    <p:sldId id="565" r:id="rId39"/>
    <p:sldId id="566" r:id="rId40"/>
    <p:sldId id="567" r:id="rId41"/>
    <p:sldId id="349" r:id="rId42"/>
    <p:sldId id="401" r:id="rId43"/>
    <p:sldId id="601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7C6B2C0-5228-43AA-BBAA-CE23AB4F1B2D}">
          <p14:sldIdLst>
            <p14:sldId id="402"/>
            <p14:sldId id="493"/>
          </p14:sldIdLst>
        </p14:section>
        <p14:section name="Object Composition" id="{D948FA21-8340-41DD-9641-9FBAF136F1FB}">
          <p14:sldIdLst>
            <p14:sldId id="467"/>
            <p14:sldId id="548"/>
            <p14:sldId id="549"/>
            <p14:sldId id="597"/>
          </p14:sldIdLst>
        </p14:section>
        <p14:section name="Fluent API" id="{2897239E-1935-444A-936F-1AA641FA4FCA}">
          <p14:sldIdLst>
            <p14:sldId id="473"/>
            <p14:sldId id="551"/>
            <p14:sldId id="552"/>
            <p14:sldId id="570"/>
            <p14:sldId id="571"/>
            <p14:sldId id="572"/>
            <p14:sldId id="573"/>
          </p14:sldIdLst>
        </p14:section>
        <p14:section name="Attributes" id="{982ACAA9-C05D-4CAC-886A-A4E5839E6DA8}">
          <p14:sldIdLst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</p14:sldIdLst>
        </p14:section>
        <p14:section name="Table Relationships" id="{73433DD7-4389-4171-B593-210E2DC3C902}">
          <p14:sldIdLst>
            <p14:sldId id="480"/>
            <p14:sldId id="553"/>
            <p14:sldId id="598"/>
            <p14:sldId id="554"/>
            <p14:sldId id="555"/>
            <p14:sldId id="556"/>
            <p14:sldId id="557"/>
            <p14:sldId id="599"/>
            <p14:sldId id="558"/>
            <p14:sldId id="559"/>
            <p14:sldId id="560"/>
            <p14:sldId id="561"/>
            <p14:sldId id="600"/>
            <p14:sldId id="562"/>
            <p14:sldId id="563"/>
            <p14:sldId id="564"/>
            <p14:sldId id="565"/>
            <p14:sldId id="566"/>
            <p14:sldId id="567"/>
          </p14:sldIdLst>
        </p14:section>
        <p14:section name="Conclusion" id="{D25D07C5-78E9-4E7E-B46B-9F13E732B5C4}">
          <p14:sldIdLst>
            <p14:sldId id="349"/>
            <p14:sldId id="401"/>
            <p14:sldId id="6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F8099B-A3AA-4460-A9FA-5DCD040B49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9934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D8B14FC-7186-4049-8B82-27BB2A4551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87875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C8934BC-C16D-4679-8776-79D162D007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951608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AD7D00E-747A-4CAD-9503-C4082A8DC7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76674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F1B4411-4B2E-422F-8B51-1384CFF624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109181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AC6FB10-0E6C-4E7E-BE54-B5B788C468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641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Customizing Entity Models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Entity </a:t>
            </a:r>
            <a:r>
              <a:rPr lang="en-US" dirty="0"/>
              <a:t>Relations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CAB939E2-5AC8-4DCF-9B4F-56BF6D473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477" y="2057401"/>
            <a:ext cx="3083623" cy="308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71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Specifying Custom Table name</a:t>
            </a:r>
          </a:p>
          <a:p>
            <a:endParaRPr lang="en-US" sz="2400" dirty="0"/>
          </a:p>
          <a:p>
            <a:pPr marL="0" indent="0">
              <a:spcBef>
                <a:spcPts val="3000"/>
              </a:spcBef>
              <a:buNone/>
            </a:pPr>
            <a:endParaRPr lang="en-US" dirty="0"/>
          </a:p>
          <a:p>
            <a:r>
              <a:rPr lang="en-US" dirty="0"/>
              <a:t>Custom Column name/DB Type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Renaming DB Objects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103126" y="1898455"/>
            <a:ext cx="7107874" cy="108337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modelBuilder.Entity&lt;Order&gt;()</a:t>
            </a:r>
          </a:p>
          <a:p>
            <a:r>
              <a:rPr lang="en-US" sz="2800" b="1" noProof="1">
                <a:latin typeface="Consolas" pitchFamily="49" charset="0"/>
              </a:rPr>
              <a:t>	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ToTable</a:t>
            </a:r>
            <a:r>
              <a:rPr lang="en-US" sz="2800" b="1" noProof="1">
                <a:latin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OrderRef</a:t>
            </a:r>
            <a:r>
              <a:rPr lang="en-US" sz="2800" b="1" noProof="1">
                <a:latin typeface="Consolas" pitchFamily="49" charset="0"/>
              </a:rPr>
              <a:t>", "Admin");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6932590" y="3022735"/>
            <a:ext cx="2556820" cy="919162"/>
          </a:xfrm>
          <a:prstGeom prst="wedgeRoundRectCallout">
            <a:avLst>
              <a:gd name="adj1" fmla="val -90649"/>
              <a:gd name="adj2" fmla="val -661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schema name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03126" y="4284000"/>
            <a:ext cx="7107874" cy="19266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modelBuilder.Entity&lt;Student&gt;()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(s =&gt; s.Name)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HasColumnName</a:t>
            </a:r>
            <a:r>
              <a:rPr lang="en-US" sz="2800" b="1" noProof="1">
                <a:latin typeface="Consolas" pitchFamily="49" charset="0"/>
              </a:rPr>
              <a:t>("StudentName")</a:t>
            </a:r>
          </a:p>
          <a:p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HasColumnType</a:t>
            </a:r>
            <a:r>
              <a:rPr lang="en-US" sz="2800" b="1" noProof="1">
                <a:latin typeface="Consolas" pitchFamily="49" charset="0"/>
              </a:rPr>
              <a:t>("varchar");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5867A9B-D253-435D-BB28-FB75AD352B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037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Explicitly set Primary Key</a:t>
            </a:r>
          </a:p>
          <a:p>
            <a:endParaRPr lang="en-US" sz="4800" dirty="0"/>
          </a:p>
          <a:p>
            <a:r>
              <a:rPr lang="en-US" dirty="0"/>
              <a:t>Other column attributes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Column Attributes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752" y="1836403"/>
            <a:ext cx="8990248" cy="781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	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</a:rPr>
              <a:t>&gt;().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HasKey</a:t>
            </a:r>
            <a:r>
              <a:rPr lang="en-US" sz="2800" b="1" noProof="1">
                <a:latin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StudentKey</a:t>
            </a:r>
            <a:r>
              <a:rPr lang="en-US" sz="2800" b="1" noProof="1">
                <a:latin typeface="Consolas" pitchFamily="49" charset="0"/>
              </a:rPr>
              <a:t>");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15750" y="3573998"/>
            <a:ext cx="8990249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Person</a:t>
            </a:r>
            <a:r>
              <a:rPr lang="en-US" sz="28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(p =&gt; p.FirstName)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IsRequired</a:t>
            </a:r>
            <a:r>
              <a:rPr lang="en-US" sz="2800" b="1" noProof="1">
                <a:latin typeface="Consolas" pitchFamily="49" charset="0"/>
              </a:rPr>
              <a:t>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HasMaxLength</a:t>
            </a:r>
            <a:r>
              <a:rPr lang="en-US" sz="2800" b="1" noProof="1">
                <a:latin typeface="Consolas" pitchFamily="49" charset="0"/>
              </a:rPr>
              <a:t>(50)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5B4A58-01D0-4543-8030-D9913D825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754" y="5221382"/>
            <a:ext cx="8990245" cy="11326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Post</a:t>
            </a:r>
            <a:r>
              <a:rPr lang="en-US" sz="2800" b="1" noProof="1">
                <a:latin typeface="Consolas" pitchFamily="49" charset="0"/>
              </a:rPr>
              <a:t>&gt;()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Property</a:t>
            </a:r>
            <a:r>
              <a:rPr lang="en-US" sz="2800" b="1" noProof="1">
                <a:latin typeface="Consolas" pitchFamily="49" charset="0"/>
              </a:rPr>
              <a:t>(p =&gt; p.LastUpdated)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ValueGeneratedOnAddOrUpdate</a:t>
            </a:r>
            <a:r>
              <a:rPr lang="en-US" sz="2800" b="1" noProof="1">
                <a:latin typeface="Consolas" pitchFamily="49" charset="0"/>
              </a:rPr>
              <a:t>()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B2D93D0-E7C9-4BA5-A0B1-36CCD841C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6443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Do not include property in DB (e.g. business logic properties)</a:t>
            </a:r>
          </a:p>
          <a:p>
            <a:endParaRPr lang="en-US" sz="5400" dirty="0"/>
          </a:p>
          <a:p>
            <a:r>
              <a:rPr lang="en-US" dirty="0"/>
              <a:t>Disabling cascade delete</a:t>
            </a:r>
          </a:p>
          <a:p>
            <a:pPr lvl="1"/>
            <a:r>
              <a:rPr lang="en-US" dirty="0"/>
              <a:t>If a FK property is </a:t>
            </a:r>
            <a:r>
              <a:rPr lang="en-US" noProof="1"/>
              <a:t>non-nullable</a:t>
            </a:r>
            <a:r>
              <a:rPr lang="en-US" dirty="0"/>
              <a:t>, cascade delete is </a:t>
            </a:r>
            <a:r>
              <a:rPr lang="en-US" b="1" dirty="0">
                <a:solidFill>
                  <a:schemeClr val="bg1"/>
                </a:solidFill>
              </a:rPr>
              <a:t>on by default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API: Miscellaneous Config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915750" y="4318852"/>
            <a:ext cx="9860250" cy="19451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modelBuilder.Entity&lt;Course&gt;() 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.HasRequired(t =&gt; t.Department) 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.WithMany(t =&gt; t.Courses) 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.HasForeignKey(d =&gt; d.DepartmentID) 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OnDelete</a:t>
            </a:r>
            <a:r>
              <a:rPr lang="en-US" sz="2800" b="1" noProof="1">
                <a:latin typeface="Consolas" pitchFamily="49" charset="0"/>
              </a:rPr>
              <a:t>(DeleteBehavior.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Restrict</a:t>
            </a:r>
            <a:r>
              <a:rPr lang="en-US" sz="2800" b="1" noProof="1">
                <a:latin typeface="Consolas" pitchFamily="49" charset="0"/>
              </a:rPr>
              <a:t>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5750" y="1907946"/>
            <a:ext cx="9860250" cy="9110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modelBuilder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	.Entity&lt;Department&gt;().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Ignore</a:t>
            </a:r>
            <a:r>
              <a:rPr lang="en-US" sz="2800" b="1" noProof="1">
                <a:latin typeface="Consolas" pitchFamily="49" charset="0"/>
              </a:rPr>
              <a:t>(d =&gt; d.Budget);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D60A8CAC-3A19-4EEE-8EFA-D80474DFF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9703" y="5385344"/>
            <a:ext cx="2723327" cy="919401"/>
          </a:xfrm>
          <a:prstGeom prst="wedgeRoundRectCallout">
            <a:avLst>
              <a:gd name="adj1" fmla="val -76229"/>
              <a:gd name="adj2" fmla="val 165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Throws exception on delete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D1888035-6C84-4A86-BF28-8A84FA182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6108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Mappings can be placed in entity-specific classes</a:t>
            </a:r>
          </a:p>
          <a:p>
            <a:endParaRPr lang="en-US" sz="5400" dirty="0"/>
          </a:p>
          <a:p>
            <a:endParaRPr lang="en-US" sz="4000" dirty="0"/>
          </a:p>
          <a:p>
            <a:endParaRPr lang="en-US" sz="1800" dirty="0"/>
          </a:p>
          <a:p>
            <a:endParaRPr lang="en-US" dirty="0"/>
          </a:p>
          <a:p>
            <a:r>
              <a:rPr lang="en-US" dirty="0"/>
              <a:t>Include in </a:t>
            </a:r>
            <a:r>
              <a:rPr lang="en-US" b="1" noProof="1">
                <a:solidFill>
                  <a:schemeClr val="bg1"/>
                </a:solidFill>
              </a:rPr>
              <a:t>OnModelCreating</a:t>
            </a:r>
            <a:r>
              <a:rPr lang="en-US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Specialized Configuration Classes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87211" y="1906700"/>
            <a:ext cx="11065819" cy="27823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public class StudentConfiguration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: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IEntityTypeConfiguration</a:t>
            </a:r>
            <a:r>
              <a:rPr lang="en-US" sz="2600" b="1" noProof="1">
                <a:latin typeface="Consolas" pitchFamily="49" charset="0"/>
              </a:rPr>
              <a:t>&lt;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600" b="1" noProof="1">
                <a:latin typeface="Consolas" pitchFamily="49" charset="0"/>
              </a:rPr>
              <a:t>&gt;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public void Configure(EntityTypeBuilder&lt;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Student</a:t>
            </a:r>
            <a:r>
              <a:rPr lang="en-US" sz="2600" b="1" noProof="1">
                <a:latin typeface="Consolas" pitchFamily="49" charset="0"/>
              </a:rPr>
              <a:t>&gt; builder)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{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   builder.HasKey(c =&gt; c.StudentKey);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8211000" y="2259000"/>
            <a:ext cx="3148780" cy="510645"/>
          </a:xfrm>
          <a:prstGeom prst="wedgeRoundRectCallout">
            <a:avLst>
              <a:gd name="adj1" fmla="val -70741"/>
              <a:gd name="adj2" fmla="val -4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Specify </a:t>
            </a:r>
            <a:r>
              <a:rPr lang="en-US" sz="2400" b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target model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87210" y="5812313"/>
            <a:ext cx="10943790" cy="5416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builder.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ApplyConfiguration</a:t>
            </a:r>
            <a:r>
              <a:rPr lang="en-US" sz="2600" b="1" noProof="1">
                <a:latin typeface="Consolas" pitchFamily="49" charset="0"/>
              </a:rPr>
              <a:t>(new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StudentConfiguration</a:t>
            </a:r>
            <a:r>
              <a:rPr lang="en-US" sz="2600" b="1" noProof="1">
                <a:latin typeface="Consolas" pitchFamily="49" charset="0"/>
              </a:rPr>
              <a:t>());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AF68DF7-2C63-4C71-96E9-6B5B5DF72A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8919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210" y="1237473"/>
            <a:ext cx="2888254" cy="2714959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8A60ABF-E882-49E0-B80C-5E2B460F1FB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Attributes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523DC35-09ED-448E-B3B8-22510BB7C6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Custom Entity Framework Behavior</a:t>
            </a:r>
          </a:p>
        </p:txBody>
      </p:sp>
    </p:spTree>
    <p:extLst>
      <p:ext uri="{BB962C8B-B14F-4D97-AF65-F5344CB8AC3E}">
        <p14:creationId xmlns:p14="http://schemas.microsoft.com/office/powerpoint/2010/main" val="167966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EF Code First provides a set of </a:t>
            </a:r>
            <a:r>
              <a:rPr lang="en-US" b="1" noProof="1">
                <a:solidFill>
                  <a:schemeClr val="bg1"/>
                </a:solidFill>
              </a:rPr>
              <a:t>DataAnnotation</a:t>
            </a:r>
            <a:r>
              <a:rPr lang="en-US" b="1" dirty="0">
                <a:solidFill>
                  <a:schemeClr val="bg1"/>
                </a:solidFill>
              </a:rPr>
              <a:t> attributes</a:t>
            </a:r>
          </a:p>
          <a:p>
            <a:pPr lvl="1"/>
            <a:r>
              <a:rPr lang="en-US" dirty="0"/>
              <a:t>You can override default Entity Framework behavior</a:t>
            </a:r>
          </a:p>
          <a:p>
            <a:r>
              <a:rPr lang="en-US" dirty="0"/>
              <a:t>To access nullability and size of fields:</a:t>
            </a:r>
          </a:p>
          <a:p>
            <a:endParaRPr lang="en-US" dirty="0"/>
          </a:p>
          <a:p>
            <a:r>
              <a:rPr lang="en-US" dirty="0"/>
              <a:t>To access schema customizations:</a:t>
            </a:r>
          </a:p>
          <a:p>
            <a:endParaRPr lang="en-US" dirty="0"/>
          </a:p>
          <a:p>
            <a:r>
              <a:rPr lang="en-US" dirty="0"/>
              <a:t>For a full set of configuration options you need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Attributes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28689" y="3312918"/>
            <a:ext cx="882231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800" b="1" noProof="1">
                <a:latin typeface="Consolas" pitchFamily="49" charset="0"/>
              </a:rPr>
              <a:t> System.ComponentModel.DataAnnotations;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28689" y="4607179"/>
            <a:ext cx="10217311" cy="4431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using</a:t>
            </a:r>
            <a:r>
              <a:rPr lang="en-US" sz="2800" b="1" noProof="1">
                <a:latin typeface="Consolas" pitchFamily="49" charset="0"/>
              </a:rPr>
              <a:t> System.ComponentModel.DataAnnotations.Schema;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7E0FC2B-73B3-4CDF-8069-B7EA4E4F2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424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Key</a:t>
            </a:r>
            <a:r>
              <a:rPr lang="en-US" dirty="0"/>
              <a:t>] – explicitly specify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pPr lvl="1"/>
            <a:r>
              <a:rPr lang="en-US" dirty="0"/>
              <a:t>When your PK column doesn’t have an "Id" suffix</a:t>
            </a:r>
          </a:p>
          <a:p>
            <a:pPr marL="609036" lvl="1" indent="0">
              <a:buNone/>
            </a:pPr>
            <a:endParaRPr lang="en-US" sz="5400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Composite key </a:t>
            </a:r>
            <a:r>
              <a:rPr lang="en-US" dirty="0"/>
              <a:t>is only defined using </a:t>
            </a:r>
            <a:r>
              <a:rPr lang="en-US" b="1" dirty="0">
                <a:solidFill>
                  <a:schemeClr val="bg1"/>
                </a:solidFill>
              </a:rPr>
              <a:t>Fluent API </a:t>
            </a:r>
            <a:r>
              <a:rPr lang="en-US" dirty="0"/>
              <a:t>for now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Attributes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02436" y="2557248"/>
            <a:ext cx="10503564" cy="7817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</a:rPr>
              <a:t>]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public int StudentKey { get; set; 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21000" y="4274893"/>
            <a:ext cx="10503563" cy="95410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00" b="1" noProof="1">
                <a:latin typeface="Consolas" pitchFamily="49" charset="0"/>
              </a:rPr>
              <a:t>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EmployeesProjects</a:t>
            </a:r>
            <a:r>
              <a:rPr lang="en-US" sz="2800" b="1" noProof="1">
                <a:latin typeface="Consolas" pitchFamily="49" charset="0"/>
              </a:rPr>
              <a:t>&gt;()</a:t>
            </a:r>
          </a:p>
          <a:p>
            <a:r>
              <a:rPr lang="en-US" sz="2800" b="1" noProof="1">
                <a:latin typeface="Consolas" pitchFamily="49" charset="0"/>
              </a:rPr>
              <a:t>	.HasKey(k =&gt; new { 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EmployeeId</a:t>
            </a:r>
            <a:r>
              <a:rPr lang="en-US" sz="2800" b="1" noProof="1">
                <a:latin typeface="Consolas" pitchFamily="49" charset="0"/>
              </a:rPr>
              <a:t>, k.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ProjectId</a:t>
            </a:r>
            <a:r>
              <a:rPr lang="en-US" sz="2800" b="1" noProof="1">
                <a:latin typeface="Consolas" pitchFamily="49" charset="0"/>
              </a:rPr>
              <a:t> });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F597D24-F037-4D0D-AD75-FDA38C004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663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– explicitly </a:t>
            </a:r>
            <a:r>
              <a:rPr lang="en-US" b="1" dirty="0">
                <a:solidFill>
                  <a:schemeClr val="bg1"/>
                </a:solidFill>
              </a:rPr>
              <a:t>link</a:t>
            </a:r>
            <a:r>
              <a:rPr lang="en-US" dirty="0"/>
              <a:t> navigation property and foreign key property within the same class</a:t>
            </a:r>
          </a:p>
          <a:p>
            <a:r>
              <a:rPr lang="en-US" dirty="0"/>
              <a:t>Works in </a:t>
            </a:r>
            <a:r>
              <a:rPr lang="en-US" b="1" dirty="0">
                <a:solidFill>
                  <a:schemeClr val="bg1"/>
                </a:solidFill>
              </a:rPr>
              <a:t>either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direction</a:t>
            </a:r>
            <a:r>
              <a:rPr lang="en-US" dirty="0"/>
              <a:t> (FK to navigation property or </a:t>
            </a:r>
            <a:br>
              <a:rPr lang="en-US" dirty="0"/>
            </a:br>
            <a:r>
              <a:rPr lang="en-US" dirty="0"/>
              <a:t>navigation property to FK)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Attributes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982271" y="3942587"/>
            <a:ext cx="8227457" cy="25114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public class Client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</a:rPr>
              <a:t>("Order")]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public int OrderRefId { get; set; }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public Order Order { get; set; }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809BAAC-DB98-4F5B-8628-C33865DC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4239000"/>
            <a:ext cx="1845000" cy="510778"/>
          </a:xfrm>
          <a:prstGeom prst="wedgeRoundRectCallout">
            <a:avLst>
              <a:gd name="adj1" fmla="val -63216"/>
              <a:gd name="adj2" fmla="val 988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name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8C8FD4-5D66-4F44-9A32-E15A54EF4F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781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Table</a:t>
            </a:r>
            <a:r>
              <a:rPr lang="en-US" dirty="0"/>
              <a:t> – manually specify the name of the table in the DB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Objects (1)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299268" y="2214000"/>
            <a:ext cx="8476731" cy="18220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800" b="1" noProof="1">
                <a:latin typeface="Consolas" pitchFamily="49" charset="0"/>
              </a:rPr>
              <a:t>("StudentMaster")]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286992" y="4343163"/>
            <a:ext cx="8489008" cy="181588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2800" b="1" noProof="1">
                <a:latin typeface="Consolas" pitchFamily="49" charset="0"/>
              </a:rPr>
              <a:t>("StudentMaster",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Schema</a:t>
            </a:r>
            <a:r>
              <a:rPr lang="en-US" sz="2800" b="1" noProof="1">
                <a:latin typeface="Consolas" pitchFamily="49" charset="0"/>
              </a:rPr>
              <a:t> = "Admin")]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B8D7311-F28A-4D2E-A504-24E4057B9F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2906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Column</a:t>
            </a:r>
            <a:r>
              <a:rPr lang="en-US" dirty="0"/>
              <a:t> – manually specify the name of the column in the DB</a:t>
            </a:r>
          </a:p>
          <a:p>
            <a:pPr lvl="1"/>
            <a:r>
              <a:rPr lang="en-US" dirty="0"/>
              <a:t>You can also specify order and explicit data type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Renaming Objects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06000" y="2864242"/>
            <a:ext cx="11061432" cy="20185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public class Student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…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Column</a:t>
            </a:r>
            <a:r>
              <a:rPr lang="en-US" sz="2600" b="1" noProof="1">
                <a:latin typeface="Consolas" pitchFamily="49" charset="0"/>
              </a:rPr>
              <a:t>("StudentName",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Order</a:t>
            </a:r>
            <a:r>
              <a:rPr lang="en-US" sz="2600" b="1" noProof="1">
                <a:latin typeface="Consolas" pitchFamily="49" charset="0"/>
              </a:rPr>
              <a:t> = 2,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TypeName</a:t>
            </a:r>
            <a:r>
              <a:rPr lang="en-US" sz="2600" b="1" noProof="1">
                <a:latin typeface="Consolas" pitchFamily="49" charset="0"/>
              </a:rPr>
              <a:t>="varchar(50)")]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  public string Name { get; set; }</a:t>
            </a:r>
          </a:p>
          <a:p>
            <a:pPr>
              <a:lnSpc>
                <a:spcPct val="80000"/>
              </a:lnSpc>
            </a:pPr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4809BAAC-DB98-4F5B-8628-C33865DC4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716" y="3069000"/>
            <a:ext cx="3411432" cy="510778"/>
          </a:xfrm>
          <a:prstGeom prst="wedgeRoundRectCallout">
            <a:avLst>
              <a:gd name="adj1" fmla="val -29389"/>
              <a:gd name="adj2" fmla="val 959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Optional parameters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8FFFE6C-27B4-46E1-9DA6-F91FB88FC7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3280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Object Composition</a:t>
            </a:r>
            <a:endParaRPr lang="bg-BG" dirty="0"/>
          </a:p>
          <a:p>
            <a:r>
              <a:rPr lang="en-GB" dirty="0"/>
              <a:t>Fluent API</a:t>
            </a:r>
          </a:p>
          <a:p>
            <a:r>
              <a:rPr lang="en-GB" dirty="0"/>
              <a:t>Attributes</a:t>
            </a:r>
            <a:endParaRPr lang="bg-BG" dirty="0"/>
          </a:p>
          <a:p>
            <a:r>
              <a:rPr lang="en-GB" dirty="0"/>
              <a:t>Table Relationships</a:t>
            </a:r>
          </a:p>
          <a:p>
            <a:pPr lvl="1"/>
            <a:r>
              <a:rPr lang="en-GB" dirty="0"/>
              <a:t>One-to-One</a:t>
            </a:r>
          </a:p>
          <a:p>
            <a:pPr lvl="1"/>
            <a:r>
              <a:rPr lang="en-GB" dirty="0"/>
              <a:t>One-to-Many</a:t>
            </a:r>
          </a:p>
          <a:p>
            <a:pPr lvl="1"/>
            <a:r>
              <a:rPr lang="en-GB" dirty="0"/>
              <a:t>Many-to-Many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828152-C592-4418-A79A-2C8A7DBF3BC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83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</a:t>
            </a:r>
            <a:r>
              <a:rPr lang="en-US" dirty="0"/>
              <a:t> – mark a nullable property as </a:t>
            </a:r>
            <a:r>
              <a:rPr lang="en-US" b="1" dirty="0">
                <a:solidFill>
                  <a:schemeClr val="bg1"/>
                </a:solidFill>
              </a:rPr>
              <a:t>NOT</a:t>
            </a:r>
            <a:r>
              <a:rPr lang="en-US" b="1" dirty="0"/>
              <a:t>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  <a:r>
              <a:rPr lang="en-US" b="1" dirty="0"/>
              <a:t> </a:t>
            </a:r>
            <a:r>
              <a:rPr lang="en-US" dirty="0"/>
              <a:t>in the DB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Will throw an exception if not set to a value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Non-nullable</a:t>
            </a:r>
            <a:r>
              <a:rPr lang="en-US" dirty="0"/>
              <a:t> types (e.g. </a:t>
            </a:r>
            <a:r>
              <a:rPr lang="en-US" b="1" noProof="1">
                <a:solidFill>
                  <a:schemeClr val="bg1"/>
                </a:solidFill>
              </a:rPr>
              <a:t>int</a:t>
            </a:r>
            <a:r>
              <a:rPr lang="en-US" dirty="0"/>
              <a:t>) will </a:t>
            </a:r>
            <a:r>
              <a:rPr lang="en-US" b="1" dirty="0">
                <a:solidFill>
                  <a:schemeClr val="bg1"/>
                </a:solidFill>
              </a:rPr>
              <a:t>not throw </a:t>
            </a:r>
            <a:r>
              <a:rPr lang="en-US" dirty="0"/>
              <a:t>an exception (will be set to language-specific default value)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MinLength</a:t>
            </a:r>
            <a:r>
              <a:rPr lang="en-US" noProof="1"/>
              <a:t> </a:t>
            </a:r>
            <a:r>
              <a:rPr lang="en-US" dirty="0"/>
              <a:t>– specifies min length of a string (client validation)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MaxLength</a:t>
            </a:r>
            <a:r>
              <a:rPr lang="en-US" noProof="1"/>
              <a:t> / </a:t>
            </a:r>
            <a:r>
              <a:rPr lang="en-US" b="1" noProof="1">
                <a:solidFill>
                  <a:schemeClr val="bg1"/>
                </a:solidFill>
              </a:rPr>
              <a:t>StringLength</a:t>
            </a:r>
            <a:r>
              <a:rPr lang="en-US" noProof="1"/>
              <a:t> </a:t>
            </a:r>
            <a:r>
              <a:rPr lang="en-US" dirty="0"/>
              <a:t>– specifies max length of a string </a:t>
            </a:r>
            <a:br>
              <a:rPr lang="en-US" dirty="0"/>
            </a:br>
            <a:r>
              <a:rPr lang="en-US" dirty="0"/>
              <a:t>(both client and DB validation)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Range</a:t>
            </a:r>
            <a:r>
              <a:rPr lang="en-US" dirty="0"/>
              <a:t> – set lower and/or upper limits of numeric property </a:t>
            </a:r>
            <a:br>
              <a:rPr lang="en-US" dirty="0"/>
            </a:br>
            <a:r>
              <a:rPr lang="en-US" dirty="0"/>
              <a:t>(client validation)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Entity Validation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EAFF67-80DA-4FB4-8CB4-0CBE5D6CA4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9916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Index</a:t>
            </a:r>
            <a:r>
              <a:rPr lang="en-US" dirty="0"/>
              <a:t> – create index for column(s)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Primary key will always have an index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6000" dirty="0"/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60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None/>
            </a:pPr>
            <a:endParaRPr lang="en-US" b="1" noProof="1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NotMapped</a:t>
            </a:r>
            <a:r>
              <a:rPr lang="en-US" dirty="0"/>
              <a:t> – property will not be mapped to a column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For business logic properties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Attributes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803899-42AA-464A-8062-1D347F2F9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99" y="2352365"/>
            <a:ext cx="10440001" cy="22221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Index</a:t>
            </a:r>
            <a:r>
              <a:rPr lang="en-US" sz="2600" b="1" noProof="1">
                <a:latin typeface="Consolas" pitchFamily="49" charset="0"/>
              </a:rPr>
              <a:t>(nameof(Url))]</a:t>
            </a:r>
          </a:p>
          <a:p>
            <a:r>
              <a:rPr lang="en-US" sz="2600" b="1" noProof="1">
                <a:latin typeface="Consolas" pitchFamily="49" charset="0"/>
              </a:rPr>
              <a:t>public class Student </a:t>
            </a:r>
          </a:p>
          <a:p>
            <a:r>
              <a:rPr lang="en-US" sz="2600" b="1" noProof="1">
                <a:latin typeface="Consolas" pitchFamily="49" charset="0"/>
              </a:rPr>
              <a:t>{</a:t>
            </a:r>
          </a:p>
          <a:p>
            <a:r>
              <a:rPr lang="en-US" sz="2600" b="1" noProof="1">
                <a:latin typeface="Consolas" pitchFamily="49" charset="0"/>
              </a:rPr>
              <a:t>   public string Url { get; set; }</a:t>
            </a:r>
          </a:p>
          <a:p>
            <a:r>
              <a:rPr lang="en-US" sz="26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4258C52-FBEB-44D9-9852-10BE99E18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999" y="5679000"/>
            <a:ext cx="10440000" cy="102181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6304" tIns="109728" rIns="146304" bIns="109728">
            <a:spAutoFit/>
          </a:bodyPr>
          <a:lstStyle/>
          <a:p>
            <a:r>
              <a:rPr lang="en-US" sz="2600" b="1" noProof="1">
                <a:latin typeface="Consolas" pitchFamily="49" charset="0"/>
              </a:rPr>
              <a:t>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NotMapped</a:t>
            </a:r>
            <a:r>
              <a:rPr lang="en-US" sz="2600" b="1" noProof="1">
                <a:latin typeface="Consolas" pitchFamily="49" charset="0"/>
              </a:rPr>
              <a:t>]</a:t>
            </a:r>
          </a:p>
          <a:p>
            <a:r>
              <a:rPr lang="en-US" sz="2600" b="1" noProof="1">
                <a:latin typeface="Consolas" pitchFamily="49" charset="0"/>
              </a:rPr>
              <a:t>public string FullName =&gt; this.FirstName + this.LastName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F80CA8D-1296-4A74-8B47-3E73845A70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852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 result for properties png">
            <a:extLst>
              <a:ext uri="{FF2B5EF4-FFF2-40B4-BE49-F238E27FC236}">
                <a16:creationId xmlns:a16="http://schemas.microsoft.com/office/drawing/2014/main" id="{5D4786BD-B8E1-4EB8-B154-FB785B3214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990600"/>
            <a:ext cx="3524774" cy="352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4B484AD-C969-4286-AC90-38E3BFA752C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Table Relationships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D4DECD9F-89CB-4100-83BC-D257836C45E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Expressed As Properties and Attributes</a:t>
            </a:r>
          </a:p>
        </p:txBody>
      </p:sp>
    </p:spTree>
    <p:extLst>
      <p:ext uri="{BB962C8B-B14F-4D97-AF65-F5344CB8AC3E}">
        <p14:creationId xmlns:p14="http://schemas.microsoft.com/office/powerpoint/2010/main" val="3050889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Expressed in SQL Server as a shared primary key</a:t>
            </a:r>
          </a:p>
          <a:p>
            <a:r>
              <a:rPr lang="en-US" dirty="0"/>
              <a:t>Relationship direction must be explicitly </a:t>
            </a:r>
            <a:br>
              <a:rPr lang="en-US" dirty="0"/>
            </a:br>
            <a:r>
              <a:rPr lang="en-US" dirty="0"/>
              <a:t>specified with a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  <a:p>
            <a:r>
              <a:rPr lang="en-US" noProof="1"/>
              <a:t>ForeignKey</a:t>
            </a:r>
            <a:r>
              <a:rPr lang="en-US" dirty="0"/>
              <a:t> is placed above the key property and contains the </a:t>
            </a:r>
            <a:br>
              <a:rPr lang="en-US" dirty="0"/>
            </a:br>
            <a:r>
              <a:rPr lang="en-US" dirty="0"/>
              <a:t>name of the navigation property and vice versa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914400" y="4572002"/>
            <a:ext cx="2502582" cy="808023"/>
          </a:xfrm>
          <a:prstGeom prst="roundRect">
            <a:avLst>
              <a:gd name="adj" fmla="val 0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5638800" y="4572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</a:t>
            </a:r>
          </a:p>
        </p:txBody>
      </p:sp>
      <p:cxnSp>
        <p:nvCxnSpPr>
          <p:cNvPr id="9" name="Straight Arrow Connector 8"/>
          <p:cNvCxnSpPr>
            <a:cxnSpLocks/>
            <a:stCxn id="6" idx="3"/>
            <a:endCxn id="7" idx="1"/>
          </p:cNvCxnSpPr>
          <p:nvPr/>
        </p:nvCxnSpPr>
        <p:spPr>
          <a:xfrm flipV="1">
            <a:off x="3416982" y="4976013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">
            <a:extLst>
              <a:ext uri="{FF2B5EF4-FFF2-40B4-BE49-F238E27FC236}">
                <a16:creationId xmlns:a16="http://schemas.microsoft.com/office/drawing/2014/main" id="{0F4C8343-EF8C-457B-AF24-4B210504C6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153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with two tables: 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Addresses</a:t>
            </a:r>
          </a:p>
          <a:p>
            <a:r>
              <a:rPr lang="en-US" dirty="0"/>
              <a:t>The relationship of these tables should be </a:t>
            </a:r>
            <a:r>
              <a:rPr lang="en-US" b="1" dirty="0">
                <a:solidFill>
                  <a:schemeClr val="bg1"/>
                </a:solidFill>
              </a:rPr>
              <a:t>one to one </a:t>
            </a:r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Attributes</a:t>
            </a:r>
            <a:r>
              <a:rPr lang="en-US" dirty="0"/>
              <a:t> wherever you can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One-to-Zero-or-One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078" y="3564000"/>
            <a:ext cx="7081844" cy="20250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79614202-C171-4DA8-9665-33DCA1ED42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3213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74DCB0-826E-4C41-A21B-CFC34776E5E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One-to-Zero-or-One: Implementation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71600" y="1956791"/>
            <a:ext cx="9448800" cy="426921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int 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AddressId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Address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5"/>
          <p:cNvSpPr>
            <a:spLocks noChangeArrowheads="1"/>
          </p:cNvSpPr>
          <p:nvPr/>
        </p:nvSpPr>
        <p:spPr bwMode="auto">
          <a:xfrm>
            <a:off x="3441000" y="2664000"/>
            <a:ext cx="1879928" cy="510778"/>
          </a:xfrm>
          <a:prstGeom prst="wedgeRoundRectCallout">
            <a:avLst>
              <a:gd name="adj1" fmla="val -80936"/>
              <a:gd name="adj2" fmla="val 42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536000" y="4284000"/>
            <a:ext cx="1879928" cy="510778"/>
          </a:xfrm>
          <a:prstGeom prst="wedgeRoundRectCallout">
            <a:avLst>
              <a:gd name="adj1" fmla="val -112317"/>
              <a:gd name="adj2" fmla="val -9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Attributes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5534AA0-5F83-4E56-BC67-431EAE754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24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BD59E-28EE-4578-A2E3-CFEF18D8836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Using the </a:t>
            </a:r>
            <a:r>
              <a:rPr lang="en-US" b="1" noProof="1">
                <a:solidFill>
                  <a:schemeClr val="bg1"/>
                </a:solidFill>
              </a:rPr>
              <a:t>ForeignKey</a:t>
            </a:r>
            <a:r>
              <a:rPr lang="en-US" dirty="0"/>
              <a:t> Attribute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CDA37A8-45D0-472E-950E-4B359FEA0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Implementation (2)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C7C59-06A5-4E05-AF20-93AE99E49A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69000"/>
            <a:ext cx="8839200" cy="381678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Address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Text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(nameof(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))]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StudentId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Student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lnSpc>
                <a:spcPct val="10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F4F41CA-D7DC-4481-B4B1-288CDD4212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748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HasOne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b="1" noProof="1">
                <a:solidFill>
                  <a:schemeClr val="bg1"/>
                </a:solidFill>
                <a:sym typeface="Wingdings" panose="05000000000000000000" pitchFamily="2" charset="2"/>
              </a:rPr>
              <a:t>WithOne</a:t>
            </a:r>
            <a:endParaRPr lang="en-US" b="1" noProof="1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b="1" noProof="1">
                <a:solidFill>
                  <a:schemeClr val="bg1"/>
                </a:solidFill>
              </a:rPr>
              <a:t>StudentId</a:t>
            </a:r>
            <a:r>
              <a:rPr lang="en-US" dirty="0"/>
              <a:t> property is </a:t>
            </a:r>
            <a:r>
              <a:rPr lang="en-US" b="1" dirty="0">
                <a:solidFill>
                  <a:schemeClr val="bg1"/>
                </a:solidFill>
              </a:rPr>
              <a:t>nullable</a:t>
            </a:r>
            <a:r>
              <a:rPr lang="en-US" dirty="0"/>
              <a:t> (</a:t>
            </a:r>
            <a:r>
              <a:rPr lang="en-US" b="1" noProof="1">
                <a:solidFill>
                  <a:schemeClr val="bg1"/>
                </a:solidFill>
              </a:rPr>
              <a:t>int?</a:t>
            </a:r>
            <a:r>
              <a:rPr lang="en-US" dirty="0"/>
              <a:t>), relation becomes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One-To-Zero-Or-One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One-to-Zero-or-One: Fluent API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4400" y="1909963"/>
            <a:ext cx="10363200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Address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HasForeignKey&lt;Address&gt;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(a =&gt; a.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7097267" y="2355062"/>
            <a:ext cx="3048000" cy="919401"/>
          </a:xfrm>
          <a:prstGeom prst="wedgeRoundRectCallout">
            <a:avLst>
              <a:gd name="adj1" fmla="val -73677"/>
              <a:gd name="adj2" fmla="val 622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Address contains FK to Student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71F82A4-AFA3-447A-A23C-708AB8463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672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Most common type of relationship</a:t>
            </a:r>
          </a:p>
          <a:p>
            <a:r>
              <a:rPr lang="en-US" dirty="0"/>
              <a:t>Implemented with a </a:t>
            </a:r>
            <a:r>
              <a:rPr lang="en-US" b="1" dirty="0">
                <a:solidFill>
                  <a:schemeClr val="bg1"/>
                </a:solidFill>
              </a:rPr>
              <a:t>collection</a:t>
            </a:r>
            <a:r>
              <a:rPr lang="en-US" dirty="0"/>
              <a:t> inside the </a:t>
            </a:r>
            <a:r>
              <a:rPr lang="en-US" b="1" dirty="0">
                <a:solidFill>
                  <a:schemeClr val="bg1"/>
                </a:solidFill>
              </a:rPr>
              <a:t>parent entity</a:t>
            </a:r>
          </a:p>
          <a:p>
            <a:pPr lvl="1"/>
            <a:r>
              <a:rPr lang="en-US" dirty="0"/>
              <a:t>The collection should be </a:t>
            </a:r>
            <a:r>
              <a:rPr lang="en-US" b="1" dirty="0">
                <a:solidFill>
                  <a:schemeClr val="bg1"/>
                </a:solidFill>
              </a:rPr>
              <a:t>initialized</a:t>
            </a:r>
            <a:r>
              <a:rPr lang="en-US" dirty="0"/>
              <a:t> in the </a:t>
            </a:r>
            <a:r>
              <a:rPr lang="en-US" b="1" dirty="0">
                <a:solidFill>
                  <a:schemeClr val="bg1"/>
                </a:solidFill>
              </a:rPr>
              <a:t>constructor</a:t>
            </a:r>
            <a:r>
              <a:rPr lang="en-US" dirty="0"/>
              <a:t>!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482509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6909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7206909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6909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stCxn id="6" idx="3"/>
            <a:endCxn id="12" idx="1"/>
          </p:cNvCxnSpPr>
          <p:nvPr/>
        </p:nvCxnSpPr>
        <p:spPr>
          <a:xfrm flipV="1">
            <a:off x="4985091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3"/>
            <a:endCxn id="7" idx="1"/>
          </p:cNvCxnSpPr>
          <p:nvPr/>
        </p:nvCxnSpPr>
        <p:spPr>
          <a:xfrm flipV="1">
            <a:off x="4985091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" idx="3"/>
            <a:endCxn id="11" idx="1"/>
          </p:cNvCxnSpPr>
          <p:nvPr/>
        </p:nvCxnSpPr>
        <p:spPr>
          <a:xfrm>
            <a:off x="4985091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with two tables: 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Grades</a:t>
            </a:r>
          </a:p>
          <a:p>
            <a:r>
              <a:rPr lang="en-US" dirty="0"/>
              <a:t>The relationship of these tables should be </a:t>
            </a:r>
            <a:r>
              <a:rPr lang="en-US" b="1" dirty="0">
                <a:solidFill>
                  <a:schemeClr val="bg1"/>
                </a:solidFill>
              </a:rPr>
              <a:t>one to many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One-to-Many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023" y="3294000"/>
            <a:ext cx="8086725" cy="19812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Image result for database relationship png">
            <a:extLst>
              <a:ext uri="{FF2B5EF4-FFF2-40B4-BE49-F238E27FC236}">
                <a16:creationId xmlns:a16="http://schemas.microsoft.com/office/drawing/2014/main" id="{626C62AC-6CCB-4E3D-A308-00F5C323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828800"/>
            <a:ext cx="2995050" cy="187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0A6B034-4ED5-4D35-94DC-9899FAB0637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Object Composition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90E249D-26B8-4B5F-9377-A72BBC4D7A6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Describing Database Relationships</a:t>
            </a:r>
          </a:p>
        </p:txBody>
      </p:sp>
    </p:spTree>
    <p:extLst>
      <p:ext uri="{BB962C8B-B14F-4D97-AF65-F5344CB8AC3E}">
        <p14:creationId xmlns:p14="http://schemas.microsoft.com/office/powerpoint/2010/main" val="386128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Grade</a:t>
            </a:r>
            <a:r>
              <a:rPr lang="en-US" dirty="0"/>
              <a:t> has </a:t>
            </a:r>
            <a:r>
              <a:rPr lang="en-US" b="1" dirty="0">
                <a:solidFill>
                  <a:schemeClr val="bg1"/>
                </a:solidFill>
              </a:rPr>
              <a:t>many students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Grade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GradeId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GradeName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Section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ICollection&lt;Student&gt; Students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Student</a:t>
            </a:r>
            <a:r>
              <a:rPr lang="en-US" dirty="0"/>
              <a:t> have one </a:t>
            </a:r>
            <a:r>
              <a:rPr lang="en-US" b="1" dirty="0">
                <a:solidFill>
                  <a:schemeClr val="bg1"/>
                </a:solidFill>
              </a:rPr>
              <a:t>Grade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Implementation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981200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GradeId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Grade Grade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HasMany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WithOne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Fluent API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12812" y="1981200"/>
            <a:ext cx="7621588" cy="19416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modelBuilder.Entity&lt;Student&gt;()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&lt;Grade&gt;(s =&gt; s.Grade)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(g =&gt; g.Students)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s.GradeId);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F44D096-8705-47C0-9032-0891A4503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626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Requires a </a:t>
            </a:r>
            <a:r>
              <a:rPr lang="en-US" b="1" dirty="0">
                <a:solidFill>
                  <a:schemeClr val="bg1"/>
                </a:solidFill>
              </a:rPr>
              <a:t>join entity (separate class) </a:t>
            </a:r>
            <a:r>
              <a:rPr lang="en-US" dirty="0"/>
              <a:t>in EF Core</a:t>
            </a:r>
          </a:p>
          <a:p>
            <a:r>
              <a:rPr lang="en-US" dirty="0"/>
              <a:t>Implemented with collections in each entity, referring the 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482509" y="401360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7206909" y="458996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7206909" y="3479183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Course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2482509" y="28956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sp>
        <p:nvSpPr>
          <p:cNvPr id="16" name="Rectangle: Rounded Corners 15"/>
          <p:cNvSpPr/>
          <p:nvPr/>
        </p:nvSpPr>
        <p:spPr>
          <a:xfrm>
            <a:off x="2482509" y="5131599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</a:p>
        </p:txBody>
      </p:sp>
      <p:cxnSp>
        <p:nvCxnSpPr>
          <p:cNvPr id="25" name="Straight Arrow Connector 24"/>
          <p:cNvCxnSpPr>
            <a:stCxn id="15" idx="3"/>
            <a:endCxn id="12" idx="1"/>
          </p:cNvCxnSpPr>
          <p:nvPr/>
        </p:nvCxnSpPr>
        <p:spPr>
          <a:xfrm>
            <a:off x="4985091" y="3299612"/>
            <a:ext cx="2221818" cy="58358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3"/>
            <a:endCxn id="12" idx="1"/>
          </p:cNvCxnSpPr>
          <p:nvPr/>
        </p:nvCxnSpPr>
        <p:spPr>
          <a:xfrm flipV="1">
            <a:off x="4985091" y="3883195"/>
            <a:ext cx="2221818" cy="534417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6" idx="3"/>
            <a:endCxn id="12" idx="1"/>
          </p:cNvCxnSpPr>
          <p:nvPr/>
        </p:nvCxnSpPr>
        <p:spPr>
          <a:xfrm flipV="1">
            <a:off x="4985091" y="3883194"/>
            <a:ext cx="2221818" cy="165241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6" idx="3"/>
            <a:endCxn id="7" idx="1"/>
          </p:cNvCxnSpPr>
          <p:nvPr/>
        </p:nvCxnSpPr>
        <p:spPr>
          <a:xfrm flipV="1">
            <a:off x="4985091" y="4993974"/>
            <a:ext cx="2221818" cy="541636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lide Number">
            <a:extLst>
              <a:ext uri="{FF2B5EF4-FFF2-40B4-BE49-F238E27FC236}">
                <a16:creationId xmlns:a16="http://schemas.microsoft.com/office/drawing/2014/main" id="{90D84D2D-DC43-4428-A9F9-FD2BAE6DE4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3330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12" grpId="0" animBg="1"/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b="1" dirty="0">
                <a:solidFill>
                  <a:schemeClr val="bg1"/>
                </a:solidFill>
              </a:rPr>
              <a:t>database</a:t>
            </a:r>
            <a:r>
              <a:rPr lang="en-US" dirty="0"/>
              <a:t> with two three: </a:t>
            </a:r>
            <a:r>
              <a:rPr lang="en-US" b="1" dirty="0">
                <a:solidFill>
                  <a:schemeClr val="bg1"/>
                </a:solidFill>
              </a:rPr>
              <a:t>Students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b="1" noProof="1">
                <a:solidFill>
                  <a:schemeClr val="bg1"/>
                </a:solidFill>
              </a:rPr>
              <a:t>StudentsCourses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and</a:t>
            </a:r>
            <a:r>
              <a:rPr lang="en-US" b="1" dirty="0">
                <a:solidFill>
                  <a:schemeClr val="bg1"/>
                </a:solidFill>
              </a:rPr>
              <a:t> Courses</a:t>
            </a:r>
          </a:p>
          <a:p>
            <a:r>
              <a:rPr lang="en-US" dirty="0"/>
              <a:t>The relationship of these tables should be </a:t>
            </a:r>
            <a:r>
              <a:rPr lang="en-US" b="1" dirty="0">
                <a:solidFill>
                  <a:schemeClr val="bg1"/>
                </a:solidFill>
              </a:rPr>
              <a:t>many to many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Many-to-Many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525" y="3609000"/>
            <a:ext cx="10229850" cy="19050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DD82F551-2DFB-407E-874D-1868B26E7D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941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57200" y="1134000"/>
            <a:ext cx="11277600" cy="258798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CourseId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2D2EE6-F616-427F-B07D-508264C3A6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811120"/>
            <a:ext cx="11277600" cy="295732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Student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StudentId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Aft>
                <a:spcPts val="12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&gt;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StudentsCourses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Many-to-Many Implementation (1)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06F7AEA-E885-4F19-B081-C2B40769E91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788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F1127-D5F9-4423-B031-82086BC323C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EF Core requires a </a:t>
            </a:r>
            <a:r>
              <a:rPr lang="en-US" b="1" dirty="0">
                <a:solidFill>
                  <a:schemeClr val="bg1"/>
                </a:solidFill>
              </a:rPr>
              <a:t>Join Entity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5C9A33-ECDC-4211-B96B-E8F3363B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 Implementation 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6AD7DF-BCA8-49F9-8C69-70475C521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824" y="1962333"/>
            <a:ext cx="8004176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 Student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 Course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7C2E3BD-18D9-4AA7-897E-8017B6784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13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Mapping </a:t>
            </a:r>
            <a:r>
              <a:rPr lang="en-US" b="1" dirty="0">
                <a:solidFill>
                  <a:schemeClr val="bg1"/>
                </a:solidFill>
              </a:rPr>
              <a:t>both sides </a:t>
            </a:r>
            <a:r>
              <a:rPr lang="en-US" dirty="0"/>
              <a:t>of relationship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Many-to-Many: Fluent API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12812" y="1828801"/>
            <a:ext cx="10363200" cy="46131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modelBuilder.Entity&lt;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new {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,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});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builder.Entity&lt;StudentCourse&gt;()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builder.Entity&lt;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&gt;()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HasOne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WithMany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 =&gt; 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StudentCourses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85000"/>
              </a:lnSpc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HasForeignKey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(sc =&gt; sc.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CourseId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4" name="AutoShape 5">
            <a:extLst>
              <a:ext uri="{FF2B5EF4-FFF2-40B4-BE49-F238E27FC236}">
                <a16:creationId xmlns:a16="http://schemas.microsoft.com/office/drawing/2014/main" id="{B02CB362-0208-47D5-B252-AFBC8AE0B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0342" y="2743201"/>
            <a:ext cx="2190344" cy="925251"/>
          </a:xfrm>
          <a:prstGeom prst="wedgeRoundRectCallout">
            <a:avLst>
              <a:gd name="adj1" fmla="val -79170"/>
              <a:gd name="adj2" fmla="val -667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Composite Primary Key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1C14F27-645C-4171-8F14-366BAA746B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898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When two entities are related by more than one key</a:t>
            </a:r>
          </a:p>
          <a:p>
            <a:r>
              <a:rPr lang="en-US" dirty="0"/>
              <a:t>Entity Framework needs help from </a:t>
            </a:r>
            <a:r>
              <a:rPr lang="en-US" b="1" dirty="0">
                <a:solidFill>
                  <a:schemeClr val="bg1"/>
                </a:solidFill>
              </a:rPr>
              <a:t>Inverse Properties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8077200" y="4865070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8077200" y="324902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Town</a:t>
            </a:r>
          </a:p>
        </p:txBody>
      </p:sp>
      <p:sp>
        <p:nvSpPr>
          <p:cNvPr id="15" name="Rectangle: Rounded Corners 14"/>
          <p:cNvSpPr/>
          <p:nvPr/>
        </p:nvSpPr>
        <p:spPr>
          <a:xfrm>
            <a:off x="1371600" y="405704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</a:p>
        </p:txBody>
      </p:sp>
      <p:cxnSp>
        <p:nvCxnSpPr>
          <p:cNvPr id="8" name="Straight Arrow Connector 7"/>
          <p:cNvCxnSpPr>
            <a:stCxn id="15" idx="3"/>
            <a:endCxn id="12" idx="1"/>
          </p:cNvCxnSpPr>
          <p:nvPr/>
        </p:nvCxnSpPr>
        <p:spPr>
          <a:xfrm flipV="1">
            <a:off x="3874182" y="3653036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15" idx="3"/>
            <a:endCxn id="7" idx="1"/>
          </p:cNvCxnSpPr>
          <p:nvPr/>
        </p:nvCxnSpPr>
        <p:spPr>
          <a:xfrm>
            <a:off x="3874182" y="4461059"/>
            <a:ext cx="4203018" cy="808023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149509" y="3048001"/>
            <a:ext cx="1447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Place of Birth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20909" y="4994034"/>
            <a:ext cx="190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Current Residence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1DD2FD9A-9BD0-43A9-B3DB-A0F6F9931B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2322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 animBg="1"/>
      <p:bldP spid="15" grpId="0" animBg="1"/>
      <p:bldP spid="18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Person</a:t>
            </a:r>
            <a:r>
              <a:rPr lang="en-US" dirty="0"/>
              <a:t> Domain Model – defined as usual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Relations Implementation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447800" y="2133601"/>
            <a:ext cx="9296400" cy="39729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Person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Town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B79F644-9A5A-4549-8FDC-AD79368D5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04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021735" y="983196"/>
            <a:ext cx="10129234" cy="5546589"/>
          </a:xfrm>
        </p:spPr>
        <p:txBody>
          <a:bodyPr/>
          <a:lstStyle/>
          <a:p>
            <a:r>
              <a:rPr lang="en-US" dirty="0"/>
              <a:t>Object composition denotes a "</a:t>
            </a:r>
            <a:r>
              <a:rPr lang="en-US" b="1" dirty="0">
                <a:solidFill>
                  <a:schemeClr val="bg1"/>
                </a:solidFill>
              </a:rPr>
              <a:t>has-a</a:t>
            </a:r>
            <a:r>
              <a:rPr lang="en-US" dirty="0"/>
              <a:t>" relationship</a:t>
            </a:r>
          </a:p>
          <a:p>
            <a:pPr lvl="1"/>
            <a:r>
              <a:rPr lang="en-US" dirty="0"/>
              <a:t>E.g. the </a:t>
            </a:r>
            <a:r>
              <a:rPr lang="en-US" b="1" dirty="0">
                <a:solidFill>
                  <a:schemeClr val="bg1"/>
                </a:solidFill>
              </a:rPr>
              <a:t>car</a:t>
            </a:r>
            <a:r>
              <a:rPr lang="en-US" dirty="0"/>
              <a:t> has an </a:t>
            </a:r>
            <a:r>
              <a:rPr lang="en-US" b="1" dirty="0">
                <a:solidFill>
                  <a:schemeClr val="bg1"/>
                </a:solidFill>
              </a:rPr>
              <a:t>engine</a:t>
            </a:r>
          </a:p>
          <a:p>
            <a:r>
              <a:rPr lang="en-US" dirty="0"/>
              <a:t>Defined in C# by one object having a property that is a reference to another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 Composition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3171000" y="3969000"/>
            <a:ext cx="2350182" cy="2152176"/>
            <a:chOff x="2601230" y="3733800"/>
            <a:chExt cx="3048000" cy="2791202"/>
          </a:xfrm>
        </p:grpSpPr>
        <p:sp>
          <p:nvSpPr>
            <p:cNvPr id="6" name="Rectangle: Rounded Corners 5"/>
            <p:cNvSpPr/>
            <p:nvPr/>
          </p:nvSpPr>
          <p:spPr>
            <a:xfrm>
              <a:off x="2601230" y="3733800"/>
              <a:ext cx="3048000" cy="2791202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Person</a:t>
              </a:r>
            </a:p>
          </p:txBody>
        </p:sp>
        <p:sp>
          <p:nvSpPr>
            <p:cNvPr id="7" name="Rectangle: Rounded Corners 6"/>
            <p:cNvSpPr/>
            <p:nvPr/>
          </p:nvSpPr>
          <p:spPr>
            <a:xfrm>
              <a:off x="2873939" y="57150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Pet</a:t>
              </a:r>
            </a:p>
          </p:txBody>
        </p:sp>
        <p:sp>
          <p:nvSpPr>
            <p:cNvPr id="14" name="Rectangle: Rounded Corners 13"/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5" name="Rectangle: Rounded Corners 14"/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99583CB-9FFB-4262-8AD5-D8171D096C13}"/>
              </a:ext>
            </a:extLst>
          </p:cNvPr>
          <p:cNvGrpSpPr/>
          <p:nvPr/>
        </p:nvGrpSpPr>
        <p:grpSpPr>
          <a:xfrm>
            <a:off x="7732620" y="4126593"/>
            <a:ext cx="2350182" cy="1703882"/>
            <a:chOff x="2601230" y="3733800"/>
            <a:chExt cx="3048000" cy="220980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A2071958-DD93-4C73-93F7-470D58411148}"/>
                </a:ext>
              </a:extLst>
            </p:cNvPr>
            <p:cNvSpPr/>
            <p:nvPr/>
          </p:nvSpPr>
          <p:spPr>
            <a:xfrm>
              <a:off x="2601230" y="3733800"/>
              <a:ext cx="3048000" cy="220980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Dog</a:t>
              </a: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294A31C0-C51E-4EE2-B477-DA0A57AA89F8}"/>
                </a:ext>
              </a:extLst>
            </p:cNvPr>
            <p:cNvSpPr/>
            <p:nvPr/>
          </p:nvSpPr>
          <p:spPr>
            <a:xfrm>
              <a:off x="2873939" y="50428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Age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32D8C40-C8B5-4833-AB3E-B60EEDE0A52F}"/>
                </a:ext>
              </a:extLst>
            </p:cNvPr>
            <p:cNvSpPr/>
            <p:nvPr/>
          </p:nvSpPr>
          <p:spPr>
            <a:xfrm>
              <a:off x="2873939" y="4370600"/>
              <a:ext cx="2502582" cy="531750"/>
            </a:xfrm>
            <a:prstGeom prst="roundRect">
              <a:avLst>
                <a:gd name="adj" fmla="val 5385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noProof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Name</a:t>
              </a:r>
            </a:p>
          </p:txBody>
        </p:sp>
      </p:grpSp>
      <p:cxnSp>
        <p:nvCxnSpPr>
          <p:cNvPr id="21" name="Connector: Elbow 10">
            <a:extLst>
              <a:ext uri="{FF2B5EF4-FFF2-40B4-BE49-F238E27FC236}">
                <a16:creationId xmlns:a16="http://schemas.microsoft.com/office/drawing/2014/main" id="{FD92E02A-F487-4855-B560-A531A067F6AE}"/>
              </a:ext>
            </a:extLst>
          </p:cNvPr>
          <p:cNvCxnSpPr>
            <a:cxnSpLocks/>
          </p:cNvCxnSpPr>
          <p:nvPr/>
        </p:nvCxnSpPr>
        <p:spPr>
          <a:xfrm flipV="1">
            <a:off x="5370280" y="4460009"/>
            <a:ext cx="2362341" cy="1309488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lide Number">
            <a:extLst>
              <a:ext uri="{FF2B5EF4-FFF2-40B4-BE49-F238E27FC236}">
                <a16:creationId xmlns:a16="http://schemas.microsoft.com/office/drawing/2014/main" id="{F297F093-967C-47CC-9625-2CC4A0B553E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906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Town</a:t>
            </a:r>
            <a:r>
              <a:rPr lang="en-US" dirty="0"/>
              <a:t> Domain Model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Relations Implementation (2)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24001" y="1828800"/>
            <a:ext cx="10943998" cy="43269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Town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PlaceOfBirth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Natives { get; set; }</a:t>
            </a:r>
          </a:p>
          <a:p>
            <a:pPr>
              <a:spcBef>
                <a:spcPts val="600"/>
              </a:spcBef>
              <a:buClr>
                <a:srgbClr val="F2B254"/>
              </a:buClr>
              <a:buSzPct val="10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[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InverseProperty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("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CurrentResidence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")]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ICollection&lt;Person&gt; Residents { get; set; }</a:t>
            </a:r>
          </a:p>
          <a:p>
            <a:pPr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940999" y="2964916"/>
            <a:ext cx="2474879" cy="919401"/>
          </a:xfrm>
          <a:prstGeom prst="wedgeRoundRectCallout">
            <a:avLst>
              <a:gd name="adj1" fmla="val -67842"/>
              <a:gd name="adj2" fmla="val 501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Point towards related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05D41CD-78B7-43D4-939B-ECB2A2C2EF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0842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3" y="1419750"/>
            <a:ext cx="8604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8297927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200" dirty="0">
                <a:solidFill>
                  <a:schemeClr val="bg2"/>
                </a:solidFill>
              </a:rPr>
              <a:t>The </a:t>
            </a:r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Fluent API</a:t>
            </a:r>
            <a:r>
              <a:rPr lang="en-GB" sz="3200" b="1" dirty="0">
                <a:solidFill>
                  <a:schemeClr val="bg1"/>
                </a:solidFill>
              </a:rPr>
              <a:t> </a:t>
            </a:r>
            <a:r>
              <a:rPr lang="en-GB" sz="3200" dirty="0">
                <a:solidFill>
                  <a:schemeClr val="bg2"/>
                </a:solidFill>
              </a:rPr>
              <a:t>gives us full control over Entity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Framework object mappings</a:t>
            </a:r>
          </a:p>
          <a:p>
            <a:r>
              <a:rPr lang="en-GB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Attributes</a:t>
            </a:r>
            <a:r>
              <a:rPr lang="en-GB" sz="3200" b="1" dirty="0">
                <a:solidFill>
                  <a:schemeClr val="bg1"/>
                </a:solidFill>
              </a:rPr>
              <a:t> </a:t>
            </a:r>
            <a:r>
              <a:rPr lang="en-GB" sz="3200" dirty="0">
                <a:solidFill>
                  <a:schemeClr val="bg2"/>
                </a:solidFill>
              </a:rPr>
              <a:t>can be used to express special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table relationships and to customize</a:t>
            </a:r>
            <a:br>
              <a:rPr lang="en-GB" sz="3200" dirty="0">
                <a:solidFill>
                  <a:schemeClr val="bg2"/>
                </a:solidFill>
              </a:rPr>
            </a:br>
            <a:r>
              <a:rPr lang="en-GB" sz="3200" dirty="0">
                <a:solidFill>
                  <a:schemeClr val="bg2"/>
                </a:solidFill>
              </a:rPr>
              <a:t>entity behaviour</a:t>
            </a:r>
          </a:p>
          <a:p>
            <a:r>
              <a:rPr lang="en-US" sz="3200" dirty="0">
                <a:solidFill>
                  <a:schemeClr val="bg2"/>
                </a:solidFill>
              </a:rPr>
              <a:t>Objects can be composed from other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dirty="0">
                <a:solidFill>
                  <a:schemeClr val="bg2"/>
                </a:solidFill>
              </a:rPr>
              <a:t>objects to represent complex </a:t>
            </a:r>
            <a:br>
              <a:rPr lang="en-US" sz="3200" dirty="0">
                <a:solidFill>
                  <a:schemeClr val="bg2"/>
                </a:solidFill>
              </a:rPr>
            </a:b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relationships</a:t>
            </a:r>
          </a:p>
          <a:p>
            <a:pPr marL="0" indent="0">
              <a:buNone/>
            </a:pPr>
            <a:endParaRPr lang="en-GB" sz="3200" dirty="0">
              <a:solidFill>
                <a:schemeClr val="bg2"/>
              </a:solidFill>
            </a:endParaRPr>
          </a:p>
          <a:p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56994C75-7B2B-4508-ADF6-CD88FE9C10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0062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52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70D3139-5E70-42BE-A605-BEE31FB9D0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284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Navigation properties create a </a:t>
            </a:r>
            <a:r>
              <a:rPr lang="en-US" b="1" dirty="0">
                <a:solidFill>
                  <a:schemeClr val="bg1"/>
                </a:solidFill>
              </a:rPr>
              <a:t>relationship</a:t>
            </a:r>
            <a:r>
              <a:rPr lang="en-US" dirty="0"/>
              <a:t> between entities</a:t>
            </a:r>
          </a:p>
          <a:p>
            <a:r>
              <a:rPr lang="en-US" dirty="0"/>
              <a:t>Is either an </a:t>
            </a:r>
            <a:r>
              <a:rPr lang="en-US" b="1" noProof="1">
                <a:solidFill>
                  <a:schemeClr val="bg1"/>
                </a:solidFill>
              </a:rPr>
              <a:t>Entity Reference</a:t>
            </a:r>
            <a:r>
              <a:rPr lang="en-US" dirty="0"/>
              <a:t> (one to one or zero) or an</a:t>
            </a:r>
            <a:br>
              <a:rPr lang="en-US" dirty="0"/>
            </a:br>
            <a:r>
              <a:rPr lang="en-US" b="1" noProof="1">
                <a:solidFill>
                  <a:schemeClr val="bg1"/>
                </a:solidFill>
              </a:rPr>
              <a:t>ICollection</a:t>
            </a:r>
            <a:r>
              <a:rPr lang="en-US" dirty="0"/>
              <a:t> (one to many or many to many)</a:t>
            </a:r>
          </a:p>
          <a:p>
            <a:r>
              <a:rPr lang="en-US" dirty="0"/>
              <a:t>They provide </a:t>
            </a:r>
            <a:r>
              <a:rPr lang="en-US" b="1" dirty="0">
                <a:solidFill>
                  <a:schemeClr val="bg1"/>
                </a:solidFill>
              </a:rPr>
              <a:t>fast querying </a:t>
            </a:r>
            <a:r>
              <a:rPr lang="en-US" dirty="0"/>
              <a:t>of related records</a:t>
            </a:r>
          </a:p>
          <a:p>
            <a:r>
              <a:rPr lang="en-US" dirty="0"/>
              <a:t>Can be </a:t>
            </a:r>
            <a:r>
              <a:rPr lang="en-US" b="1" dirty="0">
                <a:solidFill>
                  <a:schemeClr val="bg1"/>
                </a:solidFill>
              </a:rPr>
              <a:t>modified</a:t>
            </a:r>
            <a:r>
              <a:rPr lang="en-US" dirty="0"/>
              <a:t> by </a:t>
            </a:r>
            <a:r>
              <a:rPr lang="en-US" b="1" dirty="0">
                <a:solidFill>
                  <a:schemeClr val="bg1"/>
                </a:solidFill>
              </a:rPr>
              <a:t>directly</a:t>
            </a:r>
            <a:r>
              <a:rPr lang="en-US" dirty="0"/>
              <a:t> setting the reference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Navigation Properties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03BF37-CDB0-47BC-8C12-92287A57F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06258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Reference – One to One or Zero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66000" y="1134000"/>
            <a:ext cx="8940000" cy="2473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8" b="1" noProof="1">
                <a:latin typeface="Consolas" pitchFamily="49" charset="0"/>
              </a:rPr>
              <a:t>public class Student 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8" b="1" noProof="1">
                <a:latin typeface="Consolas" pitchFamily="49" charset="0"/>
              </a:rPr>
              <a:t>  public int StudentId {get; set;}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8" b="1" noProof="1">
                <a:latin typeface="Consolas" pitchFamily="49" charset="0"/>
              </a:rPr>
              <a:t>  public string StudentName {get; set;}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8" b="1" noProof="1">
                <a:latin typeface="Consolas" pitchFamily="49" charset="0"/>
              </a:rPr>
              <a:t>  public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virtual</a:t>
            </a:r>
            <a:r>
              <a:rPr lang="en-US" sz="2398" b="1" noProof="1">
                <a:latin typeface="Consolas" pitchFamily="49" charset="0"/>
              </a:rPr>
              <a:t>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StudentAddress</a:t>
            </a:r>
            <a:r>
              <a:rPr lang="en-US" sz="2398" b="1" noProof="1">
                <a:latin typeface="Consolas" pitchFamily="49" charset="0"/>
              </a:rPr>
              <a:t> Address {get; set;}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966000" y="3699000"/>
            <a:ext cx="8940000" cy="2945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8" b="1" noProof="1">
                <a:latin typeface="Consolas" pitchFamily="49" charset="0"/>
              </a:rPr>
              <a:t>public class StudentAddress 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8" b="1" noProof="1">
                <a:latin typeface="Consolas" pitchFamily="49" charset="0"/>
              </a:rPr>
              <a:t>  public int StudentAddressId {get; set;}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8" b="1" noProof="1">
                <a:latin typeface="Consolas" pitchFamily="49" charset="0"/>
              </a:rPr>
              <a:t>  public string Address {get; set;}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8" b="1" noProof="1">
                <a:latin typeface="Consolas" pitchFamily="49" charset="0"/>
              </a:rPr>
              <a:t>  public int Zipcode {get; set;}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8" b="1" noProof="1">
                <a:latin typeface="Consolas" pitchFamily="49" charset="0"/>
              </a:rPr>
              <a:t>  public </a:t>
            </a:r>
            <a:r>
              <a:rPr lang="en-US" sz="2398" b="1" noProof="1">
                <a:solidFill>
                  <a:schemeClr val="bg1"/>
                </a:solidFill>
                <a:latin typeface="Consolas" pitchFamily="49" charset="0"/>
              </a:rPr>
              <a:t>virtual Student </a:t>
            </a:r>
            <a:r>
              <a:rPr lang="en-US" sz="2398" b="1" noProof="1">
                <a:latin typeface="Consolas" pitchFamily="49" charset="0"/>
              </a:rPr>
              <a:t>Student {get; set;}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9535118" y="3505443"/>
            <a:ext cx="1915882" cy="919162"/>
          </a:xfrm>
          <a:prstGeom prst="wedgeRoundRectCallout">
            <a:avLst>
              <a:gd name="adj1" fmla="val -53732"/>
              <a:gd name="adj2" fmla="val -1062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5"/>
          <p:cNvSpPr>
            <a:spLocks noChangeArrowheads="1"/>
          </p:cNvSpPr>
          <p:nvPr/>
        </p:nvSpPr>
        <p:spPr bwMode="auto">
          <a:xfrm>
            <a:off x="9601210" y="5396580"/>
            <a:ext cx="1849790" cy="919162"/>
          </a:xfrm>
          <a:prstGeom prst="wedgeRoundRectCallout">
            <a:avLst>
              <a:gd name="adj1" fmla="val -110986"/>
              <a:gd name="adj2" fmla="val -19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 property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CD54693-E1B5-42E7-8292-68DB808632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8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95801" y="1981201"/>
            <a:ext cx="3200400" cy="118298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000" b="1" i="1" dirty="0">
                <a:solidFill>
                  <a:schemeClr val="bg2"/>
                </a:solidFill>
              </a:rPr>
              <a:t>f() =&gt; API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D74E01F-16D6-4A11-9802-574472F0422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Fluent API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C23D30D8-2E95-4C67-9437-8FB09B70DAA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GB"/>
              <a:t>Working with Model Builder</a:t>
            </a:r>
          </a:p>
        </p:txBody>
      </p:sp>
    </p:spTree>
    <p:extLst>
      <p:ext uri="{BB962C8B-B14F-4D97-AF65-F5344CB8AC3E}">
        <p14:creationId xmlns:p14="http://schemas.microsoft.com/office/powerpoint/2010/main" val="229579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First </a:t>
            </a:r>
            <a:r>
              <a:rPr lang="en-US" dirty="0"/>
              <a:t>maps your POCO(Plain Old CLR Objects) classes to tables using a </a:t>
            </a:r>
            <a:r>
              <a:rPr lang="en-US" b="1" dirty="0">
                <a:solidFill>
                  <a:schemeClr val="bg1"/>
                </a:solidFill>
              </a:rPr>
              <a:t>set of conventions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E.g., property named "</a:t>
            </a:r>
            <a:r>
              <a:rPr lang="en-US" b="1" dirty="0">
                <a:solidFill>
                  <a:schemeClr val="bg1"/>
                </a:solidFill>
              </a:rPr>
              <a:t>Id</a:t>
            </a:r>
            <a:r>
              <a:rPr lang="en-US" dirty="0"/>
              <a:t>" maps to the </a:t>
            </a:r>
            <a:r>
              <a:rPr lang="en-US" b="1" dirty="0">
                <a:solidFill>
                  <a:schemeClr val="bg1"/>
                </a:solidFill>
              </a:rPr>
              <a:t>Primary Key</a:t>
            </a:r>
          </a:p>
          <a:p>
            <a:r>
              <a:rPr lang="en-US" dirty="0"/>
              <a:t>Can be customized using </a:t>
            </a:r>
            <a:r>
              <a:rPr lang="en-US" b="1" dirty="0">
                <a:solidFill>
                  <a:schemeClr val="bg1"/>
                </a:solidFill>
              </a:rPr>
              <a:t>annotations</a:t>
            </a:r>
            <a:r>
              <a:rPr lang="en-US" dirty="0"/>
              <a:t> and the </a:t>
            </a:r>
            <a:r>
              <a:rPr lang="en-US" b="1" dirty="0">
                <a:solidFill>
                  <a:schemeClr val="bg1"/>
                </a:solidFill>
              </a:rPr>
              <a:t>Fluent API</a:t>
            </a:r>
          </a:p>
          <a:p>
            <a:pPr lvl="1"/>
            <a:r>
              <a:rPr lang="en-US" dirty="0"/>
              <a:t>Fluent API is another way to </a:t>
            </a:r>
            <a:r>
              <a:rPr lang="en-US" b="1" dirty="0">
                <a:solidFill>
                  <a:schemeClr val="bg1"/>
                </a:solidFill>
              </a:rPr>
              <a:t>configure</a:t>
            </a:r>
            <a:r>
              <a:rPr lang="en-US" dirty="0"/>
              <a:t> your </a:t>
            </a:r>
            <a:r>
              <a:rPr lang="en-US" b="1" dirty="0">
                <a:solidFill>
                  <a:schemeClr val="bg1"/>
                </a:solidFill>
              </a:rPr>
              <a:t>domain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classes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Code First Fluent API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is most commonly accessed by overriding the </a:t>
            </a:r>
            <a:r>
              <a:rPr lang="en-US" b="1" noProof="1">
                <a:solidFill>
                  <a:schemeClr val="bg1"/>
                </a:solidFill>
              </a:rPr>
              <a:t>OnModelCreating</a:t>
            </a:r>
            <a:r>
              <a:rPr lang="en-US" dirty="0"/>
              <a:t>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Fluent API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D0F3C32-A4CE-4348-9E27-7DA8814A7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0745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50958" y="1196125"/>
            <a:ext cx="11930042" cy="552876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Fluent API (Model Builder) </a:t>
            </a:r>
            <a:r>
              <a:rPr lang="en-US" dirty="0"/>
              <a:t>allows </a:t>
            </a:r>
            <a:r>
              <a:rPr lang="en-US" b="1" dirty="0">
                <a:solidFill>
                  <a:schemeClr val="bg1"/>
                </a:solidFill>
              </a:rPr>
              <a:t>full control </a:t>
            </a:r>
            <a:r>
              <a:rPr lang="en-US" dirty="0"/>
              <a:t>over DB mappings</a:t>
            </a:r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Custom names of objects (columns, tables, etc.) in the DB</a:t>
            </a:r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Validation and data types</a:t>
            </a:r>
          </a:p>
          <a:p>
            <a:pPr lvl="1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Define complicated entity relationships</a:t>
            </a:r>
          </a:p>
          <a:p>
            <a:pPr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dirty="0"/>
              <a:t>Custom mappings are placed inside the </a:t>
            </a:r>
            <a:r>
              <a:rPr lang="en-US" b="1" noProof="1">
                <a:solidFill>
                  <a:schemeClr val="bg1"/>
                </a:solidFill>
              </a:rPr>
              <a:t>OnModelCreating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method of the DB context class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Fluent API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50348" y="4499681"/>
            <a:ext cx="10898204" cy="21558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protected override void OnModelCreating(DbModelBuilder builder)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  builder.Entity&lt;Student&gt;().HasKey(s =&gt; s.StudentKey);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398" b="1" noProof="1">
                <a:latin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EB91EC5-0CBF-4E97-A4D7-B118803D2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0427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3279</TotalTime>
  <Words>2331</Words>
  <Application>Microsoft Office PowerPoint</Application>
  <PresentationFormat>Widescreen</PresentationFormat>
  <Paragraphs>420</Paragraphs>
  <Slides>43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Consolas</vt:lpstr>
      <vt:lpstr>Wingdings</vt:lpstr>
      <vt:lpstr>Wingdings 2</vt:lpstr>
      <vt:lpstr>SoftUni</vt:lpstr>
      <vt:lpstr>Entity Relations</vt:lpstr>
      <vt:lpstr>Table of Contents</vt:lpstr>
      <vt:lpstr>Object Composition</vt:lpstr>
      <vt:lpstr>Object Composition</vt:lpstr>
      <vt:lpstr>Navigation Properties</vt:lpstr>
      <vt:lpstr>Entity Reference – One to One or Zero</vt:lpstr>
      <vt:lpstr>Fluent API</vt:lpstr>
      <vt:lpstr>Fluent API</vt:lpstr>
      <vt:lpstr>Working with Fluent API</vt:lpstr>
      <vt:lpstr>Fluent API: Renaming DB Objects</vt:lpstr>
      <vt:lpstr>Fluent API: Column Attributes</vt:lpstr>
      <vt:lpstr>Fluent API: Miscellaneous Config</vt:lpstr>
      <vt:lpstr>Specialized Configuration Classes</vt:lpstr>
      <vt:lpstr>Attributes</vt:lpstr>
      <vt:lpstr>Attributes</vt:lpstr>
      <vt:lpstr>Key Attributes (1)</vt:lpstr>
      <vt:lpstr>Key Attributes (2)</vt:lpstr>
      <vt:lpstr>Renaming Objects (1)</vt:lpstr>
      <vt:lpstr>Renaming Objects (2)</vt:lpstr>
      <vt:lpstr>Entity Validation</vt:lpstr>
      <vt:lpstr>Other Attributes</vt:lpstr>
      <vt:lpstr>Table Relationships</vt:lpstr>
      <vt:lpstr>One-to-Zero-or-One</vt:lpstr>
      <vt:lpstr>Problem: One-to-Zero-or-One</vt:lpstr>
      <vt:lpstr>One-to-Zero-or-One: Implementation (1)</vt:lpstr>
      <vt:lpstr>One-to-Zero-or-One: Implementation (2)</vt:lpstr>
      <vt:lpstr>One-to-Zero-or-One: Fluent API</vt:lpstr>
      <vt:lpstr>One-to-Many</vt:lpstr>
      <vt:lpstr>Problem: One-to-Many </vt:lpstr>
      <vt:lpstr>One-to-Many: Implementation (1)</vt:lpstr>
      <vt:lpstr>One-to-Many: Implementation (2)</vt:lpstr>
      <vt:lpstr>One-to-Many: Fluent API</vt:lpstr>
      <vt:lpstr>Many-to-Many</vt:lpstr>
      <vt:lpstr>Problem: Many-to-Many</vt:lpstr>
      <vt:lpstr>Many-to-Many Implementation (1)</vt:lpstr>
      <vt:lpstr>Many-to-Many Implementation (2)</vt:lpstr>
      <vt:lpstr>Many-to-Many: Fluent API</vt:lpstr>
      <vt:lpstr>Multiple Relations</vt:lpstr>
      <vt:lpstr>Multiple Relations Implementation (1)</vt:lpstr>
      <vt:lpstr>Multiple Relations Implementation (2)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 Advanced - EF Core Entity Relations</dc:title>
  <dc:subject>Software Development Course</dc:subject>
  <dc:creator>Software University</dc:creator>
  <cp:keywords>DB; Advanced; EF; Core; Entity; Relations; tech; fundamentals; technologySoftware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10</cp:revision>
  <dcterms:created xsi:type="dcterms:W3CDTF">2018-05-23T13:08:44Z</dcterms:created>
  <dcterms:modified xsi:type="dcterms:W3CDTF">2021-09-03T18:03:49Z</dcterms:modified>
  <cp:category>programming;computer programming;software development;web development</cp:category>
</cp:coreProperties>
</file>