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5"/>
  </p:notesMasterIdLst>
  <p:handoutMasterIdLst>
    <p:handoutMasterId r:id="rId26"/>
  </p:handoutMasterIdLst>
  <p:sldIdLst>
    <p:sldId id="1373" r:id="rId2"/>
    <p:sldId id="1374" r:id="rId3"/>
    <p:sldId id="1403" r:id="rId4"/>
    <p:sldId id="1424" r:id="rId5"/>
    <p:sldId id="1404" r:id="rId6"/>
    <p:sldId id="1429" r:id="rId7"/>
    <p:sldId id="1405" r:id="rId8"/>
    <p:sldId id="1426" r:id="rId9"/>
    <p:sldId id="1406" r:id="rId10"/>
    <p:sldId id="1407" r:id="rId11"/>
    <p:sldId id="1411" r:id="rId12"/>
    <p:sldId id="1418" r:id="rId13"/>
    <p:sldId id="1430" r:id="rId14"/>
    <p:sldId id="1428" r:id="rId15"/>
    <p:sldId id="1422" r:id="rId16"/>
    <p:sldId id="1431" r:id="rId17"/>
    <p:sldId id="1432" r:id="rId18"/>
    <p:sldId id="1408" r:id="rId19"/>
    <p:sldId id="1409" r:id="rId20"/>
    <p:sldId id="1410" r:id="rId21"/>
    <p:sldId id="1367" r:id="rId22"/>
    <p:sldId id="401" r:id="rId23"/>
    <p:sldId id="49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7031F08-12BD-4DEA-A9CC-8867C8FF3283}">
          <p14:sldIdLst>
            <p14:sldId id="1373"/>
            <p14:sldId id="1374"/>
          </p14:sldIdLst>
        </p14:section>
        <p14:section name="Filtering and Aggregating Tables" id="{55B28F72-F18C-4326-82C2-EA5C51855949}">
          <p14:sldIdLst>
            <p14:sldId id="1403"/>
            <p14:sldId id="1424"/>
            <p14:sldId id="1404"/>
            <p14:sldId id="1429"/>
            <p14:sldId id="1405"/>
            <p14:sldId id="1426"/>
            <p14:sldId id="1406"/>
            <p14:sldId id="1407"/>
            <p14:sldId id="1411"/>
            <p14:sldId id="1418"/>
            <p14:sldId id="1430"/>
          </p14:sldIdLst>
        </p14:section>
        <p14:section name="IEnumerable vs IQueryable" id="{0325211A-0B65-4FC9-B50E-1F4EC68CE84B}">
          <p14:sldIdLst>
            <p14:sldId id="1428"/>
            <p14:sldId id="1422"/>
            <p14:sldId id="1431"/>
            <p14:sldId id="1432"/>
          </p14:sldIdLst>
        </p14:section>
        <p14:section name="Result Models" id="{B256D2B5-24DA-4B67-96EB-0606B35B36CF}">
          <p14:sldIdLst>
            <p14:sldId id="1408"/>
            <p14:sldId id="1409"/>
            <p14:sldId id="1410"/>
          </p14:sldIdLst>
        </p14:section>
        <p14:section name="Conclusion" id="{29E1DE34-A576-4A85-8809-CAD1E6498178}">
          <p14:sldIdLst>
            <p14:sldId id="1367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754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058CE0-7B97-4B74-AE0A-170813D99B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9055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330ACFF-A096-4B24-BF9F-5504CA5E46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46452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6C397D2-5794-46E5-A186-0F8ADB9E8F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82869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6D7BB5D-5546-4C51-94A1-97D1F7E5C7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3939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FC8A1B3-7622-4B7E-8F94-93B078AEDCD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22947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B83F1E3-E0C9-4EB1-8868-A9C702EBB6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26306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9E74F7D-0F0C-4B25-87EB-F64B496544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12562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B0844D1-B840-4F14-874F-33297D8FD5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07552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C97B6D3-BE91-4C58-9DDE-4DAF8C2C2A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84506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Language Integrated Query in </a:t>
            </a:r>
            <a:r>
              <a:rPr lang="en-US"/>
              <a:t>Entity Framework Core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/>
              <a:t>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4563157" y="2264248"/>
            <a:ext cx="3172706" cy="3104492"/>
            <a:chOff x="4741656" y="2185796"/>
            <a:chExt cx="3172706" cy="3104492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1656" y="2185796"/>
              <a:ext cx="2844800" cy="28448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4466" y="3660392"/>
              <a:ext cx="1629896" cy="16298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575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Grouping also can be done by LINQ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same way as with collections in LINQ</a:t>
            </a:r>
          </a:p>
          <a:p>
            <a:pPr>
              <a:lnSpc>
                <a:spcPct val="100000"/>
              </a:lnSpc>
            </a:pPr>
            <a:r>
              <a:rPr lang="en-US" dirty="0"/>
              <a:t>Grouping with LINQ:</a:t>
            </a:r>
          </a:p>
          <a:p>
            <a:pPr>
              <a:lnSpc>
                <a:spcPct val="100000"/>
              </a:lnSpc>
            </a:pPr>
            <a:endParaRPr lang="en-US" sz="5400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Grouping with extension methods: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Grouping Tables in EF</a:t>
            </a:r>
            <a:endParaRPr lang="en-US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1829911" y="4647884"/>
            <a:ext cx="8532178" cy="533261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endParaRPr lang="en-US" sz="2999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71242" y="3207530"/>
            <a:ext cx="9629757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itchFamily="49" charset="0"/>
              </a:rPr>
              <a:t>var groupedEmployees = </a:t>
            </a:r>
          </a:p>
          <a:p>
            <a:r>
              <a:rPr lang="en-US" sz="2800" b="1" noProof="1">
                <a:latin typeface="Consolas" pitchFamily="49" charset="0"/>
              </a:rPr>
              <a:t>  from employee in softUniEntities.Employees</a:t>
            </a:r>
          </a:p>
          <a:p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group employee by employee.JobTitle;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371241" y="5534893"/>
            <a:ext cx="9629759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itchFamily="49" charset="0"/>
              </a:rPr>
              <a:t>var groupedCustomers = softUniEntities.Employees</a:t>
            </a:r>
          </a:p>
          <a:p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.GroupBy(employee =&gt; employee.JobTitle);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23A1D56-8C38-45D8-B180-8F16B61B49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857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SelectMany – Example (1)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1714" y="1566353"/>
            <a:ext cx="1130131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itchFamily="49" charset="0"/>
              </a:rPr>
              <a:t>public class </a:t>
            </a:r>
            <a:r>
              <a:rPr lang="en-US" sz="2800" b="1" noProof="1">
                <a:solidFill>
                  <a:srgbClr val="F2A40D"/>
                </a:solidFill>
                <a:latin typeface="Consolas" pitchFamily="49" charset="0"/>
              </a:rPr>
              <a:t>PhoneNumber</a:t>
            </a:r>
          </a:p>
          <a:p>
            <a:r>
              <a:rPr lang="en-US" sz="2800" b="1" noProof="1">
                <a:latin typeface="Consolas" pitchFamily="49" charset="0"/>
              </a:rPr>
              <a:t>{</a:t>
            </a:r>
          </a:p>
          <a:p>
            <a:r>
              <a:rPr lang="en-US" sz="2800" b="1" noProof="1">
                <a:latin typeface="Consolas" pitchFamily="49" charset="0"/>
              </a:rPr>
              <a:t>  public string Number {get;set;}</a:t>
            </a:r>
          </a:p>
          <a:p>
            <a:r>
              <a:rPr lang="en-US" sz="2800" b="1" noProof="1">
                <a:latin typeface="Consolas" pitchFamily="49" charset="0"/>
              </a:rPr>
              <a:t>}</a:t>
            </a:r>
            <a:endParaRPr lang="en-US" sz="28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1714" y="3700411"/>
            <a:ext cx="11301316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itchFamily="49" charset="0"/>
              </a:rPr>
              <a:t>public class Person</a:t>
            </a:r>
          </a:p>
          <a:p>
            <a:r>
              <a:rPr lang="en-US" sz="28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public</a:t>
            </a:r>
            <a:r>
              <a:rPr lang="en-US" sz="2400" b="1" noProof="1"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IEnumerable&lt;PhoneNumber&gt;</a:t>
            </a:r>
            <a:r>
              <a:rPr lang="en-US" sz="2400" b="1" noProof="1"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rgbClr val="F2A40D"/>
                </a:solidFill>
                <a:latin typeface="Consolas" pitchFamily="49" charset="0"/>
              </a:rPr>
              <a:t>PhoneNumbers</a:t>
            </a:r>
            <a:r>
              <a:rPr lang="en-US" sz="2400" b="1" noProof="1"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{get;set;}</a:t>
            </a:r>
          </a:p>
          <a:p>
            <a:pPr>
              <a:lnSpc>
                <a:spcPct val="80000"/>
              </a:lnSpc>
            </a:pPr>
            <a:endParaRPr lang="en-US" sz="2800" b="1" noProof="1">
              <a:latin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public string Name {get;set;}</a:t>
            </a:r>
          </a:p>
          <a:p>
            <a:r>
              <a:rPr lang="en-US" sz="2800" b="1" noProof="1">
                <a:latin typeface="Consolas" pitchFamily="49" charset="0"/>
              </a:rPr>
              <a:t>}</a:t>
            </a:r>
            <a:endParaRPr lang="en-US" sz="28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7A8A931-C00A-4C66-A6C8-EB8810241A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755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SelectMany – Example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8136" y="1359000"/>
            <a:ext cx="11515727" cy="52014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IEnumerable&lt;Person&gt; people = new List&lt;Person&gt;();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800" b="1" noProof="1">
              <a:latin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"Select" gets a list of lists of phone numbers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IEnumerable&lt;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IEnumerable&lt;PhoneNumber&gt;</a:t>
            </a:r>
            <a:r>
              <a:rPr lang="en-US" sz="2800" b="1" noProof="1">
                <a:latin typeface="Consolas" pitchFamily="49" charset="0"/>
              </a:rPr>
              <a:t>&gt; phoneLists =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			people.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</a:rPr>
              <a:t>(p =&gt; p.PhoneNumbers);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800" b="1" noProof="1">
              <a:latin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SelectMany flattens it to just a list of phone numbers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IEnumerable&lt;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PhoneNumber</a:t>
            </a:r>
            <a:r>
              <a:rPr lang="en-US" sz="2800" b="1" noProof="1">
                <a:latin typeface="Consolas" pitchFamily="49" charset="0"/>
              </a:rPr>
              <a:t>&gt; phoneNumbers =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			people.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SelectMany</a:t>
            </a:r>
            <a:r>
              <a:rPr lang="en-US" sz="2800" b="1" noProof="1">
                <a:latin typeface="Consolas" pitchFamily="49" charset="0"/>
              </a:rPr>
              <a:t>(p =&gt; p.PhoneNumbers);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72B36A7-0A59-455D-999D-F65D983355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527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SelectMany – Example (3)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8136" y="1459679"/>
            <a:ext cx="11515727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To include data from the parent in the result pass an expression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to the second parameter (resultSelector) in the overload: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var directory = people.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SelectMany</a:t>
            </a:r>
            <a:r>
              <a:rPr lang="en-US" sz="2800" b="1" noProof="1">
                <a:latin typeface="Consolas" pitchFamily="49" charset="0"/>
              </a:rPr>
              <a:t>(p =&gt; p.PhoneNumbers,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(parent, child) =&gt; new { parent.Name, child.Number });</a:t>
            </a:r>
            <a:endParaRPr lang="en-US" sz="28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5DF6F8A-8D0B-4876-93C9-2B40E52469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081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600354"/>
            <a:ext cx="2057246" cy="205724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B5435EB-6EB7-441E-8298-8D3AC72A6C7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IEnumerable vs IQueryable</a:t>
            </a:r>
          </a:p>
        </p:txBody>
      </p:sp>
    </p:spTree>
    <p:extLst>
      <p:ext uri="{BB962C8B-B14F-4D97-AF65-F5344CB8AC3E}">
        <p14:creationId xmlns:p14="http://schemas.microsoft.com/office/powerpoint/2010/main" val="411401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2956C-EE6C-4AF3-972B-523CF1A952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36000" y="1195931"/>
            <a:ext cx="6265597" cy="4957073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IQueryable&lt;T</a:t>
            </a:r>
            <a:r>
              <a:rPr lang="en-US" b="1" dirty="0">
                <a:solidFill>
                  <a:schemeClr val="bg1"/>
                </a:solidFill>
              </a:rPr>
              <a:t>&gt;</a:t>
            </a:r>
          </a:p>
          <a:p>
            <a:pPr lvl="1">
              <a:buClr>
                <a:schemeClr val="tx1"/>
              </a:buClr>
            </a:pPr>
            <a:r>
              <a:rPr lang="en-US" sz="3200" noProof="1"/>
              <a:t>System.Linq</a:t>
            </a:r>
            <a:r>
              <a:rPr lang="en-US" sz="3200" dirty="0"/>
              <a:t> namespace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Derives the base interface from </a:t>
            </a:r>
            <a:r>
              <a:rPr lang="en-US" sz="3200" noProof="1"/>
              <a:t>IEnumerable&lt;T</a:t>
            </a:r>
            <a:r>
              <a:rPr lang="en-US" sz="3200" dirty="0"/>
              <a:t>&gt;</a:t>
            </a:r>
          </a:p>
          <a:p>
            <a:pPr lvl="1"/>
            <a:r>
              <a:rPr lang="en-US" sz="3200" dirty="0"/>
              <a:t>LINQ methods works with </a:t>
            </a:r>
            <a:r>
              <a:rPr lang="en-US" sz="3200" b="1" noProof="1">
                <a:solidFill>
                  <a:schemeClr val="bg1"/>
                </a:solidFill>
              </a:rPr>
              <a:t>Expression&lt;Func</a:t>
            </a:r>
            <a:r>
              <a:rPr lang="en-US" sz="3200" b="1" dirty="0">
                <a:solidFill>
                  <a:schemeClr val="bg1"/>
                </a:solidFill>
              </a:rPr>
              <a:t>&lt;&gt;&gt;</a:t>
            </a:r>
          </a:p>
          <a:p>
            <a:pPr lvl="1"/>
            <a:r>
              <a:rPr lang="en-US" sz="3200" dirty="0"/>
              <a:t>    Good for queries over </a:t>
            </a:r>
            <a:r>
              <a:rPr lang="en-US" sz="3200" b="1" dirty="0">
                <a:solidFill>
                  <a:srgbClr val="F2A40D"/>
                </a:solidFill>
              </a:rPr>
              <a:t>data</a:t>
            </a:r>
            <a:br>
              <a:rPr lang="en-US" sz="3200" b="1" dirty="0">
                <a:solidFill>
                  <a:srgbClr val="F2A40D"/>
                </a:solidFill>
              </a:rPr>
            </a:br>
            <a:r>
              <a:rPr lang="en-US" sz="3200" b="1" dirty="0">
                <a:solidFill>
                  <a:srgbClr val="F2A40D"/>
                </a:solidFill>
              </a:rPr>
              <a:t>      stores </a:t>
            </a:r>
            <a:r>
              <a:rPr lang="en-US" sz="3200" dirty="0"/>
              <a:t>such as databases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E9EAAC-55A0-4840-BD0D-D6C5A14523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6000" y="1195931"/>
            <a:ext cx="5860598" cy="495707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</a:rPr>
              <a:t>IEnumerable&lt;T</a:t>
            </a:r>
            <a:r>
              <a:rPr lang="en-US" sz="3400" b="1" dirty="0">
                <a:solidFill>
                  <a:schemeClr val="bg1"/>
                </a:solidFill>
              </a:rPr>
              <a:t>&gt;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noProof="1"/>
              <a:t>System.Collections.Generic namespace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200" dirty="0"/>
              <a:t>Base type for almost all .NET collections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200" dirty="0"/>
              <a:t>LINQ methods works with </a:t>
            </a:r>
            <a:r>
              <a:rPr lang="en-US" sz="3200" b="1" noProof="1">
                <a:solidFill>
                  <a:schemeClr val="bg1"/>
                </a:solidFill>
              </a:rPr>
              <a:t>Func</a:t>
            </a:r>
            <a:r>
              <a:rPr lang="en-US" sz="3200" b="1" dirty="0">
                <a:solidFill>
                  <a:schemeClr val="bg1"/>
                </a:solidFill>
              </a:rPr>
              <a:t>&lt;&gt;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200" dirty="0"/>
              <a:t>Good for </a:t>
            </a:r>
            <a:r>
              <a:rPr lang="en-US" sz="3200" b="1" dirty="0">
                <a:solidFill>
                  <a:srgbClr val="F2A40D"/>
                </a:solidFill>
              </a:rPr>
              <a:t>in-memory</a:t>
            </a:r>
            <a:r>
              <a:rPr lang="en-US" sz="3200" dirty="0"/>
              <a:t> collections like List, Array…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99000"/>
            <a:ext cx="9865594" cy="882654"/>
          </a:xfrm>
        </p:spPr>
        <p:txBody>
          <a:bodyPr>
            <a:normAutofit fontScale="90000"/>
          </a:bodyPr>
          <a:lstStyle/>
          <a:p>
            <a:r>
              <a:rPr lang="en-US" dirty="0"/>
              <a:t> Differences Between IEnumerable and IQueryable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1077892-1896-4E61-B962-8E2EA89FADA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72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Accessing the data from the Employee table and then </a:t>
            </a:r>
            <a:r>
              <a:rPr lang="en-US" b="1" dirty="0">
                <a:solidFill>
                  <a:schemeClr val="bg1"/>
                </a:solidFill>
              </a:rPr>
              <a:t>taking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only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3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rows</a:t>
            </a:r>
            <a:r>
              <a:rPr lang="en-US" dirty="0"/>
              <a:t> from that data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IEnumerable</a:t>
            </a:r>
            <a:r>
              <a:rPr lang="en-US" dirty="0"/>
              <a:t> vs </a:t>
            </a:r>
            <a:r>
              <a:rPr lang="en-US" noProof="1"/>
              <a:t>IQueryable</a:t>
            </a:r>
            <a:r>
              <a:rPr lang="en-US" dirty="0"/>
              <a:t> Example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41586" y="2394000"/>
            <a:ext cx="11515727" cy="18312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itchFamily="49" charset="0"/>
              </a:rPr>
              <a:t>var context = new SoftUniContext();</a:t>
            </a:r>
          </a:p>
          <a:p>
            <a:endParaRPr lang="en-US" sz="900" b="1" noProof="1">
              <a:latin typeface="Consolas" pitchFamily="49" charset="0"/>
            </a:endParaRPr>
          </a:p>
          <a:p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IQueryable&lt;Employee&gt; </a:t>
            </a:r>
            <a:r>
              <a:rPr lang="en-US" sz="2600" b="1" noProof="1">
                <a:latin typeface="Consolas" pitchFamily="49" charset="0"/>
              </a:rPr>
              <a:t>employees = context</a:t>
            </a:r>
          </a:p>
          <a:p>
            <a:r>
              <a:rPr lang="en-US" sz="2600" b="1" noProof="1">
                <a:latin typeface="Consolas" pitchFamily="49" charset="0"/>
              </a:rPr>
              <a:t>  .Employees.Where(e =&gt; e.Department.Name == "Sales");</a:t>
            </a:r>
          </a:p>
          <a:p>
            <a:r>
              <a:rPr lang="en-US" sz="2600" b="1" noProof="1">
                <a:latin typeface="Consolas" pitchFamily="49" charset="0"/>
              </a:rPr>
              <a:t>employees = employees.Take(3);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t="3062" b="1"/>
          <a:stretch/>
        </p:blipFill>
        <p:spPr>
          <a:xfrm>
            <a:off x="360844" y="4437991"/>
            <a:ext cx="11462856" cy="179154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2" name="Rounded Rectangular Callout 11"/>
          <p:cNvSpPr/>
          <p:nvPr/>
        </p:nvSpPr>
        <p:spPr bwMode="auto">
          <a:xfrm>
            <a:off x="8436000" y="6161511"/>
            <a:ext cx="2655000" cy="482144"/>
          </a:xfrm>
          <a:prstGeom prst="wedgeRoundRectCallout">
            <a:avLst>
              <a:gd name="adj1" fmla="val -53607"/>
              <a:gd name="adj2" fmla="val -782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TOP 3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0642535-1FF8-427D-B988-49B8579626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223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IEnumerable</a:t>
            </a:r>
            <a:r>
              <a:rPr lang="en-US" dirty="0"/>
              <a:t> executes SELECT query on the server-side, </a:t>
            </a:r>
            <a:r>
              <a:rPr lang="en-US" b="1" dirty="0">
                <a:solidFill>
                  <a:schemeClr val="bg1"/>
                </a:solidFill>
              </a:rPr>
              <a:t>loads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in-memory</a:t>
            </a:r>
            <a:r>
              <a:rPr lang="en-US" dirty="0"/>
              <a:t> on the client-side and </a:t>
            </a:r>
            <a:r>
              <a:rPr lang="en-US" b="1" dirty="0">
                <a:solidFill>
                  <a:schemeClr val="bg1"/>
                </a:solidFill>
              </a:rPr>
              <a:t>then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filters</a:t>
            </a:r>
            <a:r>
              <a:rPr lang="en-US" dirty="0"/>
              <a:t> the data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IEnumerable</a:t>
            </a:r>
            <a:r>
              <a:rPr lang="en-US" dirty="0"/>
              <a:t> vs </a:t>
            </a:r>
            <a:r>
              <a:rPr lang="en-US" noProof="1"/>
              <a:t>IQueryable</a:t>
            </a:r>
            <a:r>
              <a:rPr lang="en-US" dirty="0"/>
              <a:t> Example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1586" y="2566760"/>
            <a:ext cx="11515727" cy="18312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itchFamily="49" charset="0"/>
              </a:rPr>
              <a:t>var context = new SoftUniContext();</a:t>
            </a:r>
          </a:p>
          <a:p>
            <a:endParaRPr lang="en-US" sz="900" b="1" noProof="1">
              <a:latin typeface="Consolas" pitchFamily="49" charset="0"/>
            </a:endParaRPr>
          </a:p>
          <a:p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IEnumerable&lt;Employee&gt; </a:t>
            </a:r>
            <a:r>
              <a:rPr lang="en-US" sz="2600" b="1" noProof="1">
                <a:latin typeface="Consolas" pitchFamily="49" charset="0"/>
              </a:rPr>
              <a:t>employees = context</a:t>
            </a:r>
          </a:p>
          <a:p>
            <a:r>
              <a:rPr lang="en-US" sz="2600" b="1" noProof="1">
                <a:latin typeface="Consolas" pitchFamily="49" charset="0"/>
              </a:rPr>
              <a:t>  .Employees.Where(e =&gt; e.Department.Name == "Sales");</a:t>
            </a:r>
          </a:p>
          <a:p>
            <a:r>
              <a:rPr lang="en-US" sz="2600" b="1" noProof="1">
                <a:latin typeface="Consolas" pitchFamily="49" charset="0"/>
              </a:rPr>
              <a:t>employees = employees.Take(3);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420"/>
          <a:stretch/>
        </p:blipFill>
        <p:spPr>
          <a:xfrm>
            <a:off x="341586" y="4726760"/>
            <a:ext cx="11515727" cy="153724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2924E99B-2F3C-4A97-8377-E6CB703B84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092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600354"/>
            <a:ext cx="2057246" cy="205724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8E0082A-3ABA-410D-AAFD-D23708761D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Result Models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ED9223F-1897-4F74-90D7-1AD94F86BB9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Simplifying Models</a:t>
            </a:r>
          </a:p>
        </p:txBody>
      </p:sp>
    </p:spTree>
    <p:extLst>
      <p:ext uri="{BB962C8B-B14F-4D97-AF65-F5344CB8AC3E}">
        <p14:creationId xmlns:p14="http://schemas.microsoft.com/office/powerpoint/2010/main" val="287762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Select()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GroupBy() </a:t>
            </a:r>
            <a:r>
              <a:rPr lang="en-US" dirty="0"/>
              <a:t>can work with </a:t>
            </a:r>
            <a:r>
              <a:rPr lang="en-US" b="1" dirty="0">
                <a:solidFill>
                  <a:schemeClr val="bg1"/>
                </a:solidFill>
              </a:rPr>
              <a:t>custom classes</a:t>
            </a:r>
          </a:p>
          <a:p>
            <a:pPr lvl="1"/>
            <a:r>
              <a:rPr lang="en-US" dirty="0"/>
              <a:t>Allow you to </a:t>
            </a:r>
            <a:r>
              <a:rPr lang="en-US" b="1" dirty="0">
                <a:solidFill>
                  <a:schemeClr val="bg1"/>
                </a:solidFill>
              </a:rPr>
              <a:t>pass them </a:t>
            </a:r>
            <a:r>
              <a:rPr lang="en-US" dirty="0"/>
              <a:t>to methods and use them </a:t>
            </a:r>
            <a:br>
              <a:rPr lang="en-US" dirty="0"/>
            </a:br>
            <a:r>
              <a:rPr lang="en-US" dirty="0"/>
              <a:t>as a return type</a:t>
            </a:r>
          </a:p>
          <a:p>
            <a:pPr lvl="1"/>
            <a:r>
              <a:rPr lang="en-US" dirty="0"/>
              <a:t>Require some </a:t>
            </a:r>
            <a:r>
              <a:rPr lang="en-US" b="1" dirty="0">
                <a:solidFill>
                  <a:schemeClr val="bg1"/>
                </a:solidFill>
              </a:rPr>
              <a:t>extra code </a:t>
            </a:r>
            <a:r>
              <a:rPr lang="en-US" dirty="0"/>
              <a:t>(class definition)</a:t>
            </a:r>
          </a:p>
          <a:p>
            <a:r>
              <a:rPr lang="en-US" dirty="0"/>
              <a:t>Sample </a:t>
            </a:r>
            <a:r>
              <a:rPr lang="en-US" noProof="1"/>
              <a:t>Result Model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Result Models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51000" y="4408731"/>
            <a:ext cx="8125798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UserResultModel</a:t>
            </a:r>
          </a:p>
          <a:p>
            <a:r>
              <a:rPr lang="en-US" sz="2800" b="1" noProof="1">
                <a:latin typeface="Consolas" pitchFamily="49" charset="0"/>
              </a:rPr>
              <a:t>{</a:t>
            </a:r>
          </a:p>
          <a:p>
            <a:r>
              <a:rPr lang="en-US" sz="2800" b="1" noProof="1">
                <a:latin typeface="Consolas" pitchFamily="49" charset="0"/>
              </a:rPr>
              <a:t>  public string FullName { get; set; }</a:t>
            </a:r>
          </a:p>
          <a:p>
            <a:r>
              <a:rPr lang="en-US" sz="2800" b="1" noProof="1">
                <a:latin typeface="Consolas" pitchFamily="49" charset="0"/>
              </a:rPr>
              <a:t>  public string Age { get; set; }</a:t>
            </a:r>
          </a:p>
          <a:p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D346B53-3897-478A-8F5D-669854E25AE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61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6" y="1292028"/>
            <a:ext cx="9049234" cy="5207396"/>
          </a:xfrm>
        </p:spPr>
        <p:txBody>
          <a:bodyPr>
            <a:normAutofit lnSpcReduction="10000"/>
          </a:bodyPr>
          <a:lstStyle/>
          <a:p>
            <a:r>
              <a:rPr lang="en-GB" noProof="1"/>
              <a:t>LINQ</a:t>
            </a:r>
          </a:p>
          <a:p>
            <a:pPr lvl="1"/>
            <a:r>
              <a:rPr lang="en-GB" noProof="1"/>
              <a:t>Filtering</a:t>
            </a:r>
          </a:p>
          <a:p>
            <a:pPr lvl="1"/>
            <a:r>
              <a:rPr lang="en-GB" noProof="1"/>
              <a:t>Select() / Projection</a:t>
            </a:r>
          </a:p>
          <a:p>
            <a:pPr lvl="1"/>
            <a:r>
              <a:rPr lang="en-GB" noProof="1"/>
              <a:t>Aggregation</a:t>
            </a:r>
          </a:p>
          <a:p>
            <a:pPr lvl="1"/>
            <a:r>
              <a:rPr lang="en-GB" noProof="1"/>
              <a:t>Joining</a:t>
            </a:r>
          </a:p>
          <a:p>
            <a:pPr lvl="1"/>
            <a:r>
              <a:rPr lang="en-GB" noProof="1"/>
              <a:t>SelectMany()</a:t>
            </a:r>
          </a:p>
          <a:p>
            <a:r>
              <a:rPr lang="en-GB" noProof="1"/>
              <a:t>IEnumerable vs IQueryable</a:t>
            </a:r>
          </a:p>
          <a:p>
            <a:r>
              <a:rPr lang="en-GB" noProof="1"/>
              <a:t>Result Models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141D3ED-3A20-489C-AA7F-331AFA81E5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42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Assign the fields as you would with an anonymous object:</a:t>
            </a:r>
          </a:p>
          <a:p>
            <a:endParaRPr lang="en-US" sz="105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bg-BG" dirty="0"/>
          </a:p>
          <a:p>
            <a:pPr>
              <a:lnSpc>
                <a:spcPct val="150000"/>
              </a:lnSpc>
            </a:pPr>
            <a:r>
              <a:rPr lang="en-US" dirty="0"/>
              <a:t>The new type can be used in a method signature: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Models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33260" y="1824570"/>
            <a:ext cx="9819409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itchFamily="49" charset="0"/>
              </a:rPr>
              <a:t>var currentUser = context.Users</a:t>
            </a:r>
          </a:p>
          <a:p>
            <a:r>
              <a:rPr lang="en-US" sz="2800" b="1" noProof="1">
                <a:latin typeface="Consolas" pitchFamily="49" charset="0"/>
              </a:rPr>
              <a:t>  .Where(u =&gt; u.Id == 8)</a:t>
            </a:r>
          </a:p>
          <a:p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</a:rPr>
              <a:t>(u =&gt;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new UserResultModel</a:t>
            </a:r>
          </a:p>
          <a:p>
            <a:r>
              <a:rPr lang="en-US" sz="2800" b="1" noProof="1">
                <a:latin typeface="Consolas" pitchFamily="49" charset="0"/>
              </a:rPr>
              <a:t>  {</a:t>
            </a:r>
          </a:p>
          <a:p>
            <a:r>
              <a:rPr lang="en-US" sz="2800" b="1" noProof="1">
                <a:latin typeface="Consolas" pitchFamily="49" charset="0"/>
              </a:rPr>
              <a:t>    FullName = u.FirstName + " " + u.LastName,</a:t>
            </a:r>
          </a:p>
          <a:p>
            <a:r>
              <a:rPr lang="en-US" sz="2800" b="1" noProof="1">
                <a:latin typeface="Consolas" pitchFamily="49" charset="0"/>
              </a:rPr>
              <a:t>    Age = u.Age</a:t>
            </a:r>
          </a:p>
          <a:p>
            <a:r>
              <a:rPr lang="en-US" sz="2800" b="1" noProof="1">
                <a:latin typeface="Consolas" pitchFamily="49" charset="0"/>
              </a:rPr>
              <a:t>  })</a:t>
            </a:r>
          </a:p>
          <a:p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SingleOrDefault</a:t>
            </a:r>
            <a:r>
              <a:rPr lang="en-US" sz="2800" b="1" noProof="1">
                <a:latin typeface="Consolas" pitchFamily="49" charset="0"/>
              </a:rPr>
              <a:t>();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33260" y="6132280"/>
            <a:ext cx="981940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itchFamily="49" charset="0"/>
              </a:rPr>
              <a:t>public</a:t>
            </a:r>
            <a:r>
              <a:rPr lang="bg-BG" sz="2800" b="1" noProof="1"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UserResultModel</a:t>
            </a:r>
            <a:r>
              <a:rPr lang="en-US" sz="2800" b="1" noProof="1">
                <a:latin typeface="Consolas" pitchFamily="49" charset="0"/>
              </a:rPr>
              <a:t> GetUserInfo(int Id) { … 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2485818-564B-45C2-B3A0-79C31D48A9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676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344638"/>
            <a:ext cx="11125594" cy="5300339"/>
            <a:chOff x="453874" y="1483533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53874" y="1483533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56776" y="3744000"/>
            <a:ext cx="2450837" cy="2652422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58876" y="1824674"/>
            <a:ext cx="9102124" cy="4394326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bg-BG" sz="3200" noProof="1">
                <a:solidFill>
                  <a:schemeClr val="bg2"/>
                </a:solidFill>
                <a:latin typeface="Calibri" panose="020F0502020204030204"/>
              </a:rPr>
              <a:t>LINQ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3000" noProof="1">
                <a:solidFill>
                  <a:schemeClr val="bg2"/>
                </a:solidFill>
              </a:rPr>
              <a:t>Filtering</a:t>
            </a:r>
            <a:r>
              <a:rPr lang="en-US" sz="3000" noProof="1">
                <a:solidFill>
                  <a:schemeClr val="bg2"/>
                </a:solidFill>
              </a:rPr>
              <a:t> – Where(), Select()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3000" noProof="1">
                <a:solidFill>
                  <a:schemeClr val="bg2"/>
                </a:solidFill>
              </a:rPr>
              <a:t>Aggregation</a:t>
            </a:r>
            <a:r>
              <a:rPr lang="en-US" sz="3000" noProof="1">
                <a:solidFill>
                  <a:schemeClr val="bg2"/>
                </a:solidFill>
              </a:rPr>
              <a:t> – Average(), Count(), Sum()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3000" noProof="1">
                <a:solidFill>
                  <a:schemeClr val="bg2"/>
                </a:solidFill>
              </a:rPr>
              <a:t>SelectMany</a:t>
            </a:r>
            <a:r>
              <a:rPr lang="en-US" sz="3000" noProof="1">
                <a:solidFill>
                  <a:schemeClr val="bg2"/>
                </a:solidFill>
              </a:rPr>
              <a:t>() – flattens to just a list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3000" noProof="1">
                <a:solidFill>
                  <a:schemeClr val="bg2"/>
                </a:solidFill>
              </a:rPr>
              <a:t>Join</a:t>
            </a:r>
            <a:r>
              <a:rPr lang="en-US" sz="3000" noProof="1">
                <a:solidFill>
                  <a:schemeClr val="bg2"/>
                </a:solidFill>
              </a:rPr>
              <a:t>() – like when joining collections </a:t>
            </a:r>
            <a:endParaRPr lang="bg-BG" sz="3000" noProof="1">
              <a:solidFill>
                <a:schemeClr val="bg2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bg-BG" sz="3200" b="1" noProof="1">
                <a:solidFill>
                  <a:schemeClr val="bg1"/>
                </a:solidFill>
              </a:rPr>
              <a:t>I</a:t>
            </a:r>
            <a:r>
              <a:rPr lang="en-US" sz="3200" b="1" noProof="1">
                <a:solidFill>
                  <a:schemeClr val="bg1"/>
                </a:solidFill>
              </a:rPr>
              <a:t>E</a:t>
            </a:r>
            <a:r>
              <a:rPr lang="bg-BG" sz="3200" b="1" noProof="1">
                <a:solidFill>
                  <a:schemeClr val="bg1"/>
                </a:solidFill>
              </a:rPr>
              <a:t>numerable</a:t>
            </a:r>
            <a:r>
              <a:rPr lang="en-US" sz="3200" noProof="1">
                <a:solidFill>
                  <a:schemeClr val="bg2"/>
                </a:solidFill>
              </a:rPr>
              <a:t> –  </a:t>
            </a:r>
            <a:r>
              <a:rPr lang="en-US" sz="3000" noProof="1">
                <a:solidFill>
                  <a:schemeClr val="bg2"/>
                </a:solidFill>
              </a:rPr>
              <a:t>Good for </a:t>
            </a:r>
            <a:r>
              <a:rPr lang="en-US" sz="3000" b="1" noProof="1">
                <a:solidFill>
                  <a:schemeClr val="bg1"/>
                </a:solidFill>
              </a:rPr>
              <a:t>in-memory</a:t>
            </a:r>
            <a:r>
              <a:rPr lang="en-US" sz="3000" noProof="1">
                <a:solidFill>
                  <a:schemeClr val="bg2"/>
                </a:solidFill>
              </a:rPr>
              <a:t> </a:t>
            </a:r>
            <a:r>
              <a:rPr lang="en-US" sz="3000" b="1" noProof="1">
                <a:solidFill>
                  <a:schemeClr val="bg1"/>
                </a:solidFill>
              </a:rPr>
              <a:t>collections</a:t>
            </a:r>
            <a:r>
              <a:rPr lang="en-US" sz="3000" noProof="1">
                <a:solidFill>
                  <a:schemeClr val="bg2"/>
                </a:solidFill>
              </a:rPr>
              <a:t> 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sz="3000" noProof="1">
                <a:solidFill>
                  <a:schemeClr val="bg2"/>
                </a:solidFill>
              </a:rPr>
              <a:t>Loads </a:t>
            </a:r>
            <a:r>
              <a:rPr lang="en-US" sz="3000" b="1" noProof="1">
                <a:solidFill>
                  <a:schemeClr val="bg1"/>
                </a:solidFill>
              </a:rPr>
              <a:t>all the</a:t>
            </a:r>
            <a:r>
              <a:rPr lang="en-US" sz="3000" b="1" noProof="1">
                <a:solidFill>
                  <a:schemeClr val="bg2"/>
                </a:solidFill>
              </a:rPr>
              <a:t> </a:t>
            </a:r>
            <a:r>
              <a:rPr lang="en-US" sz="3000" b="1" noProof="1">
                <a:solidFill>
                  <a:schemeClr val="bg1"/>
                </a:solidFill>
              </a:rPr>
              <a:t>data</a:t>
            </a:r>
            <a:r>
              <a:rPr lang="en-US" sz="3000" noProof="1">
                <a:solidFill>
                  <a:schemeClr val="bg2"/>
                </a:solidFill>
              </a:rPr>
              <a:t> in-memory</a:t>
            </a:r>
            <a:endParaRPr lang="bg-BG" sz="3000" noProof="1">
              <a:solidFill>
                <a:schemeClr val="bg2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bg-BG" sz="3200" b="1" noProof="1">
                <a:solidFill>
                  <a:schemeClr val="bg1"/>
                </a:solidFill>
              </a:rPr>
              <a:t>I</a:t>
            </a:r>
            <a:r>
              <a:rPr lang="en-US" sz="3200" b="1" noProof="1">
                <a:solidFill>
                  <a:schemeClr val="bg1"/>
                </a:solidFill>
              </a:rPr>
              <a:t>Q</a:t>
            </a:r>
            <a:r>
              <a:rPr lang="bg-BG" sz="3200" b="1" noProof="1">
                <a:solidFill>
                  <a:schemeClr val="bg1"/>
                </a:solidFill>
              </a:rPr>
              <a:t>ueryable</a:t>
            </a:r>
            <a:r>
              <a:rPr lang="en-US" sz="3200" noProof="1">
                <a:solidFill>
                  <a:schemeClr val="bg2"/>
                </a:solidFill>
              </a:rPr>
              <a:t> – </a:t>
            </a:r>
            <a:r>
              <a:rPr lang="en-US" sz="3000" noProof="1">
                <a:solidFill>
                  <a:schemeClr val="bg2"/>
                </a:solidFill>
              </a:rPr>
              <a:t>Good for </a:t>
            </a:r>
            <a:r>
              <a:rPr lang="en-US" sz="3000" b="1" noProof="1">
                <a:solidFill>
                  <a:schemeClr val="bg1"/>
                </a:solidFill>
              </a:rPr>
              <a:t>queries</a:t>
            </a:r>
            <a:r>
              <a:rPr lang="en-US" sz="3000" noProof="1">
                <a:solidFill>
                  <a:schemeClr val="bg2"/>
                </a:solidFill>
              </a:rPr>
              <a:t> </a:t>
            </a:r>
            <a:r>
              <a:rPr lang="en-US" sz="3000" b="1" noProof="1">
                <a:solidFill>
                  <a:schemeClr val="bg1"/>
                </a:solidFill>
              </a:rPr>
              <a:t>over</a:t>
            </a:r>
            <a:r>
              <a:rPr lang="en-US" sz="3000" noProof="1">
                <a:solidFill>
                  <a:schemeClr val="bg2"/>
                </a:solidFill>
              </a:rPr>
              <a:t> </a:t>
            </a:r>
            <a:r>
              <a:rPr lang="en-US" sz="3000" b="1" noProof="1">
                <a:solidFill>
                  <a:schemeClr val="bg1"/>
                </a:solidFill>
              </a:rPr>
              <a:t>data</a:t>
            </a:r>
            <a:r>
              <a:rPr lang="en-US" sz="3000" noProof="1">
                <a:solidFill>
                  <a:schemeClr val="bg2"/>
                </a:solidFill>
              </a:rPr>
              <a:t> stores 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sz="2800" noProof="1">
                <a:solidFill>
                  <a:schemeClr val="bg2"/>
                </a:solidFill>
              </a:rPr>
              <a:t> </a:t>
            </a:r>
            <a:r>
              <a:rPr lang="en-US" sz="3000" noProof="1">
                <a:solidFill>
                  <a:schemeClr val="bg2"/>
                </a:solidFill>
              </a:rPr>
              <a:t>Takes </a:t>
            </a:r>
            <a:r>
              <a:rPr lang="en-US" sz="3000" b="1" noProof="1">
                <a:solidFill>
                  <a:schemeClr val="bg1"/>
                </a:solidFill>
              </a:rPr>
              <a:t>only the</a:t>
            </a:r>
            <a:r>
              <a:rPr lang="en-US" sz="3000" b="1" noProof="1">
                <a:solidFill>
                  <a:schemeClr val="bg2"/>
                </a:solidFill>
              </a:rPr>
              <a:t> </a:t>
            </a:r>
            <a:r>
              <a:rPr lang="en-US" sz="3000" b="1" noProof="1">
                <a:solidFill>
                  <a:schemeClr val="bg1"/>
                </a:solidFill>
              </a:rPr>
              <a:t>needed</a:t>
            </a:r>
            <a:r>
              <a:rPr lang="en-US" sz="3000" b="1" noProof="1">
                <a:solidFill>
                  <a:schemeClr val="bg2"/>
                </a:solidFill>
              </a:rPr>
              <a:t> </a:t>
            </a:r>
            <a:r>
              <a:rPr lang="en-US" sz="3000" b="1" noProof="1">
                <a:solidFill>
                  <a:schemeClr val="bg1"/>
                </a:solidFill>
              </a:rPr>
              <a:t>data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noProof="1">
                <a:solidFill>
                  <a:schemeClr val="bg2"/>
                </a:solidFill>
              </a:rPr>
              <a:t>Select(), GroupBy() can work with </a:t>
            </a:r>
            <a:r>
              <a:rPr lang="en-US" sz="3200" b="1" noProof="1">
                <a:solidFill>
                  <a:schemeClr val="bg1"/>
                </a:solidFill>
              </a:rPr>
              <a:t>custom</a:t>
            </a:r>
            <a:r>
              <a:rPr lang="en-US" sz="3200" noProof="1">
                <a:solidFill>
                  <a:schemeClr val="bg2"/>
                </a:solidFill>
              </a:rPr>
              <a:t> </a:t>
            </a:r>
            <a:r>
              <a:rPr lang="en-US" sz="3200" b="1" noProof="1">
                <a:solidFill>
                  <a:schemeClr val="bg1"/>
                </a:solidFill>
              </a:rPr>
              <a:t>classes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DA70CF93-FDF2-47FF-8DCF-D6F8F9979A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878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52893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624861A-B7AC-45F6-BD45-D2363E4361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189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ythonhosted.org/cubes/_images/schema_snowflak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082" y="740930"/>
            <a:ext cx="6927839" cy="374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607199A-A3D4-4659-9F6D-62E163ADF79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Filtering and Aggregating Tables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DB43F0D-DF1E-49C1-9DE6-FCF8502E1C2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Select, Join and Group Data Using LINQ</a:t>
            </a:r>
          </a:p>
        </p:txBody>
      </p:sp>
    </p:spTree>
    <p:extLst>
      <p:ext uri="{BB962C8B-B14F-4D97-AF65-F5344CB8AC3E}">
        <p14:creationId xmlns:p14="http://schemas.microsoft.com/office/powerpoint/2010/main" val="18794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Where()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Selects</a:t>
            </a:r>
            <a:r>
              <a:rPr lang="en-US" dirty="0"/>
              <a:t> values that are based on a </a:t>
            </a:r>
            <a:r>
              <a:rPr lang="en-US" b="1" dirty="0">
                <a:solidFill>
                  <a:schemeClr val="bg1"/>
                </a:solidFill>
              </a:rPr>
              <a:t>predicate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Syntax: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Filtering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97293" y="3184814"/>
            <a:ext cx="10997414" cy="18928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b="1" noProof="1">
                <a:latin typeface="Consolas" pitchFamily="49" charset="0"/>
              </a:rPr>
              <a:t>string[]</a:t>
            </a:r>
            <a:r>
              <a:rPr lang="en-US" sz="2000" b="1" noProof="1"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words</a:t>
            </a:r>
            <a:r>
              <a:rPr lang="en-US" sz="2000" b="1" noProof="1"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=</a:t>
            </a:r>
            <a:r>
              <a:rPr lang="en-US" sz="2000" b="1" noProof="1"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{</a:t>
            </a:r>
            <a:r>
              <a:rPr lang="en-US" sz="2000" b="1" noProof="1"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"the",</a:t>
            </a:r>
            <a:r>
              <a:rPr lang="en-US" sz="2000" b="1" noProof="1"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"quick",</a:t>
            </a:r>
            <a:r>
              <a:rPr lang="en-US" sz="2000" b="1" noProof="1"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"brown",</a:t>
            </a:r>
            <a:r>
              <a:rPr lang="en-US" sz="2000" b="1" noProof="1"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"fox",</a:t>
            </a:r>
            <a:r>
              <a:rPr lang="en-US" sz="2000" b="1" noProof="1"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"jumps"</a:t>
            </a:r>
            <a:r>
              <a:rPr lang="en-US" sz="2000" b="1" noProof="1"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};  </a:t>
            </a:r>
          </a:p>
          <a:p>
            <a:r>
              <a:rPr lang="en-US" sz="2600" b="1" noProof="1">
                <a:latin typeface="Consolas" pitchFamily="49" charset="0"/>
              </a:rPr>
              <a:t>  </a:t>
            </a:r>
          </a:p>
          <a:p>
            <a:r>
              <a:rPr lang="en-US" sz="2600" b="1" noProof="1">
                <a:latin typeface="Consolas" pitchFamily="49" charset="0"/>
              </a:rPr>
              <a:t>IEnumerable&lt;string&gt; query = </a:t>
            </a:r>
          </a:p>
          <a:p>
            <a:r>
              <a:rPr lang="en-US" sz="2600" b="1" noProof="1">
                <a:latin typeface="Consolas" pitchFamily="49" charset="0"/>
              </a:rPr>
              <a:t>	words.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Where</a:t>
            </a:r>
            <a:r>
              <a:rPr lang="en-US" sz="2600" b="1" noProof="1">
                <a:latin typeface="Consolas" pitchFamily="49" charset="0"/>
              </a:rPr>
              <a:t>(word =&gt; word.Length == 3);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DA1BBF-F284-4F7A-B9BD-F44450FBF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293" y="5184000"/>
            <a:ext cx="10997414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itchFamily="49" charset="0"/>
              </a:rPr>
              <a:t>IEnumerable&lt;string&gt; query = from word in words  </a:t>
            </a:r>
          </a:p>
          <a:p>
            <a:r>
              <a:rPr lang="en-US" sz="2600" b="1" noProof="1">
                <a:latin typeface="Consolas" pitchFamily="49" charset="0"/>
              </a:rPr>
              <a:t>                            where word.Length == 3  </a:t>
            </a:r>
          </a:p>
          <a:p>
            <a:r>
              <a:rPr lang="en-US" sz="2600" b="1" noProof="1">
                <a:latin typeface="Consolas" pitchFamily="49" charset="0"/>
              </a:rPr>
              <a:t>                            select word; 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EDF2F0A-94D3-4223-9A15-3B9342D69C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664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7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Select() </a:t>
            </a:r>
            <a:r>
              <a:rPr lang="en-US" sz="3200" dirty="0"/>
              <a:t>– Limits the network traffic by reducing the queried columns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/>
              <a:t>Syntax: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Reasons to Use Select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25616" y="2709000"/>
            <a:ext cx="8625384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var employeesWithTown = context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.Employees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</a:rPr>
              <a:t>(employee =&gt; new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  EmployeeName = employee.FirstName,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  TownName = employee.Address.Town.Name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});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5F75049-288E-4BD4-B57F-562FB8BB17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22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SQL Server Profiler – graphical tool used to monitor an instance of Microsoft SQL Server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Reasons to Use Select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24052" y="3375791"/>
            <a:ext cx="11125598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600" b="1" noProof="1">
                <a:latin typeface="Consolas" pitchFamily="49" charset="0"/>
              </a:rPr>
              <a:t> [employee].[FirstName] AS [EmployeeName], [employee.Address.Town].[Name] AS [TownName]</a:t>
            </a:r>
          </a:p>
          <a:p>
            <a:r>
              <a:rPr lang="en-US" sz="2600" b="1" noProof="1">
                <a:latin typeface="Consolas" pitchFamily="49" charset="0"/>
              </a:rPr>
              <a:t> 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FROM</a:t>
            </a:r>
            <a:r>
              <a:rPr lang="en-US" sz="2600" b="1" noProof="1">
                <a:latin typeface="Consolas" pitchFamily="49" charset="0"/>
              </a:rPr>
              <a:t> [Employees] AS [employee]</a:t>
            </a:r>
          </a:p>
          <a:p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LEFT JOIN </a:t>
            </a:r>
            <a:r>
              <a:rPr lang="en-US" sz="2600" b="1" noProof="1">
                <a:latin typeface="Consolas" pitchFamily="49" charset="0"/>
              </a:rPr>
              <a:t>[Addresses] AS [employee.Address]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ON</a:t>
            </a:r>
            <a:r>
              <a:rPr lang="en-US" sz="2600" b="1" noProof="1">
                <a:latin typeface="Consolas" pitchFamily="49" charset="0"/>
              </a:rPr>
              <a:t> [employee].[AddressID] = [employee.Address].[AddressID]</a:t>
            </a:r>
          </a:p>
          <a:p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LEFT JOIN </a:t>
            </a:r>
            <a:r>
              <a:rPr lang="en-US" sz="2600" b="1" noProof="1">
                <a:latin typeface="Consolas" pitchFamily="49" charset="0"/>
              </a:rPr>
              <a:t>[Towns] AS [employee.Address.Town]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ON</a:t>
            </a:r>
            <a:r>
              <a:rPr lang="en-US" sz="2600" b="1" noProof="1">
                <a:latin typeface="Consolas" pitchFamily="49" charset="0"/>
              </a:rPr>
              <a:t> [employee.Address].[TownID] =       		 	  [employee.Address.Town].[TownID]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359" r="1501" b="-3389"/>
          <a:stretch/>
        </p:blipFill>
        <p:spPr>
          <a:xfrm>
            <a:off x="459685" y="2528614"/>
            <a:ext cx="5902165" cy="6329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8134" r="16570"/>
          <a:stretch/>
        </p:blipFill>
        <p:spPr>
          <a:xfrm>
            <a:off x="7815931" y="1764000"/>
            <a:ext cx="2105069" cy="156619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8" name="Right Arrow 7"/>
          <p:cNvSpPr/>
          <p:nvPr/>
        </p:nvSpPr>
        <p:spPr bwMode="auto">
          <a:xfrm>
            <a:off x="6791942" y="2547095"/>
            <a:ext cx="593897" cy="6442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3727ACA-87B2-42DE-9038-C0C11B1390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510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Data that is selected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initial entity type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Anonymous type</a:t>
            </a:r>
            <a:r>
              <a:rPr lang="en-US" dirty="0"/>
              <a:t>, generated at runtime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2400"/>
              </a:spcAft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2400"/>
              </a:spcAft>
              <a:buNone/>
            </a:pPr>
            <a:endParaRPr lang="en-US" dirty="0"/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cannot be modified </a:t>
            </a:r>
            <a:r>
              <a:rPr lang="en-US" dirty="0"/>
              <a:t>(updated, deleted)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Entity is of a </a:t>
            </a:r>
            <a:r>
              <a:rPr lang="en-US" b="1" dirty="0">
                <a:solidFill>
                  <a:schemeClr val="bg1"/>
                </a:solidFill>
              </a:rPr>
              <a:t>different type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Not associated with the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/>
              <a:t> anymore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Reasons Not to Use Select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000" y="2529000"/>
            <a:ext cx="8730000" cy="2141322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1DD6461E-BCB1-41C0-A56F-854B3D197F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398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8DBA7-97F9-43A2-8FC8-625E48F868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8641" y="1243942"/>
            <a:ext cx="11818096" cy="556005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Aggregate functions perform </a:t>
            </a:r>
            <a:r>
              <a:rPr lang="en-US" b="1" dirty="0">
                <a:solidFill>
                  <a:schemeClr val="bg1"/>
                </a:solidFill>
              </a:rPr>
              <a:t>calculations on a set </a:t>
            </a:r>
            <a:r>
              <a:rPr lang="en-US" dirty="0"/>
              <a:t>of input values and return a value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Average</a:t>
            </a:r>
            <a:r>
              <a:rPr lang="en-US" dirty="0"/>
              <a:t> - Calculates the average value of a collection of values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Count</a:t>
            </a:r>
            <a:r>
              <a:rPr lang="en-US" dirty="0"/>
              <a:t> - Counts the elements in a collection, optionally only those elements that satisfy a predicate function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Max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Min</a:t>
            </a:r>
            <a:r>
              <a:rPr lang="en-US" dirty="0"/>
              <a:t> - Determine the maximum and the minimum value in a collection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- Calculates the sum of the values in a collection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5F19F0-389A-4F0B-84FA-3C42DD643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Aggregation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4F0B54B-FF6C-495A-89BC-9408851640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374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/>
              <a:t>Join tables in EF with </a:t>
            </a:r>
            <a:r>
              <a:rPr lang="en-US" sz="3200" b="1" dirty="0">
                <a:solidFill>
                  <a:schemeClr val="bg1"/>
                </a:solidFill>
              </a:rPr>
              <a:t>LINQ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</a:rPr>
              <a:t>extension methods </a:t>
            </a:r>
            <a:r>
              <a:rPr lang="en-US" sz="3200" dirty="0"/>
              <a:t>on </a:t>
            </a:r>
            <a:br>
              <a:rPr lang="en-US" sz="3200" dirty="0"/>
            </a:br>
            <a:r>
              <a:rPr lang="en-US" sz="3200" b="1" noProof="1">
                <a:solidFill>
                  <a:schemeClr val="bg1"/>
                </a:solidFill>
              </a:rPr>
              <a:t>IEnumerable&lt;T&gt;</a:t>
            </a:r>
            <a:r>
              <a:rPr lang="en-US" sz="3200" dirty="0"/>
              <a:t> (like when joining collections)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Joining Tables in EF: Using Join()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666950" y="2299739"/>
            <a:ext cx="8865000" cy="432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b="1" noProof="1">
                <a:latin typeface="Consolas" pitchFamily="49" charset="0"/>
              </a:rPr>
              <a:t>var employees = softUniEntities.Employees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b="1" noProof="1">
                <a:latin typeface="Consolas" pitchFamily="49" charset="0"/>
              </a:rPr>
              <a:t>    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600" b="1" noProof="1">
                <a:latin typeface="Consolas" pitchFamily="49" charset="0"/>
              </a:rPr>
              <a:t>(softUniEntities.Departments,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b="1" noProof="1">
                <a:latin typeface="Consolas" pitchFamily="49" charset="0"/>
              </a:rPr>
              <a:t>    (e =&gt; e.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DepartmentID</a:t>
            </a:r>
            <a:r>
              <a:rPr lang="en-US" sz="2600" b="1" noProof="1">
                <a:latin typeface="Consolas" pitchFamily="49" charset="0"/>
              </a:rPr>
              <a:t>),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b="1" noProof="1">
                <a:latin typeface="Consolas" pitchFamily="49" charset="0"/>
              </a:rPr>
              <a:t>    (d =&gt; d.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DepartmentID</a:t>
            </a:r>
            <a:r>
              <a:rPr lang="en-US" sz="2600" b="1" noProof="1">
                <a:latin typeface="Consolas" pitchFamily="49" charset="0"/>
              </a:rPr>
              <a:t>),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b="1" noProof="1">
                <a:latin typeface="Consolas" pitchFamily="49" charset="0"/>
              </a:rPr>
              <a:t>    (e, d) =&gt; new 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b="1" noProof="1">
                <a:latin typeface="Consolas" pitchFamily="49" charset="0"/>
              </a:rPr>
              <a:t>      Employee = e.FirstName,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b="1" noProof="1">
                <a:latin typeface="Consolas" pitchFamily="49" charset="0"/>
              </a:rPr>
              <a:t>      JobTitle = e.JobTitle,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b="1" noProof="1">
                <a:latin typeface="Consolas" pitchFamily="49" charset="0"/>
              </a:rPr>
              <a:t>      Department = d.Name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b="1" noProof="1">
                <a:latin typeface="Consolas" pitchFamily="49" charset="0"/>
              </a:rPr>
              <a:t>    }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b="1" noProof="1">
                <a:latin typeface="Consolas" pitchFamily="49" charset="0"/>
              </a:rPr>
              <a:t>  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D8F2C3A-6DB7-4C08-8BFB-1946252046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760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3273</TotalTime>
  <Words>1441</Words>
  <Application>Microsoft Office PowerPoint</Application>
  <PresentationFormat>Widescreen</PresentationFormat>
  <Paragraphs>221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Wingdings</vt:lpstr>
      <vt:lpstr>Wingdings 2</vt:lpstr>
      <vt:lpstr>SoftUni</vt:lpstr>
      <vt:lpstr>LINQ</vt:lpstr>
      <vt:lpstr>Table of Contents</vt:lpstr>
      <vt:lpstr>Filtering and Aggregating Tables</vt:lpstr>
      <vt:lpstr>Filtering</vt:lpstr>
      <vt:lpstr>Good Reasons to Use Select</vt:lpstr>
      <vt:lpstr>Good Reasons to Use Select (2)</vt:lpstr>
      <vt:lpstr>Good Reasons Not to Use Select </vt:lpstr>
      <vt:lpstr>Aggregation</vt:lpstr>
      <vt:lpstr>Joining Tables in EF: Using Join()</vt:lpstr>
      <vt:lpstr>Grouping Tables in EF</vt:lpstr>
      <vt:lpstr>SelectMany – Example (1)</vt:lpstr>
      <vt:lpstr>SelectMany – Example (2)</vt:lpstr>
      <vt:lpstr>SelectMany – Example (3)</vt:lpstr>
      <vt:lpstr>IEnumerable vs IQueryable</vt:lpstr>
      <vt:lpstr> Differences Between IEnumerable and IQueryable</vt:lpstr>
      <vt:lpstr>IEnumerable vs IQueryable Example</vt:lpstr>
      <vt:lpstr>IEnumerable vs IQueryable Example (2)</vt:lpstr>
      <vt:lpstr>Result Models</vt:lpstr>
      <vt:lpstr>Result Models</vt:lpstr>
      <vt:lpstr>Result Models (2)</vt:lpstr>
      <vt:lpstr>Summary</vt:lpstr>
      <vt:lpstr>Questions?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 Core Code First</dc:title>
  <dc:subject>Software Development Course</dc:subject>
  <dc:creator>Software University</dc:creator>
  <cp:keywords>Databases; SQL; programming; SoftUni; Software University; programming; software development; software engineering; course; database systems</cp:keywords>
  <dc:description>© SoftUni – https://softuni.org_x000d_
© Software University – https://softuni.bg_x000d_
_x000d_
Copyrighted document. Unauthorized copy, reproduction or use is not permitted.</dc:description>
  <cp:lastModifiedBy>Angel Georgiev</cp:lastModifiedBy>
  <cp:revision>9</cp:revision>
  <dcterms:created xsi:type="dcterms:W3CDTF">2018-05-23T13:08:44Z</dcterms:created>
  <dcterms:modified xsi:type="dcterms:W3CDTF">2021-09-03T17:38:04Z</dcterms:modified>
  <cp:category>programming;computer programming;software development; databases</cp:category>
</cp:coreProperties>
</file>