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1486" r:id="rId2"/>
    <p:sldId id="1487" r:id="rId3"/>
    <p:sldId id="1489" r:id="rId4"/>
    <p:sldId id="1490" r:id="rId5"/>
    <p:sldId id="1491" r:id="rId6"/>
    <p:sldId id="1492" r:id="rId7"/>
    <p:sldId id="1493" r:id="rId8"/>
    <p:sldId id="1494" r:id="rId9"/>
    <p:sldId id="1495" r:id="rId10"/>
    <p:sldId id="1496" r:id="rId11"/>
    <p:sldId id="1508" r:id="rId12"/>
    <p:sldId id="1497" r:id="rId13"/>
    <p:sldId id="1507" r:id="rId14"/>
    <p:sldId id="1498" r:id="rId15"/>
    <p:sldId id="1501" r:id="rId16"/>
    <p:sldId id="1506" r:id="rId17"/>
    <p:sldId id="1503" r:id="rId18"/>
    <p:sldId id="1481" r:id="rId19"/>
    <p:sldId id="401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168100-4D8A-4C7D-8502-C4B7D0C13465}">
          <p14:sldIdLst>
            <p14:sldId id="1486"/>
            <p14:sldId id="1487"/>
          </p14:sldIdLst>
        </p14:section>
        <p14:section name="Data Transfer Objects" id="{F2EB030F-0BF0-4752-867B-BB2555C875CA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8426F991-961D-4A48-B73F-F2A1D52C4770}">
          <p14:sldIdLst>
            <p14:sldId id="1494"/>
            <p14:sldId id="1495"/>
            <p14:sldId id="1496"/>
            <p14:sldId id="1508"/>
            <p14:sldId id="1497"/>
            <p14:sldId id="1507"/>
            <p14:sldId id="1498"/>
            <p14:sldId id="1501"/>
            <p14:sldId id="1506"/>
            <p14:sldId id="1503"/>
          </p14:sldIdLst>
        </p14:section>
        <p14:section name="Conclusion" id="{B80B72C9-23AF-406C-A425-348C70976183}">
          <p14:sldIdLst>
            <p14:sldId id="148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732D-960D-41F1-B681-7476A2C9A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6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AA2EF4-1F94-42C7-92E6-46D003B77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27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ABB5E4-0927-4E73-AC18-AEBF091336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330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A35AAE-3789-4538-9535-E436FE9C29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24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33695E-A2AB-4DF1-9AA7-ACA3227649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88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860B4D-5BB1-4223-BA47-BCFEF94582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69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628116"/>
            <a:ext cx="4559243" cy="2507584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3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1039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6" y="5319000"/>
            <a:ext cx="1039654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product = context.Products.FirstOrDefault(p=&gt;…);</a:t>
            </a:r>
          </a:p>
          <a:p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72147" y="3999068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796000" y="4190239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FF4EF76-0538-4DDC-ABC9-489E18B12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34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Mapped Properties by Name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1002" y="1584000"/>
            <a:ext cx="9090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r>
              <a:rPr lang="en-US" sz="2600" b="1" noProof="1">
                <a:latin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600" b="1" noProof="1">
                <a:latin typeface="Consolas" pitchFamily="49" charset="0"/>
              </a:rPr>
              <a:t> { get; set; }</a:t>
            </a:r>
          </a:p>
          <a:p>
            <a:r>
              <a:rPr lang="en-US" sz="2600" b="1" noProof="1">
                <a:latin typeface="Consolas" pitchFamily="49" charset="0"/>
              </a:rPr>
              <a:t>  public int StockQty { get; set; }</a:t>
            </a:r>
          </a:p>
          <a:p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1002" y="3848933"/>
            <a:ext cx="9090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Product </a:t>
            </a:r>
          </a:p>
          <a:p>
            <a:r>
              <a:rPr lang="en-US" sz="2600" b="1" noProof="1">
                <a:latin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</a:rPr>
              <a:t>  public int Id { get; set; }</a:t>
            </a:r>
          </a:p>
          <a:p>
            <a:r>
              <a:rPr lang="en-US" sz="2600" b="1" noProof="1">
                <a:latin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600" b="1" noProof="1">
                <a:latin typeface="Consolas" pitchFamily="49" charset="0"/>
              </a:rPr>
              <a:t> { get; set; }</a:t>
            </a:r>
          </a:p>
          <a:p>
            <a:r>
              <a:rPr lang="en-US" sz="2600" b="1" noProof="1">
                <a:latin typeface="Consolas" pitchFamily="49" charset="0"/>
              </a:rPr>
              <a:t>  public ProductStocks </a:t>
            </a:r>
            <a:r>
              <a:rPr lang="en-US" sz="2400" b="1" noProof="1">
                <a:latin typeface="Consolas" pitchFamily="49" charset="0"/>
              </a:rPr>
              <a:t>ProductStocks </a:t>
            </a:r>
            <a:r>
              <a:rPr lang="en-US" sz="2600" b="1" noProof="1">
                <a:latin typeface="Consolas" pitchFamily="49" charset="0"/>
              </a:rPr>
              <a:t>{ get; set; }</a:t>
            </a:r>
          </a:p>
          <a:p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cxnSp>
        <p:nvCxnSpPr>
          <p:cNvPr id="10" name="Elbow Connector 9"/>
          <p:cNvCxnSpPr>
            <a:stCxn id="5" idx="1"/>
          </p:cNvCxnSpPr>
          <p:nvPr/>
        </p:nvCxnSpPr>
        <p:spPr>
          <a:xfrm rot="10800000" flipH="1" flipV="1">
            <a:off x="1731001" y="2630441"/>
            <a:ext cx="3575" cy="2611044"/>
          </a:xfrm>
          <a:prstGeom prst="bentConnector4">
            <a:avLst>
              <a:gd name="adj1" fmla="val -11757455"/>
              <a:gd name="adj2" fmla="val 99976"/>
            </a:avLst>
          </a:prstGeom>
          <a:ln w="793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">
            <a:extLst>
              <a:ext uri="{FF2B5EF4-FFF2-40B4-BE49-F238E27FC236}">
                <a16:creationId xmlns:a16="http://schemas.microsoft.com/office/drawing/2014/main" id="{2701CFDF-D6B6-46BF-A0BA-486D1AB45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42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configure all mapping </a:t>
            </a:r>
            <a:r>
              <a:rPr lang="en-US" dirty="0"/>
              <a:t>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r>
              <a:rPr lang="en-US" sz="2800" b="1" noProof="1">
                <a:latin typeface="Consolas" pitchFamily="49" charset="0"/>
              </a:rPr>
              <a:t>});</a:t>
            </a:r>
          </a:p>
          <a:p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21C7-8C7A-4283-A072-D13FF2A2C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1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sz="4400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noProof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noProof="1"/>
              <a:t>ICollection</a:t>
            </a:r>
            <a:r>
              <a:rPr lang="en-US" dirty="0"/>
              <a:t> and </a:t>
            </a:r>
            <a:r>
              <a:rPr lang="en-US" noProof="1"/>
              <a:t>IQueryable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69000"/>
            <a:ext cx="1035384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posts = context.Posts</a:t>
            </a:r>
          </a:p>
          <a:p>
            <a:r>
              <a:rPr lang="en-US" sz="2800" b="1" noProof="1">
                <a:latin typeface="Consolas" pitchFamily="49" charset="0"/>
              </a:rPr>
              <a:t>  .Where(p =&gt; p.Author.Username == "Nikolay.IT")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800" b="1" noProof="1">
                <a:latin typeface="Consolas" pitchFamily="49" charset="0"/>
              </a:rPr>
              <a:t>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r>
              <a:rPr lang="en-US" sz="28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883" y="4145488"/>
            <a:ext cx="2925161" cy="510778"/>
          </a:xfrm>
          <a:prstGeom prst="wedgeRoundRectCallout">
            <a:avLst>
              <a:gd name="adj1" fmla="val -40862"/>
              <a:gd name="adj2" fmla="val -94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198" y="4530997"/>
            <a:ext cx="3504786" cy="510778"/>
          </a:xfrm>
          <a:prstGeom prst="wedgeRoundRectCallout">
            <a:avLst>
              <a:gd name="adj1" fmla="val -46857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B59C9E8-06E9-4186-838B-13025D00F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b="1" dirty="0">
                <a:solidFill>
                  <a:schemeClr val="bg1"/>
                </a:solidFill>
              </a:rPr>
              <a:t>properties that don't match </a:t>
            </a:r>
            <a:r>
              <a:rPr lang="en-US" dirty="0"/>
              <a:t>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654674" y="3003945"/>
            <a:ext cx="3098356" cy="510778"/>
          </a:xfrm>
          <a:prstGeom prst="wedgeRoundRectCallout">
            <a:avLst>
              <a:gd name="adj1" fmla="val -84310"/>
              <a:gd name="adj2" fmla="val 96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654674" y="3834000"/>
            <a:ext cx="1817462" cy="510778"/>
          </a:xfrm>
          <a:prstGeom prst="wedgeRoundRectCallout">
            <a:avLst>
              <a:gd name="adj1" fmla="val -122597"/>
              <a:gd name="adj2" fmla="val 2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DDA971-EBC8-4AC4-86B6-A260A4ADB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93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44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2" y="1899000"/>
            <a:ext cx="103631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800" b="1" noProof="1">
                <a:latin typeface="Consolas" pitchFamily="49" charset="0"/>
              </a:rPr>
              <a:t> { get; set; }</a:t>
            </a:r>
          </a:p>
          <a:p>
            <a:r>
              <a:rPr lang="en-US" sz="2800" b="1" noProof="1">
                <a:latin typeface="Consolas" pitchFamily="49" charset="0"/>
              </a:rPr>
              <a:t>  public decimal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800" b="1" noProof="1">
                <a:latin typeface="Consolas" pitchFamily="49" charset="0"/>
              </a:rPr>
              <a:t> { get; set; }</a:t>
            </a:r>
          </a:p>
          <a:p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24000"/>
            <a:ext cx="103631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800" b="1" noProof="1">
                <a:latin typeface="Consolas" pitchFamily="49" charset="0"/>
              </a:rPr>
              <a:t>&gt;());</a:t>
            </a:r>
          </a:p>
          <a:p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r>
              <a:rPr lang="en-US" sz="2800" b="1" noProof="1">
                <a:latin typeface="Consolas" pitchFamily="49" charset="0"/>
              </a:rPr>
              <a:t>OrderDTO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8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B3A2CF-1E57-48DF-9BA0-43DAFB9B0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76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Unflattening</a:t>
            </a:r>
            <a:r>
              <a:rPr lang="en-US" sz="3200" dirty="0"/>
              <a:t> of related objects is automatically supported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AutoMapper</a:t>
            </a:r>
            <a:r>
              <a:rPr lang="en-US" sz="3200" dirty="0"/>
              <a:t> understands </a:t>
            </a:r>
            <a:r>
              <a:rPr lang="en-US" sz="3200" b="1" noProof="1">
                <a:solidFill>
                  <a:schemeClr val="bg1"/>
                </a:solidFill>
              </a:rPr>
              <a:t>ClientName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/>
              <a:t> of a </a:t>
            </a:r>
            <a:r>
              <a:rPr lang="en-US" sz="3200" b="1" dirty="0">
                <a:solidFill>
                  <a:schemeClr val="bg1"/>
                </a:solidFill>
              </a:rPr>
              <a:t>Client, </a:t>
            </a:r>
            <a:r>
              <a:rPr lang="en-US" sz="3200" dirty="0"/>
              <a:t>but to unflatten it, it needs </a:t>
            </a:r>
            <a:r>
              <a:rPr lang="en-US" sz="3200" b="1" noProof="1">
                <a:solidFill>
                  <a:schemeClr val="bg1"/>
                </a:solidFill>
              </a:rPr>
              <a:t>ReverseMap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6000" y="4996944"/>
            <a:ext cx="929539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var config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600" b="1" noProof="1">
                <a:latin typeface="Consolas" pitchFamily="49" charset="0"/>
              </a:rPr>
              <a:t>(cfg =&gt;</a:t>
            </a:r>
          </a:p>
          <a:p>
            <a:r>
              <a:rPr lang="en-US" sz="2600" b="1" noProof="1">
                <a:latin typeface="Consolas" pitchFamily="49" charset="0"/>
              </a:rPr>
              <a:t>   cfg.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600" b="1" noProof="1">
                <a:latin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600" b="1" noProof="1">
                <a:latin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600" b="1" noProof="1">
                <a:latin typeface="Consolas" pitchFamily="49" charset="0"/>
              </a:rPr>
              <a:t>&gt;().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r>
              <a:rPr lang="en-US" sz="2600" b="1" noProof="1">
                <a:latin typeface="Consolas" pitchFamily="49" charset="0"/>
              </a:rPr>
              <a:t>var mapper = config.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r>
              <a:rPr lang="en-US" sz="2600" b="1" noProof="1">
                <a:latin typeface="Consolas" pitchFamily="49" charset="0"/>
              </a:rPr>
              <a:t>Order order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600" b="1" noProof="1">
                <a:latin typeface="Consolas" pitchFamily="49" charset="0"/>
              </a:rPr>
              <a:t>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600" b="1" noProof="1">
                <a:latin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600" b="1" noProof="1">
                <a:latin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6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4" y="1751262"/>
            <a:ext cx="9296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r>
              <a:rPr lang="en-US" sz="2600" b="1" noProof="1">
                <a:latin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600" b="1" noProof="1">
                <a:latin typeface="Consolas" pitchFamily="49" charset="0"/>
              </a:rPr>
              <a:t> { get; set; }</a:t>
            </a:r>
          </a:p>
          <a:p>
            <a:r>
              <a:rPr lang="en-US" sz="2600" b="1" noProof="1">
                <a:latin typeface="Consolas" pitchFamily="49" charset="0"/>
              </a:rPr>
              <a:t>  public decimal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600" b="1" noProof="1">
                <a:latin typeface="Consolas" pitchFamily="49" charset="0"/>
              </a:rPr>
              <a:t> { get; set; }</a:t>
            </a:r>
          </a:p>
          <a:p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9400CC2-C0F0-440F-BAAC-89A47B12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sz="4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97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600" b="1" noProof="1">
                <a:latin typeface="Consolas" pitchFamily="49" charset="0"/>
              </a:rPr>
              <a:t>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600" b="1" noProof="1">
                <a:latin typeface="Consolas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6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6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585" y="4153305"/>
            <a:ext cx="2833914" cy="510778"/>
          </a:xfrm>
          <a:prstGeom prst="wedgeRoundRectCallout">
            <a:avLst>
              <a:gd name="adj1" fmla="val -47079"/>
              <a:gd name="adj2" fmla="val -9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596448"/>
            <a:ext cx="103538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var config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600" b="1" noProof="1">
                <a:latin typeface="Consolas" pitchFamily="49" charset="0"/>
              </a:rPr>
              <a:t>(cfg =&gt; </a:t>
            </a:r>
          </a:p>
          <a:p>
            <a:r>
              <a:rPr lang="en-US" sz="2600" b="1" noProof="1">
                <a:latin typeface="Consolas" pitchFamily="49" charset="0"/>
              </a:rPr>
              <a:t>   cfg.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6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DE9FB56-0E0C-4B2C-B93C-A92945DF5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6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974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3192" y="1419751"/>
            <a:ext cx="8492808" cy="508725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030" y="1860868"/>
            <a:ext cx="753701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32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2"/>
                </a:solidFill>
              </a:rPr>
              <a:t>Complex objects can be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3200" dirty="0">
                <a:solidFill>
                  <a:schemeClr val="bg2"/>
                </a:solidFill>
              </a:rPr>
              <a:t> to fractions of their sizes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48F0A47-EFFB-41FC-BBD9-6EEAE4702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57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87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Transfer Objects</a:t>
            </a:r>
            <a:endParaRPr lang="bg-BG" dirty="0"/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/>
              <a:t>AutoMapper Library</a:t>
            </a:r>
            <a:endParaRPr lang="bg-BG" noProof="1"/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Mapping </a:t>
            </a:r>
            <a:r>
              <a:rPr lang="en-US" noProof="1"/>
              <a:t>ICollection</a:t>
            </a:r>
            <a:r>
              <a:rPr lang="en-US" dirty="0"/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Mapping </a:t>
            </a:r>
            <a:r>
              <a:rPr lang="en-US" noProof="1"/>
              <a:t>IQueryable</a:t>
            </a:r>
            <a:r>
              <a:rPr lang="en-US" dirty="0"/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Custom Member Mappings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Mapping Profiles</a:t>
            </a:r>
          </a:p>
          <a:p>
            <a:pPr marL="735321" lvl="1" indent="-446088">
              <a:lnSpc>
                <a:spcPts val="4000"/>
              </a:lnSpc>
              <a:buFontTx/>
              <a:buAutoNum type="arabicPeriod"/>
            </a:pPr>
            <a:endParaRPr lang="en-US" sz="320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E013C8-1D92-4E2E-8723-AEB47E8C2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C7703F-E005-4A52-AD65-3E1B02E7B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6C22CD-6752-410E-92D8-92302B6C0E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Transfer Objects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374331C-7518-4E56-934C-0100756258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14124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27125" y="4970522"/>
            <a:ext cx="6537750" cy="1698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500" y="3474000"/>
            <a:ext cx="5355000" cy="14062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7289F52-9D05-4957-99B1-1C7CAB89D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5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 (denormalization)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196B08-B778-43AE-98EB-5A2E01402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2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7F47A38-3869-48C6-9DA1-1CEB9D45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3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</a:t>
            </a:r>
            <a:r>
              <a:rPr lang="en-US" b="1" dirty="0">
                <a:solidFill>
                  <a:schemeClr val="bg1"/>
                </a:solidFill>
              </a:rPr>
              <a:t>stock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quantity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a new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7796" y="2259000"/>
            <a:ext cx="104632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product = context.Products.FirstOrDefault(x=&gt;…);</a:t>
            </a:r>
          </a:p>
          <a:p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579119" y="4599000"/>
            <a:ext cx="2535087" cy="1328023"/>
          </a:xfrm>
          <a:prstGeom prst="wedgeRoundRectCallout">
            <a:avLst>
              <a:gd name="adj1" fmla="val -94925"/>
              <a:gd name="adj2" fmla="val -39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7052C8-0D18-416F-8DDB-61EA62135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7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38E25E-B4B5-4AC7-9CF6-ABC1F38382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AutoMapper Library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1BC2C2-D02C-4E3B-A7DD-EC873A0282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807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C3D84-9A30-4DCB-8252-6A915B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3197442"/>
            <a:ext cx="6658428" cy="212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8EF020D-93AC-4809-A95E-6D6AF25E1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1127</Words>
  <Application>Microsoft Office PowerPoint</Application>
  <PresentationFormat>Widescreen</PresentationFormat>
  <Paragraphs>220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Mapped Properties by Name</vt:lpstr>
      <vt:lpstr>Multiple Mappings</vt:lpstr>
      <vt:lpstr>Mapping ICollection and IQueryable</vt:lpstr>
      <vt:lpstr>Custom Member Mapping</vt:lpstr>
      <vt:lpstr>Flattening Complex Objects</vt:lpstr>
      <vt:lpstr>Unflattening Complex Objects</vt:lpstr>
      <vt:lpstr>Mapping Profiles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2021-09-03T17:39:17Z</dcterms:modified>
  <cp:category>db;databases;sql;programming;computer programming;software development</cp:category>
</cp:coreProperties>
</file>