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503" r:id="rId2"/>
    <p:sldId id="276" r:id="rId3"/>
    <p:sldId id="587" r:id="rId4"/>
    <p:sldId id="588" r:id="rId5"/>
    <p:sldId id="589" r:id="rId6"/>
    <p:sldId id="591" r:id="rId7"/>
    <p:sldId id="590" r:id="rId8"/>
    <p:sldId id="592" r:id="rId9"/>
    <p:sldId id="586" r:id="rId10"/>
    <p:sldId id="504" r:id="rId11"/>
    <p:sldId id="5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Компютърна мрежа" id="{8C06866A-E178-44DD-92B5-05AF5F0DD447}">
          <p14:sldIdLst>
            <p14:sldId id="587"/>
            <p14:sldId id="588"/>
            <p14:sldId id="589"/>
            <p14:sldId id="591"/>
            <p14:sldId id="590"/>
            <p14:sldId id="59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144" y="1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  <a:endParaRPr lang="bg-BG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994508"/>
            <a:ext cx="11083636" cy="714491"/>
          </a:xfrm>
        </p:spPr>
        <p:txBody>
          <a:bodyPr>
            <a:normAutofit/>
          </a:bodyPr>
          <a:lstStyle/>
          <a:p>
            <a:r>
              <a:rPr lang="ru-RU" dirty="0"/>
              <a:t>Основни начини за достъп до интернет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563818"/>
          </a:xfrm>
        </p:spPr>
        <p:txBody>
          <a:bodyPr>
            <a:normAutofit fontScale="90000"/>
          </a:bodyPr>
          <a:lstStyle/>
          <a:p>
            <a:r>
              <a:rPr lang="ru-RU" dirty="0"/>
              <a:t>Същност на глобалната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мрежа </a:t>
            </a:r>
            <a:r>
              <a:rPr lang="ru-RU" dirty="0"/>
              <a:t>интернет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Компютърна мрежа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 smtClean="0"/>
              <a:t>Достъп до </a:t>
            </a:r>
            <a:r>
              <a:rPr lang="bg-BG" b="1" dirty="0" smtClean="0"/>
              <a:t>интернет</a:t>
            </a:r>
          </a:p>
          <a:p>
            <a:r>
              <a:rPr lang="bg-BG" dirty="0" smtClean="0"/>
              <a:t>Отваряне на </a:t>
            </a:r>
            <a:r>
              <a:rPr lang="bg-BG" b="1" dirty="0" smtClean="0"/>
              <a:t>уебсайт</a:t>
            </a:r>
            <a:r>
              <a:rPr lang="bg-BG" dirty="0" smtClean="0"/>
              <a:t> с </a:t>
            </a:r>
            <a:r>
              <a:rPr lang="bg-BG" b="1" dirty="0" smtClean="0"/>
              <a:t>различни браузъри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Указател</a:t>
            </a:r>
            <a:r>
              <a:rPr lang="bg-BG" dirty="0" smtClean="0"/>
              <a:t> на </a:t>
            </a:r>
            <a:r>
              <a:rPr lang="bg-BG" b="1" dirty="0" smtClean="0"/>
              <a:t>полезни адреси</a:t>
            </a:r>
            <a:endParaRPr lang="bg-BG" b="1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450916"/>
            <a:ext cx="10961783" cy="768084"/>
          </a:xfrm>
        </p:spPr>
        <p:txBody>
          <a:bodyPr/>
          <a:lstStyle/>
          <a:p>
            <a:r>
              <a:rPr lang="bg-BG" dirty="0" smtClean="0"/>
              <a:t>Компютърна мрежа</a:t>
            </a:r>
            <a:endParaRPr lang="en-US" dirty="0"/>
          </a:p>
        </p:txBody>
      </p:sp>
      <p:pic>
        <p:nvPicPr>
          <p:cNvPr id="1026" name="Picture 2" descr="What is Computer Networking? - GreenCloud - Affordable KVM and Windows V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500" y="684000"/>
            <a:ext cx="6795000" cy="40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9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Компютърната </a:t>
            </a:r>
            <a:r>
              <a:rPr lang="ru-RU" b="1" dirty="0">
                <a:solidFill>
                  <a:schemeClr val="bg1"/>
                </a:solidFill>
              </a:rPr>
              <a:t>мрежа </a:t>
            </a:r>
            <a:r>
              <a:rPr lang="ru-RU" dirty="0" smtClean="0"/>
              <a:t>– </a:t>
            </a:r>
            <a:r>
              <a:rPr lang="ru-RU" b="1" dirty="0"/>
              <a:t>система</a:t>
            </a:r>
            <a:r>
              <a:rPr lang="ru-RU" dirty="0"/>
              <a:t> от </a:t>
            </a:r>
            <a:r>
              <a:rPr lang="ru-RU" b="1" dirty="0"/>
              <a:t>свързани</a:t>
            </a:r>
            <a:r>
              <a:rPr lang="ru-RU" dirty="0"/>
              <a:t> помежду си </a:t>
            </a:r>
            <a:r>
              <a:rPr lang="ru-RU" b="1" dirty="0"/>
              <a:t>хардуерни компоненти </a:t>
            </a:r>
            <a:r>
              <a:rPr lang="ru-RU" dirty="0"/>
              <a:t>и </a:t>
            </a:r>
            <a:r>
              <a:rPr lang="ru-RU" b="1" dirty="0"/>
              <a:t>компютри</a:t>
            </a:r>
            <a:r>
              <a:rPr lang="ru-RU" dirty="0"/>
              <a:t>, която позволява </a:t>
            </a:r>
            <a:r>
              <a:rPr lang="ru-RU" b="1" dirty="0"/>
              <a:t>обмен</a:t>
            </a:r>
            <a:r>
              <a:rPr lang="ru-RU" dirty="0"/>
              <a:t> на </a:t>
            </a:r>
            <a:r>
              <a:rPr lang="ru-RU" b="1" dirty="0" smtClean="0"/>
              <a:t>информация</a:t>
            </a:r>
          </a:p>
          <a:p>
            <a:pPr lvl="1"/>
            <a:r>
              <a:rPr lang="ru-RU" dirty="0" smtClean="0"/>
              <a:t>Целта на мрежата е да осигури </a:t>
            </a:r>
            <a:r>
              <a:rPr lang="ru-RU" b="1" dirty="0" smtClean="0"/>
              <a:t>достъп</a:t>
            </a:r>
            <a:r>
              <a:rPr lang="ru-RU" dirty="0" smtClean="0"/>
              <a:t> на </a:t>
            </a:r>
            <a:r>
              <a:rPr lang="ru-RU" b="1" dirty="0" smtClean="0"/>
              <a:t>потребителите</a:t>
            </a:r>
            <a:r>
              <a:rPr lang="ru-RU" dirty="0" smtClean="0"/>
              <a:t> до </a:t>
            </a:r>
            <a:r>
              <a:rPr lang="ru-RU" b="1" dirty="0" smtClean="0">
                <a:solidFill>
                  <a:schemeClr val="bg1"/>
                </a:solidFill>
              </a:rPr>
              <a:t>локалните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глобалните</a:t>
            </a:r>
            <a:r>
              <a:rPr lang="ru-RU" dirty="0" smtClean="0"/>
              <a:t> </a:t>
            </a:r>
            <a:r>
              <a:rPr lang="ru-RU" b="1" dirty="0" smtClean="0"/>
              <a:t>ресурси</a:t>
            </a:r>
            <a:r>
              <a:rPr lang="ru-RU" dirty="0" smtClean="0"/>
              <a:t> на всички компютри в мрежата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компютърна мрежа?</a:t>
            </a:r>
            <a:endParaRPr lang="en-US" dirty="0"/>
          </a:p>
        </p:txBody>
      </p:sp>
      <p:pic>
        <p:nvPicPr>
          <p:cNvPr id="2050" name="Picture 2" descr="Компютърни мрежи - ПГТЕ &quot;Христо Ботев&quot; - Монтана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00" y="4673875"/>
            <a:ext cx="4590000" cy="20129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Видовете </a:t>
            </a:r>
            <a:r>
              <a:rPr lang="bg-BG" b="1" dirty="0" smtClean="0"/>
              <a:t>компютърни мрежи </a:t>
            </a:r>
            <a:r>
              <a:rPr lang="bg-BG" dirty="0" smtClean="0"/>
              <a:t>са: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Локална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LAN</a:t>
            </a:r>
            <a:r>
              <a:rPr lang="en-US" dirty="0" smtClean="0"/>
              <a:t> – Local Area Network)</a:t>
            </a:r>
            <a:endParaRPr lang="bg-BG" dirty="0" smtClean="0"/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Глобална</a:t>
            </a:r>
            <a:r>
              <a:rPr lang="en-US" dirty="0" smtClean="0"/>
              <a:t> (</a:t>
            </a:r>
            <a:r>
              <a:rPr lang="en-US" b="1" dirty="0" smtClean="0"/>
              <a:t>WAN</a:t>
            </a:r>
            <a:r>
              <a:rPr lang="en-US" dirty="0" smtClean="0"/>
              <a:t> – Wide Area Network)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компютърни мрежи</a:t>
            </a:r>
            <a:endParaRPr lang="en-US" dirty="0"/>
          </a:p>
        </p:txBody>
      </p:sp>
      <p:pic>
        <p:nvPicPr>
          <p:cNvPr id="3076" name="Picture 4" descr="Локална мрежа – У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01" y="3643014"/>
            <a:ext cx="4770000" cy="28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00" y="3564000"/>
            <a:ext cx="4552481" cy="30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LAN</a:t>
            </a:r>
            <a:r>
              <a:rPr lang="en-US" dirty="0" smtClean="0"/>
              <a:t> </a:t>
            </a:r>
            <a:r>
              <a:rPr lang="bg-BG" dirty="0" smtClean="0"/>
              <a:t>обслужва </a:t>
            </a:r>
            <a:r>
              <a:rPr lang="bg-BG" b="1" dirty="0" smtClean="0"/>
              <a:t>ограничена</a:t>
            </a:r>
            <a:r>
              <a:rPr lang="bg-BG" dirty="0" smtClean="0"/>
              <a:t> по </a:t>
            </a:r>
            <a:r>
              <a:rPr lang="bg-BG" b="1" dirty="0" smtClean="0"/>
              <a:t>местоположение</a:t>
            </a:r>
            <a:r>
              <a:rPr lang="bg-BG" dirty="0" smtClean="0"/>
              <a:t> </a:t>
            </a:r>
            <a:r>
              <a:rPr lang="bg-BG" b="1" dirty="0" smtClean="0"/>
              <a:t>зона</a:t>
            </a:r>
            <a:endParaRPr lang="bg-BG" dirty="0" smtClean="0"/>
          </a:p>
          <a:p>
            <a:pPr lvl="1"/>
            <a:r>
              <a:rPr lang="bg-BG" dirty="0" smtClean="0"/>
              <a:t>Вашия </a:t>
            </a:r>
            <a:r>
              <a:rPr lang="bg-BG" b="1" dirty="0" smtClean="0"/>
              <a:t>дом</a:t>
            </a:r>
            <a:r>
              <a:rPr lang="bg-BG" dirty="0" smtClean="0"/>
              <a:t> или </a:t>
            </a:r>
            <a:r>
              <a:rPr lang="bg-BG" b="1" dirty="0" smtClean="0"/>
              <a:t>училище</a:t>
            </a:r>
          </a:p>
          <a:p>
            <a:pPr lvl="1"/>
            <a:r>
              <a:rPr lang="bg-BG" dirty="0" smtClean="0"/>
              <a:t>Отделна </a:t>
            </a:r>
            <a:r>
              <a:rPr lang="bg-BG" b="1" dirty="0" smtClean="0"/>
              <a:t>фирма</a:t>
            </a:r>
            <a:r>
              <a:rPr lang="bg-BG" dirty="0" smtClean="0"/>
              <a:t> или </a:t>
            </a:r>
            <a:r>
              <a:rPr lang="bg-BG" b="1" dirty="0" smtClean="0"/>
              <a:t>организация</a:t>
            </a:r>
          </a:p>
          <a:p>
            <a:pPr lvl="1"/>
            <a:r>
              <a:rPr lang="bg-BG" b="1" dirty="0" smtClean="0"/>
              <a:t>Сграда</a:t>
            </a:r>
            <a:r>
              <a:rPr lang="bg-BG" dirty="0" smtClean="0"/>
              <a:t> или няколко </a:t>
            </a:r>
            <a:r>
              <a:rPr lang="bg-BG" b="1" dirty="0" smtClean="0"/>
              <a:t>близко разположени сгради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Локална компютърна мрежа </a:t>
            </a:r>
            <a:r>
              <a:rPr lang="en-US" dirty="0" smtClean="0"/>
              <a:t>(LAN)</a:t>
            </a:r>
            <a:endParaRPr lang="en-US" dirty="0"/>
          </a:p>
        </p:txBody>
      </p:sp>
      <p:pic>
        <p:nvPicPr>
          <p:cNvPr id="4100" name="Picture 4" descr="What is a Local Area Network (LAN)?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" t="3626" r="3005" b="3609"/>
          <a:stretch/>
        </p:blipFill>
        <p:spPr bwMode="auto">
          <a:xfrm>
            <a:off x="1569116" y="4059000"/>
            <a:ext cx="3581884" cy="26392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a LAN (local area network)? - Neos Net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972" y="4059000"/>
            <a:ext cx="4831229" cy="26392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8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WAN</a:t>
            </a:r>
            <a:r>
              <a:rPr lang="en-US" dirty="0" smtClean="0"/>
              <a:t> </a:t>
            </a:r>
            <a:r>
              <a:rPr lang="bg-BG" dirty="0" smtClean="0"/>
              <a:t>свързрва </a:t>
            </a:r>
            <a:r>
              <a:rPr lang="bg-BG" b="1" dirty="0" smtClean="0"/>
              <a:t>няколко</a:t>
            </a:r>
            <a:r>
              <a:rPr lang="bg-BG" dirty="0" smtClean="0"/>
              <a:t> </a:t>
            </a:r>
            <a:r>
              <a:rPr lang="bg-BG" b="1" dirty="0" smtClean="0"/>
              <a:t>локални</a:t>
            </a:r>
            <a:r>
              <a:rPr lang="bg-BG" dirty="0" smtClean="0"/>
              <a:t> или </a:t>
            </a:r>
            <a:r>
              <a:rPr lang="bg-BG" b="1" dirty="0" smtClean="0"/>
              <a:t>регионални</a:t>
            </a:r>
            <a:r>
              <a:rPr lang="bg-BG" dirty="0" smtClean="0"/>
              <a:t> </a:t>
            </a:r>
            <a:r>
              <a:rPr lang="bg-BG" b="1" dirty="0" smtClean="0"/>
              <a:t>мрежи</a:t>
            </a:r>
            <a:r>
              <a:rPr lang="bg-BG" dirty="0" smtClean="0"/>
              <a:t>, които се намират на </a:t>
            </a:r>
            <a:r>
              <a:rPr lang="bg-BG" b="1" dirty="0" smtClean="0"/>
              <a:t>голямо разстояние </a:t>
            </a:r>
            <a:r>
              <a:rPr lang="bg-BG" dirty="0" smtClean="0"/>
              <a:t>една от друга</a:t>
            </a:r>
          </a:p>
          <a:p>
            <a:pPr lvl="1"/>
            <a:r>
              <a:rPr lang="bg-BG" dirty="0" smtClean="0"/>
              <a:t>Например </a:t>
            </a:r>
            <a:r>
              <a:rPr lang="bg-BG" b="1" dirty="0" smtClean="0"/>
              <a:t>глобална компютърна мрежа </a:t>
            </a:r>
            <a:r>
              <a:rPr lang="bg-BG" dirty="0" smtClean="0"/>
              <a:t>е мрежата на:</a:t>
            </a:r>
          </a:p>
          <a:p>
            <a:pPr lvl="2"/>
            <a:r>
              <a:rPr lang="bg-BG" b="1" dirty="0"/>
              <a:t>М</a:t>
            </a:r>
            <a:r>
              <a:rPr lang="bg-BG" b="1" dirty="0" smtClean="0"/>
              <a:t>обилен оператор</a:t>
            </a:r>
          </a:p>
          <a:p>
            <a:pPr lvl="2"/>
            <a:r>
              <a:rPr lang="bg-BG" b="1" dirty="0" smtClean="0"/>
              <a:t>Доставчик</a:t>
            </a:r>
            <a:r>
              <a:rPr lang="bg-BG" dirty="0" smtClean="0"/>
              <a:t> на </a:t>
            </a:r>
            <a:r>
              <a:rPr lang="bg-BG" b="1" dirty="0" smtClean="0"/>
              <a:t>интернет</a:t>
            </a:r>
            <a:r>
              <a:rPr lang="bg-BG" dirty="0" smtClean="0"/>
              <a:t> за град или държава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Глобална компютърна мрежа </a:t>
            </a:r>
            <a:r>
              <a:rPr lang="en-US" dirty="0"/>
              <a:t>(</a:t>
            </a:r>
            <a:r>
              <a:rPr lang="en-US" dirty="0" smtClean="0"/>
              <a:t>WAN)</a:t>
            </a:r>
            <a:endParaRPr lang="en-US" dirty="0"/>
          </a:p>
        </p:txBody>
      </p:sp>
      <p:pic>
        <p:nvPicPr>
          <p:cNvPr id="5122" name="Picture 2" descr="What is a WAN? | WAN vs. LAN | Cloudflar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00" y="4227750"/>
            <a:ext cx="3605196" cy="26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AN vs. LAN: What Is the Difference? | LAN and WAN Net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947" y="4227750"/>
            <a:ext cx="4168800" cy="26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42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</a:t>
            </a: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3867</TotalTime>
  <Words>368</Words>
  <Application>Microsoft Office PowerPoint</Application>
  <PresentationFormat>Widescreen</PresentationFormat>
  <Paragraphs>59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Consolas</vt:lpstr>
      <vt:lpstr>Wingdings</vt:lpstr>
      <vt:lpstr>SoftUni</vt:lpstr>
      <vt:lpstr>Същност на глобалната  мрежа интернет</vt:lpstr>
      <vt:lpstr>Съдържание</vt:lpstr>
      <vt:lpstr>Компютърна мрежа</vt:lpstr>
      <vt:lpstr>Какво е компютърна мрежа?</vt:lpstr>
      <vt:lpstr>Видове компютърни мрежи</vt:lpstr>
      <vt:lpstr>Локална компютърна мрежа (LAN)</vt:lpstr>
      <vt:lpstr>Глобална компютърна мрежа (WAN)</vt:lpstr>
      <vt:lpstr>Интернет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Същност на глобалната мрежа интернет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137</cp:revision>
  <dcterms:created xsi:type="dcterms:W3CDTF">2018-05-23T13:08:44Z</dcterms:created>
  <dcterms:modified xsi:type="dcterms:W3CDTF">2024-08-14T18:11:42Z</dcterms:modified>
  <cp:category/>
</cp:coreProperties>
</file>