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74"/>
  </p:notesMasterIdLst>
  <p:handoutMasterIdLst>
    <p:handoutMasterId r:id="rId75"/>
  </p:handoutMasterIdLst>
  <p:sldIdLst>
    <p:sldId id="503" r:id="rId2"/>
    <p:sldId id="276" r:id="rId3"/>
    <p:sldId id="729" r:id="rId4"/>
    <p:sldId id="675" r:id="rId5"/>
    <p:sldId id="704" r:id="rId6"/>
    <p:sldId id="668" r:id="rId7"/>
    <p:sldId id="736" r:id="rId8"/>
    <p:sldId id="737" r:id="rId9"/>
    <p:sldId id="748" r:id="rId10"/>
    <p:sldId id="749" r:id="rId11"/>
    <p:sldId id="714" r:id="rId12"/>
    <p:sldId id="745" r:id="rId13"/>
    <p:sldId id="715" r:id="rId14"/>
    <p:sldId id="758" r:id="rId15"/>
    <p:sldId id="759" r:id="rId16"/>
    <p:sldId id="742" r:id="rId17"/>
    <p:sldId id="676" r:id="rId18"/>
    <p:sldId id="677" r:id="rId19"/>
    <p:sldId id="688" r:id="rId20"/>
    <p:sldId id="689" r:id="rId21"/>
    <p:sldId id="760" r:id="rId22"/>
    <p:sldId id="763" r:id="rId23"/>
    <p:sldId id="770" r:id="rId24"/>
    <p:sldId id="772" r:id="rId25"/>
    <p:sldId id="761" r:id="rId26"/>
    <p:sldId id="762" r:id="rId27"/>
    <p:sldId id="771" r:id="rId28"/>
    <p:sldId id="659" r:id="rId29"/>
    <p:sldId id="660" r:id="rId30"/>
    <p:sldId id="703" r:id="rId31"/>
    <p:sldId id="653" r:id="rId32"/>
    <p:sldId id="733" r:id="rId33"/>
    <p:sldId id="757" r:id="rId34"/>
    <p:sldId id="746" r:id="rId35"/>
    <p:sldId id="690" r:id="rId36"/>
    <p:sldId id="654" r:id="rId37"/>
    <p:sldId id="707" r:id="rId38"/>
    <p:sldId id="747" r:id="rId39"/>
    <p:sldId id="664" r:id="rId40"/>
    <p:sldId id="665" r:id="rId41"/>
    <p:sldId id="666" r:id="rId42"/>
    <p:sldId id="730" r:id="rId43"/>
    <p:sldId id="679" r:id="rId44"/>
    <p:sldId id="705" r:id="rId45"/>
    <p:sldId id="738" r:id="rId46"/>
    <p:sldId id="739" r:id="rId47"/>
    <p:sldId id="717" r:id="rId48"/>
    <p:sldId id="743" r:id="rId49"/>
    <p:sldId id="764" r:id="rId50"/>
    <p:sldId id="765" r:id="rId51"/>
    <p:sldId id="767" r:id="rId52"/>
    <p:sldId id="768" r:id="rId53"/>
    <p:sldId id="769" r:id="rId54"/>
    <p:sldId id="731" r:id="rId55"/>
    <p:sldId id="694" r:id="rId56"/>
    <p:sldId id="706" r:id="rId57"/>
    <p:sldId id="740" r:id="rId58"/>
    <p:sldId id="741" r:id="rId59"/>
    <p:sldId id="719" r:id="rId60"/>
    <p:sldId id="744" r:id="rId61"/>
    <p:sldId id="750" r:id="rId62"/>
    <p:sldId id="752" r:id="rId63"/>
    <p:sldId id="755" r:id="rId64"/>
    <p:sldId id="753" r:id="rId65"/>
    <p:sldId id="756" r:id="rId66"/>
    <p:sldId id="773" r:id="rId67"/>
    <p:sldId id="774" r:id="rId68"/>
    <p:sldId id="775" r:id="rId69"/>
    <p:sldId id="776" r:id="rId70"/>
    <p:sldId id="633" r:id="rId71"/>
    <p:sldId id="504" r:id="rId72"/>
    <p:sldId id="505" r:id="rId7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Четене, добавяне, редактиране и изтриване на преглед" id="{A77A78C5-D26F-7B4B-9B62-DAA63E633E82}">
          <p14:sldIdLst>
            <p14:sldId id="729"/>
            <p14:sldId id="675"/>
            <p14:sldId id="704"/>
            <p14:sldId id="668"/>
            <p14:sldId id="736"/>
            <p14:sldId id="737"/>
            <p14:sldId id="748"/>
            <p14:sldId id="749"/>
            <p14:sldId id="714"/>
            <p14:sldId id="745"/>
            <p14:sldId id="715"/>
            <p14:sldId id="758"/>
            <p14:sldId id="759"/>
            <p14:sldId id="742"/>
            <p14:sldId id="676"/>
            <p14:sldId id="677"/>
            <p14:sldId id="688"/>
            <p14:sldId id="689"/>
            <p14:sldId id="760"/>
            <p14:sldId id="763"/>
            <p14:sldId id="770"/>
            <p14:sldId id="772"/>
            <p14:sldId id="761"/>
            <p14:sldId id="762"/>
            <p14:sldId id="771"/>
          </p14:sldIdLst>
        </p14:section>
        <p14:section name="Четене, добавяне, редактиране и изтриване на пациент" id="{708F128B-080D-9245-B5F0-2C8792F880E6}">
          <p14:sldIdLst>
            <p14:sldId id="659"/>
            <p14:sldId id="660"/>
            <p14:sldId id="703"/>
            <p14:sldId id="653"/>
            <p14:sldId id="733"/>
            <p14:sldId id="757"/>
            <p14:sldId id="746"/>
            <p14:sldId id="690"/>
            <p14:sldId id="654"/>
            <p14:sldId id="707"/>
            <p14:sldId id="747"/>
            <p14:sldId id="664"/>
            <p14:sldId id="665"/>
            <p14:sldId id="666"/>
          </p14:sldIdLst>
        </p14:section>
        <p14:section name="Четене, добавяне, редактиране и изтриване на лекар" id="{77ED0BC7-4415-3A48-896D-C39C4553DA0E}">
          <p14:sldIdLst>
            <p14:sldId id="730"/>
            <p14:sldId id="679"/>
            <p14:sldId id="705"/>
            <p14:sldId id="738"/>
            <p14:sldId id="739"/>
            <p14:sldId id="717"/>
            <p14:sldId id="743"/>
            <p14:sldId id="764"/>
            <p14:sldId id="765"/>
            <p14:sldId id="767"/>
            <p14:sldId id="768"/>
            <p14:sldId id="769"/>
          </p14:sldIdLst>
        </p14:section>
        <p14:section name="Четене, добавяне, редактиране и изтриване на админ" id="{9F6E3385-C80A-2741-AB97-033F01B55A7C}">
          <p14:sldIdLst>
            <p14:sldId id="731"/>
            <p14:sldId id="694"/>
            <p14:sldId id="706"/>
            <p14:sldId id="740"/>
            <p14:sldId id="741"/>
            <p14:sldId id="719"/>
            <p14:sldId id="744"/>
            <p14:sldId id="750"/>
            <p14:sldId id="752"/>
            <p14:sldId id="755"/>
            <p14:sldId id="753"/>
            <p14:sldId id="756"/>
          </p14:sldIdLst>
        </p14:section>
        <p14:section name="Допълнителни проверки" id="{04C3F4A2-FC2A-DF40-8AA4-CC9F5023E800}">
          <p14:sldIdLst>
            <p14:sldId id="773"/>
            <p14:sldId id="774"/>
            <p14:sldId id="775"/>
            <p14:sldId id="776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4" clrIdx="0">
    <p:extLst>
      <p:ext uri="{19B8F6BF-5375-455C-9EA6-DF929625EA0E}">
        <p15:presenceInfo xmlns:p15="http://schemas.microsoft.com/office/powerpoint/2012/main" userId="PC" providerId="None"/>
      </p:ext>
    </p:extLst>
  </p:cmAuthor>
  <p:cmAuthor id="2" name="Mirela Damyanova" initials="MD" lastIdx="32" clrIdx="1">
    <p:extLst>
      <p:ext uri="{19B8F6BF-5375-455C-9EA6-DF929625EA0E}">
        <p15:presenceInfo xmlns:p15="http://schemas.microsoft.com/office/powerpoint/2012/main" userId="Mirela Damyanova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934" autoAdjust="0"/>
    <p:restoredTop sz="95188" autoAdjust="0"/>
  </p:normalViewPr>
  <p:slideViewPr>
    <p:cSldViewPr showGuides="1">
      <p:cViewPr varScale="1">
        <p:scale>
          <a:sx n="105" d="100"/>
          <a:sy n="105" d="100"/>
        </p:scale>
        <p:origin x="192" y="280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notesMaster" Target="notesMasters/notesMaster1.xml"/><Relationship Id="rId79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tableStyles" Target="tableStyle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commentAuthors" Target="commentAuthor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15.11.24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11/15/24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98903991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777334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62596403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063983014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22024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4745848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95086994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1785606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58798098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72270244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444613993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70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1790653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3373668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116269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6233161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06912289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1209168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85963885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2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/>
              <a:t>Курс "Информационни </a:t>
            </a:r>
            <a:r>
              <a:rPr lang="bg-BG" dirty="0"/>
              <a:t>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/>
          </a:bodyPr>
          <a:lstStyle/>
          <a:p>
            <a:r>
              <a:rPr lang="bg-BG" sz="3200" dirty="0"/>
              <a:t>Здравна информационна система</a:t>
            </a:r>
            <a:endParaRPr lang="en-US" sz="3200" dirty="0"/>
          </a:p>
          <a:p>
            <a:r>
              <a:rPr lang="bg-BG" sz="3200" dirty="0"/>
              <a:t>Трета част - Имплементация на отделни функционалности</a:t>
            </a:r>
            <a:endParaRPr lang="bg-BG" sz="2800" dirty="0"/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>
            <a:noAutofit/>
          </a:bodyPr>
          <a:lstStyle/>
          <a:p>
            <a:r>
              <a:rPr lang="bg-BG" sz="4200" dirty="0"/>
              <a:t>Имплементация на информационна система 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2407" y="3086623"/>
            <a:ext cx="1757160" cy="788082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95900B7-F5BE-B04F-A642-0BD425C7EA2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83585" y="2767068"/>
            <a:ext cx="5574369" cy="286569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400" dirty="0"/>
              <a:t>При </a:t>
            </a:r>
            <a:r>
              <a:rPr lang="en-US" sz="2400" b="1" dirty="0">
                <a:solidFill>
                  <a:schemeClr val="bg1"/>
                </a:solidFill>
              </a:rPr>
              <a:t>FormMainDoctor</a:t>
            </a:r>
            <a:r>
              <a:rPr lang="bg-BG" sz="2400" dirty="0"/>
              <a:t>, взимаме </a:t>
            </a:r>
            <a:r>
              <a:rPr lang="en-US" sz="2400" b="1" dirty="0">
                <a:solidFill>
                  <a:schemeClr val="bg1"/>
                </a:solidFill>
              </a:rPr>
              <a:t>userId</a:t>
            </a:r>
            <a:r>
              <a:rPr lang="en-US" sz="2400" dirty="0"/>
              <a:t> </a:t>
            </a:r>
            <a:r>
              <a:rPr lang="bg-BG" sz="2400" dirty="0"/>
              <a:t>и го </a:t>
            </a:r>
            <a:r>
              <a:rPr lang="bg-BG" sz="2400" b="1" dirty="0"/>
              <a:t>подаваме</a:t>
            </a:r>
            <a:r>
              <a:rPr lang="bg-BG" sz="2400" dirty="0"/>
              <a:t> на </a:t>
            </a:r>
            <a:r>
              <a:rPr lang="bg-BG" sz="2400" b="1" dirty="0"/>
              <a:t>формите</a:t>
            </a:r>
            <a:r>
              <a:rPr lang="bg-BG" sz="2400" dirty="0"/>
              <a:t> за </a:t>
            </a:r>
            <a:r>
              <a:rPr lang="bg-BG" sz="2400" b="1" dirty="0"/>
              <a:t>пациенти</a:t>
            </a:r>
            <a:r>
              <a:rPr lang="bg-BG" sz="2400" dirty="0"/>
              <a:t> и </a:t>
            </a:r>
            <a:r>
              <a:rPr lang="bg-BG" sz="2400" b="1" dirty="0"/>
              <a:t>прегледи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183502" y="1980898"/>
            <a:ext cx="11569528" cy="4770537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buttonExaminations_Click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formExaminations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(null,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formExaminations.ShowDialog();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608D354F-866E-FA24-A8B1-3091C1BA391A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6000" y="4729686"/>
            <a:ext cx="3432034" cy="510609"/>
          </a:xfrm>
          <a:prstGeom prst="wedgeRoundRectCallout">
            <a:avLst>
              <a:gd name="adj1" fmla="val -68705"/>
              <a:gd name="adj2" fmla="val 18239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endParaRPr lang="en-US" sz="2399" b="1" noProof="1">
              <a:solidFill>
                <a:schemeClr val="bg2"/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71B9875-1F21-2ADE-E84C-A64692CDF8F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34179" y="4729686"/>
            <a:ext cx="3432034" cy="510609"/>
          </a:xfrm>
          <a:prstGeom prst="wedgeRoundRectCallout">
            <a:avLst>
              <a:gd name="adj1" fmla="val -101031"/>
              <a:gd name="adj2" fmla="val -7547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CBF8ED9E-876E-8DA4-372F-CAE7B2956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4022822" y="2918391"/>
            <a:ext cx="3432034" cy="510609"/>
          </a:xfrm>
          <a:prstGeom prst="wedgeRoundRectCallout">
            <a:avLst>
              <a:gd name="adj1" fmla="val -76875"/>
              <a:gd name="adj2" fmla="val 3674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368217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  <p:bldP spid="8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Добавяме </a:t>
            </a:r>
            <a:r>
              <a:rPr lang="bg-BG" sz="2400" b="1" dirty="0">
                <a:solidFill>
                  <a:schemeClr val="bg1"/>
                </a:solidFill>
              </a:rPr>
              <a:t>втори конструктор </a:t>
            </a:r>
            <a:r>
              <a:rPr lang="bg-BG" sz="2400" dirty="0"/>
              <a:t>на </a:t>
            </a:r>
            <a:r>
              <a:rPr lang="bg-BG" sz="2400" b="1" dirty="0"/>
              <a:t>формата</a:t>
            </a:r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на </a:t>
            </a:r>
            <a:r>
              <a:rPr lang="bg-BG" sz="2000" b="1" dirty="0">
                <a:solidFill>
                  <a:schemeClr val="bg1"/>
                </a:solidFill>
              </a:rPr>
              <a:t>всички пациенти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постъпил </a:t>
            </a:r>
            <a:r>
              <a:rPr lang="bg-BG" sz="2000" b="1" dirty="0"/>
              <a:t>прегледите</a:t>
            </a:r>
            <a:r>
              <a:rPr lang="bg-BG" sz="2000" dirty="0"/>
              <a:t> през бутонът </a:t>
            </a:r>
            <a:r>
              <a:rPr lang="bg-BG" sz="2000" b="1" dirty="0"/>
              <a:t>Прегледи</a:t>
            </a:r>
            <a:r>
              <a:rPr lang="bg-BG" sz="2000" dirty="0"/>
              <a:t> в </a:t>
            </a:r>
            <a:r>
              <a:rPr lang="bg-BG" sz="2000" b="1" dirty="0"/>
              <a:t>главната форма</a:t>
            </a:r>
            <a:r>
              <a:rPr lang="en-US" sz="2000" dirty="0"/>
              <a:t>)</a:t>
            </a:r>
            <a:endParaRPr lang="bg-BG" sz="2000" dirty="0"/>
          </a:p>
          <a:p>
            <a:pPr lvl="1"/>
            <a:r>
              <a:rPr lang="bg-BG" sz="2000" dirty="0"/>
              <a:t>Зареждат се </a:t>
            </a:r>
            <a:r>
              <a:rPr lang="bg-BG" sz="2000" b="1" dirty="0"/>
              <a:t>прегледите</a:t>
            </a:r>
            <a:r>
              <a:rPr lang="bg-BG" sz="2000" dirty="0"/>
              <a:t> при </a:t>
            </a:r>
            <a:r>
              <a:rPr lang="bg-BG" sz="2000" b="1" dirty="0">
                <a:solidFill>
                  <a:schemeClr val="bg1"/>
                </a:solidFill>
              </a:rPr>
              <a:t>избран пациент</a:t>
            </a:r>
            <a:r>
              <a:rPr lang="bg-BG" sz="2000" dirty="0">
                <a:solidFill>
                  <a:schemeClr val="bg1"/>
                </a:solidFill>
              </a:rPr>
              <a:t> </a:t>
            </a:r>
            <a:r>
              <a:rPr lang="en-US" sz="2000" dirty="0"/>
              <a:t>(</a:t>
            </a:r>
            <a:r>
              <a:rPr lang="bg-BG" sz="2000" b="1" dirty="0"/>
              <a:t>админ</a:t>
            </a:r>
            <a:r>
              <a:rPr lang="bg-BG" sz="2000" dirty="0"/>
              <a:t> е </a:t>
            </a:r>
            <a:r>
              <a:rPr lang="bg-BG" sz="2000" b="1" dirty="0"/>
              <a:t>избрал</a:t>
            </a:r>
            <a:r>
              <a:rPr lang="bg-BG" sz="2000" dirty="0"/>
              <a:t> </a:t>
            </a:r>
            <a:r>
              <a:rPr lang="bg-BG" sz="2000" b="1" dirty="0"/>
              <a:t>пациент</a:t>
            </a:r>
            <a:r>
              <a:rPr lang="bg-BG" sz="2000" dirty="0"/>
              <a:t> и е кликнал върху </a:t>
            </a:r>
            <a:r>
              <a:rPr lang="bg-BG" sz="2000" b="1" dirty="0"/>
              <a:t>Покажи прегледи</a:t>
            </a:r>
            <a:r>
              <a:rPr lang="en-US" sz="2000" dirty="0"/>
              <a:t>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15010" y="3417864"/>
            <a:ext cx="11438020" cy="329320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7C86ADE7-1C98-2E74-ED60-7EC2C3A894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4926000" y="5661875"/>
            <a:ext cx="3432034" cy="510609"/>
          </a:xfrm>
          <a:prstGeom prst="wedgeRoundRectCallout">
            <a:avLst>
              <a:gd name="adj1" fmla="val -80782"/>
              <a:gd name="adj2" fmla="val 224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</a:p>
        </p:txBody>
      </p:sp>
    </p:spTree>
    <p:extLst>
      <p:ext uri="{BB962C8B-B14F-4D97-AF65-F5344CB8AC3E}">
        <p14:creationId xmlns:p14="http://schemas.microsoft.com/office/powerpoint/2010/main" val="32527348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600" dirty="0"/>
              <a:t>Добавяме </a:t>
            </a:r>
            <a:r>
              <a:rPr lang="bg-BG" sz="2600" b="1" dirty="0">
                <a:solidFill>
                  <a:schemeClr val="bg1"/>
                </a:solidFill>
              </a:rPr>
              <a:t>трети конструктор</a:t>
            </a:r>
            <a:r>
              <a:rPr lang="bg-BG" sz="2600" dirty="0">
                <a:solidFill>
                  <a:schemeClr val="bg1"/>
                </a:solidFill>
              </a:rPr>
              <a:t> </a:t>
            </a:r>
            <a:r>
              <a:rPr lang="bg-BG" sz="2600" dirty="0"/>
              <a:t>на </a:t>
            </a:r>
            <a:r>
              <a:rPr lang="bg-BG" sz="2600" b="1" dirty="0"/>
              <a:t>формата</a:t>
            </a:r>
          </a:p>
          <a:p>
            <a:pPr lvl="1"/>
            <a:r>
              <a:rPr lang="bg-BG" sz="2400" dirty="0"/>
              <a:t>Зареждат се </a:t>
            </a:r>
            <a:r>
              <a:rPr lang="bg-BG" sz="2400" b="1" dirty="0"/>
              <a:t>прегледите</a:t>
            </a:r>
            <a:r>
              <a:rPr lang="bg-BG" sz="2400" dirty="0"/>
              <a:t> на </a:t>
            </a:r>
            <a:r>
              <a:rPr lang="bg-BG" sz="2400" b="1" dirty="0">
                <a:solidFill>
                  <a:schemeClr val="bg1"/>
                </a:solidFill>
              </a:rPr>
              <a:t>всички пациенти </a:t>
            </a:r>
            <a:r>
              <a:rPr lang="bg-BG" sz="2400" dirty="0"/>
              <a:t>или на </a:t>
            </a:r>
            <a:r>
              <a:rPr lang="bg-BG" sz="2400" b="1" dirty="0">
                <a:solidFill>
                  <a:schemeClr val="bg1"/>
                </a:solidFill>
              </a:rPr>
              <a:t>избран пациент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  <a:r>
              <a:rPr lang="bg-BG" sz="2400" dirty="0"/>
              <a:t> (лекарят вижда</a:t>
            </a:r>
            <a:r>
              <a:rPr lang="bg-BG" sz="2400" b="1" dirty="0"/>
              <a:t> само </a:t>
            </a:r>
            <a:r>
              <a:rPr lang="bg-BG" sz="2400" dirty="0"/>
              <a:t>неговите </a:t>
            </a:r>
            <a:r>
              <a:rPr lang="bg-BG" sz="2400" b="1" dirty="0"/>
              <a:t>прегледи</a:t>
            </a:r>
            <a:r>
              <a:rPr lang="bg-BG" sz="2400" dirty="0"/>
              <a:t>)</a:t>
            </a:r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2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196378" y="2806346"/>
            <a:ext cx="11556652" cy="23083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B7A6A4FA-6614-586F-6116-05B5AE3F614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881000" y="4388311"/>
            <a:ext cx="4005000" cy="510609"/>
          </a:xfrm>
          <a:prstGeom prst="wedgeRoundRectCallout">
            <a:avLst>
              <a:gd name="adj1" fmla="val -77433"/>
              <a:gd name="adj2" fmla="val -49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Задаваме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bg-BG" sz="2399" b="1" noProof="1">
                <a:solidFill>
                  <a:schemeClr val="bg2"/>
                </a:solidFill>
              </a:rPr>
              <a:t>и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2434615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прегледите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</a:t>
            </a:r>
            <a:r>
              <a:rPr lang="en-US" dirty="0"/>
              <a:t> (</a:t>
            </a:r>
            <a:r>
              <a:rPr lang="bg-BG" dirty="0"/>
              <a:t>3</a:t>
            </a:r>
            <a:r>
              <a:rPr lang="en-US" dirty="0"/>
              <a:t>)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905506"/>
            <a:ext cx="11462030" cy="30469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475624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</a:t>
            </a:r>
            <a:r>
              <a:rPr lang="bg-BG" dirty="0"/>
              <a:t>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1482" y="1314000"/>
            <a:ext cx="11561548" cy="461664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LoadExaminationsFormDb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db = new HospitalDbContext())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IQueryable&lt;Examination&gt;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Лекарят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db.Doctors.FirstOrDefault(d =&gt; d.UserId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e.DoctorId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GB" sz="1400" b="1" dirty="0">
              <a:solidFill>
                <a:schemeClr val="bg1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CAC9EA0E-8F12-2897-7746-97E1F0E0458E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383400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r>
              <a:rPr lang="bg-BG" b="1" noProof="1">
                <a:solidFill>
                  <a:schemeClr val="bg2"/>
                </a:solidFill>
              </a:rPr>
              <a:t> и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26F77448-C571-DF7D-DA79-DED627254F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333460"/>
            <a:ext cx="3465000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логнат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02968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lang="bg-BG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Използване на </a:t>
            </a:r>
            <a:r>
              <a:rPr lang="en-US" dirty="0"/>
              <a:t>Examination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190402" y="1244021"/>
            <a:ext cx="115626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Покажи прегледи на избран пациент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e.PatientId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Админът е влязъл от Прегледи на главната форма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examinations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Include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(e =&gt;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ExaminationId = e.ExaminationId,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ExaminationDate = e.ExaminationDate,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Condition = e.Condition,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Treatment = e.Treatment,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+ " " +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e.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}).ToArray();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FFD07FA1-6527-640F-9791-04234BAFF9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1000" y="2529000"/>
            <a:ext cx="4017034" cy="715063"/>
          </a:xfrm>
          <a:prstGeom prst="wedgeRoundRectCallout">
            <a:avLst>
              <a:gd name="adj1" fmla="val -93067"/>
              <a:gd name="adj2" fmla="val -6995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Намираме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прегледите</a:t>
            </a:r>
            <a:r>
              <a:rPr lang="bg-BG" b="1" noProof="1">
                <a:solidFill>
                  <a:schemeClr val="bg2"/>
                </a:solidFill>
              </a:rPr>
              <a:t> на избран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38B40CB9-A7EE-3AEF-BDD4-FD15EF27856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970" y="3563491"/>
            <a:ext cx="3240000" cy="408596"/>
          </a:xfrm>
          <a:prstGeom prst="wedgeRoundRectCallout">
            <a:avLst>
              <a:gd name="adj1" fmla="val -7531"/>
              <a:gd name="adj2" fmla="val -13517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088700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преглед</a:t>
            </a:r>
          </a:p>
          <a:p>
            <a:pPr lvl="1"/>
            <a:r>
              <a:rPr lang="bg-BG" sz="2800" b="1" dirty="0"/>
              <a:t>Редактиране на преглед</a:t>
            </a:r>
          </a:p>
          <a:p>
            <a:pPr lvl="1"/>
            <a:r>
              <a:rPr lang="bg-BG" sz="2800" b="1" dirty="0"/>
              <a:t>Изтриване на преглед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29466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F78B5933-3C41-7458-7561-C5B08105F68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5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36834E02-A464-F0AC-C86F-0EC39E2739E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2288" y="2973064"/>
            <a:ext cx="3390950" cy="368243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 Форматираме </a:t>
            </a:r>
            <a:r>
              <a:rPr lang="bg-BG" sz="3200" b="1" dirty="0">
                <a:solidFill>
                  <a:schemeClr val="bg1"/>
                </a:solidFill>
              </a:rPr>
              <a:t>датата</a:t>
            </a:r>
            <a:r>
              <a:rPr lang="bg-BG" sz="3200" dirty="0"/>
              <a:t> за </a:t>
            </a:r>
            <a:r>
              <a:rPr lang="bg-BG" sz="3200" b="1" dirty="0"/>
              <a:t>преглед</a:t>
            </a:r>
            <a:r>
              <a:rPr lang="bg-BG" sz="3200" dirty="0"/>
              <a:t> при </a:t>
            </a:r>
            <a:r>
              <a:rPr lang="bg-BG" sz="3200" b="1" dirty="0"/>
              <a:t>добавяне</a:t>
            </a:r>
            <a:r>
              <a:rPr lang="bg-BG" sz="3200" dirty="0"/>
              <a:t> и </a:t>
            </a:r>
            <a:r>
              <a:rPr lang="bg-BG" sz="3200" b="1" dirty="0"/>
              <a:t>редактиране</a:t>
            </a:r>
            <a:endParaRPr lang="en-US" sz="3200" b="1" dirty="0"/>
          </a:p>
          <a:p>
            <a:pPr lvl="1"/>
            <a:r>
              <a:rPr lang="bg-BG" sz="2800" dirty="0"/>
              <a:t>Избираме </a:t>
            </a:r>
            <a:r>
              <a:rPr lang="en-US" sz="2800" b="1" dirty="0"/>
              <a:t>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Custom</a:t>
            </a:r>
          </a:p>
          <a:p>
            <a:pPr lvl="1"/>
            <a:r>
              <a:rPr lang="bg-BG" sz="2800" dirty="0"/>
              <a:t>Задаваме </a:t>
            </a:r>
            <a:r>
              <a:rPr lang="en-US" sz="2800" b="1" dirty="0"/>
              <a:t>CustomFormat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dd/MM/yyyy</a:t>
            </a:r>
            <a:endParaRPr lang="bg-BG" sz="28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Форматиране на дата за преглед</a:t>
            </a:r>
            <a:endParaRPr lang="en-B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681001" y="3199970"/>
            <a:ext cx="5072030" cy="291868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10" name="Arrow: Right 10">
            <a:extLst>
              <a:ext uri="{FF2B5EF4-FFF2-40B4-BE49-F238E27FC236}">
                <a16:creationId xmlns:a16="http://schemas.microsoft.com/office/drawing/2014/main" id="{1BD76050-5C33-003A-1C43-6FB5178E9636}"/>
              </a:ext>
            </a:extLst>
          </p:cNvPr>
          <p:cNvSpPr/>
          <p:nvPr/>
        </p:nvSpPr>
        <p:spPr>
          <a:xfrm>
            <a:off x="4721857" y="4137432"/>
            <a:ext cx="1430525" cy="1043763"/>
          </a:xfrm>
          <a:prstGeom prst="rightArrow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799"/>
          </a:p>
        </p:txBody>
      </p:sp>
    </p:spTree>
    <p:extLst>
      <p:ext uri="{BB962C8B-B14F-4D97-AF65-F5344CB8AC3E}">
        <p14:creationId xmlns:p14="http://schemas.microsoft.com/office/powerpoint/2010/main" val="12086724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366B0106-A806-2C34-77CE-9635CF84CBA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US" sz="30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30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en-US" sz="3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  <a:endParaRPr lang="en-BG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Doctor DTO </a:t>
            </a:r>
            <a:r>
              <a:rPr lang="bg-BG" dirty="0"/>
              <a:t>и </a:t>
            </a:r>
            <a:r>
              <a:rPr lang="en-US" dirty="0"/>
              <a:t>Patient DTO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A2DE87E-5516-6412-C364-D6FC20F613BE}"/>
              </a:ext>
            </a:extLst>
          </p:cNvPr>
          <p:cNvSpPr txBox="1">
            <a:spLocks/>
          </p:cNvSpPr>
          <p:nvPr/>
        </p:nvSpPr>
        <p:spPr>
          <a:xfrm>
            <a:off x="597502" y="2018323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788E8D6C-DC71-9525-97E5-0991B0CCEDF1}"/>
              </a:ext>
            </a:extLst>
          </p:cNvPr>
          <p:cNvSpPr txBox="1">
            <a:spLocks/>
          </p:cNvSpPr>
          <p:nvPr/>
        </p:nvSpPr>
        <p:spPr>
          <a:xfrm>
            <a:off x="597502" y="4009539"/>
            <a:ext cx="11155528" cy="16312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public string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076985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28397"/>
            <a:ext cx="11462030" cy="44012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DoctorDto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using (var dbContext = new HospitalDbContext())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doctors = dbContext.Doctors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(d =&gt;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 DoctorDto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{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    DoctorId = d.DoctorId,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=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 + " " + d.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}).ToArray();</a:t>
            </a:r>
          </a:p>
          <a:p>
            <a:endParaRPr lang="en-GB" sz="20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return </a:t>
            </a:r>
            <a:r>
              <a:rPr lang="en-GB" sz="20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}</a:t>
            </a:r>
          </a:p>
          <a:p>
            <a:r>
              <a:rPr lang="en-GB" sz="2000" b="1" dirty="0"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B130DFC3-D8E5-862B-C93B-6A22DCFA05C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6000" y="4689000"/>
            <a:ext cx="4050000" cy="783166"/>
          </a:xfrm>
          <a:prstGeom prst="wedgeRoundRectCallout">
            <a:avLst>
              <a:gd name="adj1" fmla="val -38858"/>
              <a:gd name="adj2" fmla="val -13069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име </a:t>
            </a:r>
            <a:r>
              <a:rPr lang="bg-BG" sz="2000" b="1" noProof="1">
                <a:solidFill>
                  <a:schemeClr val="bg2"/>
                </a:solidFill>
              </a:rPr>
              <a:t>и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лекар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6124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205197" y="1201500"/>
            <a:ext cx="11781606" cy="555575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преглед</a:t>
            </a:r>
          </a:p>
          <a:p>
            <a:pPr lvl="1"/>
            <a:r>
              <a:rPr lang="bg-BG" dirty="0"/>
              <a:t>Работа с </a:t>
            </a:r>
            <a:r>
              <a:rPr lang="en-US" b="1" dirty="0">
                <a:solidFill>
                  <a:schemeClr val="bg1"/>
                </a:solidFill>
              </a:rPr>
              <a:t>DTO</a:t>
            </a:r>
            <a:r>
              <a:rPr lang="en-US" dirty="0"/>
              <a:t> </a:t>
            </a:r>
            <a:r>
              <a:rPr lang="en-US" b="1" dirty="0"/>
              <a:t>(Data Transfer Object)</a:t>
            </a:r>
            <a:endParaRPr lang="bg-BG" b="1" dirty="0"/>
          </a:p>
          <a:p>
            <a:pPr lvl="1"/>
            <a:r>
              <a:rPr lang="bg-BG" dirty="0"/>
              <a:t>Редактиране на </a:t>
            </a:r>
            <a:r>
              <a:rPr lang="bg-BG" b="1" dirty="0">
                <a:solidFill>
                  <a:schemeClr val="bg1"/>
                </a:solidFill>
              </a:rPr>
              <a:t>входна форма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главна форма </a:t>
            </a:r>
            <a:r>
              <a:rPr lang="bg-BG" dirty="0"/>
              <a:t>за </a:t>
            </a:r>
            <a:r>
              <a:rPr lang="bg-BG" b="1" dirty="0"/>
              <a:t>лекар</a:t>
            </a:r>
          </a:p>
          <a:p>
            <a:pPr lvl="1"/>
            <a:r>
              <a:rPr lang="bg-BG" dirty="0"/>
              <a:t>Избиране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  <a:r>
              <a:rPr lang="bg-BG" dirty="0"/>
              <a:t> спрямо </a:t>
            </a:r>
            <a:r>
              <a:rPr lang="bg-BG" b="1" dirty="0"/>
              <a:t>роля</a:t>
            </a:r>
            <a:endParaRPr lang="en-US" b="1" dirty="0"/>
          </a:p>
          <a:p>
            <a:r>
              <a:rPr lang="bg-BG" b="1" dirty="0"/>
              <a:t>Четене</a:t>
            </a:r>
            <a:r>
              <a:rPr lang="bg-BG" dirty="0"/>
              <a:t>,</a:t>
            </a:r>
            <a:r>
              <a:rPr lang="bg-BG" b="1" dirty="0"/>
              <a:t> 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пациент</a:t>
            </a:r>
          </a:p>
          <a:p>
            <a:pPr lvl="1"/>
            <a:r>
              <a:rPr lang="bg-BG" dirty="0"/>
              <a:t>Четене на </a:t>
            </a:r>
            <a:r>
              <a:rPr lang="bg-BG" b="1" dirty="0">
                <a:solidFill>
                  <a:schemeClr val="bg1"/>
                </a:solidFill>
              </a:rPr>
              <a:t>прегледи</a:t>
            </a:r>
            <a:r>
              <a:rPr lang="bg-BG" dirty="0"/>
              <a:t> на </a:t>
            </a:r>
            <a:r>
              <a:rPr lang="bg-BG" b="1" dirty="0"/>
              <a:t>избран пациент</a:t>
            </a:r>
            <a:endParaRPr lang="en-US" b="1" dirty="0"/>
          </a:p>
          <a:p>
            <a:r>
              <a:rPr lang="en-US" dirty="0"/>
              <a:t>​​​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лекар</a:t>
            </a:r>
          </a:p>
          <a:p>
            <a:r>
              <a:rPr lang="en-US" dirty="0"/>
              <a:t>​</a:t>
            </a:r>
            <a:r>
              <a:rPr lang="bg-BG" b="1" dirty="0"/>
              <a:t>Четене</a:t>
            </a:r>
            <a:r>
              <a:rPr lang="bg-BG" dirty="0"/>
              <a:t>, </a:t>
            </a:r>
            <a:r>
              <a:rPr lang="bg-BG" b="1" dirty="0"/>
              <a:t>добавяне</a:t>
            </a:r>
            <a:r>
              <a:rPr lang="bg-BG" dirty="0"/>
              <a:t>, </a:t>
            </a:r>
            <a:r>
              <a:rPr lang="bg-BG" b="1" dirty="0"/>
              <a:t>редактиране</a:t>
            </a:r>
            <a:r>
              <a:rPr lang="bg-BG" dirty="0"/>
              <a:t> и </a:t>
            </a:r>
            <a:r>
              <a:rPr lang="bg-BG" b="1" dirty="0"/>
              <a:t>изтриване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админ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bg-BG" dirty="0"/>
              <a:t>Допълнителни </a:t>
            </a:r>
            <a:r>
              <a:rPr lang="bg-BG" b="1" dirty="0"/>
              <a:t>проверки</a:t>
            </a: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Съдържание</a:t>
            </a:r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EBDE1D-3276-DC02-0814-FA2A3551B6B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5C88A6A-6E4A-5760-EFA1-14F83B77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Използване на</a:t>
            </a:r>
            <a:r>
              <a:rPr lang="en-US" dirty="0"/>
              <a:t> Doctor DTO </a:t>
            </a:r>
            <a:r>
              <a:rPr lang="bg-BG" dirty="0"/>
              <a:t>и </a:t>
            </a:r>
            <a:r>
              <a:rPr lang="en-US" dirty="0"/>
              <a:t>Patient DTO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37932-B502-F159-1AB7-ADEA1CDD9D45}"/>
              </a:ext>
            </a:extLst>
          </p:cNvPr>
          <p:cNvSpPr txBox="1">
            <a:spLocks/>
          </p:cNvSpPr>
          <p:nvPr/>
        </p:nvSpPr>
        <p:spPr>
          <a:xfrm>
            <a:off x="190406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FormAddExamination : Form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private 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FormAddExamination(PatientDto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, DoctorDto[]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textBoxAddExaminationPatientName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.Text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public string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=&gt;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...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DisplayMember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DoctorFullName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ValueMember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"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";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this.comboBoxAddExaminationDoctors.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3" name="AutoShape 7">
            <a:extLst>
              <a:ext uri="{FF2B5EF4-FFF2-40B4-BE49-F238E27FC236}">
                <a16:creationId xmlns:a16="http://schemas.microsoft.com/office/drawing/2014/main" id="{65E24A8B-2899-E9C7-BEA7-43190FC5429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31551" y="1471962"/>
            <a:ext cx="3432034" cy="783166"/>
          </a:xfrm>
          <a:prstGeom prst="wedgeRoundRectCallout">
            <a:avLst>
              <a:gd name="adj1" fmla="val -56981"/>
              <a:gd name="adj2" fmla="val 14695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</a:t>
            </a:r>
            <a:r>
              <a:rPr lang="bg-BG" sz="2000" b="1" noProof="1">
                <a:solidFill>
                  <a:schemeClr val="bg2"/>
                </a:solidFill>
              </a:rPr>
              <a:t> и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фамилия </a:t>
            </a:r>
            <a:r>
              <a:rPr lang="bg-BG" sz="2000" b="1" noProof="1">
                <a:solidFill>
                  <a:schemeClr val="bg2"/>
                </a:solidFill>
              </a:rPr>
              <a:t>на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пациент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8EDB96E-7857-1F45-1F54-37B7C6D9A5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91000" y="4554000"/>
            <a:ext cx="3432034" cy="783166"/>
          </a:xfrm>
          <a:prstGeom prst="wedgeRoundRectCallout">
            <a:avLst>
              <a:gd name="adj1" fmla="val -88242"/>
              <a:gd name="adj2" fmla="val 1619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Зареждаме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имената </a:t>
            </a:r>
            <a:r>
              <a:rPr lang="bg-BG" sz="2000" b="1" noProof="1">
                <a:solidFill>
                  <a:schemeClr val="bg2"/>
                </a:solidFill>
              </a:rPr>
              <a:t>на </a:t>
            </a:r>
            <a:r>
              <a:rPr lang="bg-BG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лекари</a:t>
            </a:r>
            <a:endParaRPr lang="en-US" sz="2000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291139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6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Пациенти - Покажи прегледи - Добави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Добавяме преглед през всички Прегледи - Добави преглед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(patientId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patient =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57725" y="1279794"/>
            <a:ext cx="3927721" cy="226019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AutoShape 7">
            <a:extLst>
              <a:ext uri="{FF2B5EF4-FFF2-40B4-BE49-F238E27FC236}">
                <a16:creationId xmlns:a16="http://schemas.microsoft.com/office/drawing/2014/main" id="{86D9848C-7FD1-6241-1061-3C850AFB808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31000" y="5578206"/>
            <a:ext cx="3432034" cy="715063"/>
          </a:xfrm>
          <a:prstGeom prst="wedgeRoundRectCallout">
            <a:avLst>
              <a:gd name="adj1" fmla="val -83978"/>
              <a:gd name="adj2" fmla="val -6283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 </a:t>
            </a:r>
            <a:r>
              <a:rPr lang="bg-BG" b="1" noProof="1">
                <a:solidFill>
                  <a:schemeClr val="bg2"/>
                </a:solidFill>
              </a:rPr>
              <a:t>на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избран преглед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6DAE4BB3-F318-66D7-72BC-4488747CD6A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2403" y="2513792"/>
            <a:ext cx="3149046" cy="1021529"/>
          </a:xfrm>
          <a:prstGeom prst="wedgeRoundRectCallout">
            <a:avLst>
              <a:gd name="adj1" fmla="val -66248"/>
              <a:gd name="adj2" fmla="val 9436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Зареждаме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, който сме избрали от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 </a:t>
            </a:r>
            <a:r>
              <a:rPr lang="en-US" b="1" noProof="1">
                <a:solidFill>
                  <a:schemeClr val="bg2"/>
                </a:solidFill>
              </a:rPr>
              <a:t>(</a:t>
            </a:r>
            <a:r>
              <a:rPr lang="bg-BG" b="1" noProof="1">
                <a:solidFill>
                  <a:schemeClr val="bg2"/>
                </a:solidFill>
              </a:rPr>
              <a:t>по </a:t>
            </a:r>
            <a:r>
              <a:rPr lang="en-US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patientId</a:t>
            </a:r>
            <a:r>
              <a:rPr lang="en-US" b="1" noProof="1">
                <a:solidFill>
                  <a:schemeClr val="bg2"/>
                </a:solidFill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899219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(patient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Пациентът не е намерен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(formAddExamination.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selectedDoctor = doctors.FirstOrDefault(d =&gt; d.DoctorFullName == formAddExamination.DoctorName);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(selectedDoctor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        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Невалиден избор на лекар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(string.IsNullOrWhiteSpace(formAddExamination.Condition)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</p:spTree>
    <p:extLst>
      <p:ext uri="{BB962C8B-B14F-4D97-AF65-F5344CB8AC3E}">
        <p14:creationId xmlns:p14="http://schemas.microsoft.com/office/powerpoint/2010/main" val="41950489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Преглед</a:t>
            </a:r>
            <a:r>
              <a:rPr lang="en-US" dirty="0"/>
              <a:t> (3)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0824" y="1145674"/>
            <a:ext cx="11572205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PatientId = patient.PatientId,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DoctorId = selectedDoctor.DoctorId,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ExaminationDate = DateOnly.ParseExact(formAddExamination.Date, "dd/MM/yyyy", null),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...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{...}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PatientDto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AddNewExamination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4312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CE7103F-ACA3-7442-1F5F-8BE10615A65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1DDE998-9777-9DA5-DFA3-C598EF306F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Избиране на лекар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DCC8D2-2116-A3D7-DDBC-B7733CB5FD95}"/>
              </a:ext>
            </a:extLst>
          </p:cNvPr>
          <p:cNvSpPr txBox="1">
            <a:spLocks/>
          </p:cNvSpPr>
          <p:nvPr/>
        </p:nvSpPr>
        <p:spPr>
          <a:xfrm>
            <a:off x="190402" y="1248050"/>
            <a:ext cx="11562628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DoctorDto[]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using (var dbContext = new HospitalDbContext())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.Select(d =&gt; new DoctorDto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DoctorId = d.DoctorId,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    DoctorFullName = d.FirstName + " " + d.LastName,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})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                 .ToArray();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Лекарят не може да избира други лекари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dbContext.Doctors.FirstOrDefault(d =&gt; d.UserId == userId).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.Where(d =&gt; d.DoctorId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).ToArray();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   return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   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8" name="AutoShape 7">
            <a:extLst>
              <a:ext uri="{FF2B5EF4-FFF2-40B4-BE49-F238E27FC236}">
                <a16:creationId xmlns:a16="http://schemas.microsoft.com/office/drawing/2014/main" id="{9FFE58A0-3718-AA87-B03A-3C6A6A3182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3486000" y="3798352"/>
            <a:ext cx="4149230" cy="408596"/>
          </a:xfrm>
          <a:prstGeom prst="wedgeRoundRectCallout">
            <a:avLst>
              <a:gd name="adj1" fmla="val -53879"/>
              <a:gd name="adj2" fmla="val 146373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Логнатият потребител 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9" name="AutoShape 7">
            <a:extLst>
              <a:ext uri="{FF2B5EF4-FFF2-40B4-BE49-F238E27FC236}">
                <a16:creationId xmlns:a16="http://schemas.microsoft.com/office/drawing/2014/main" id="{24B9E3E2-72ED-FCF9-8506-0982DFDE86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91000" y="5940437"/>
            <a:ext cx="3429230" cy="715063"/>
          </a:xfrm>
          <a:prstGeom prst="wedgeRoundRectCallout">
            <a:avLst>
              <a:gd name="adj1" fmla="val -39658"/>
              <a:gd name="adj2" fmla="val -116201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Лекарят</a:t>
            </a:r>
            <a:r>
              <a:rPr lang="bg-BG" b="1" noProof="1">
                <a:solidFill>
                  <a:schemeClr val="bg2"/>
                </a:solidFill>
              </a:rPr>
              <a:t> има опция за лекар само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себе си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77152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50920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buttonEditExamination_Click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(selectedExamination == null)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Не е избран преглед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LoadDoctorsToComboBox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(doctors == null || doctors.Length == 0)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налични лекари за избор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doctors.FirstOrDefault(d =&gt; d.DoctorId == examination.DoctorId);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 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70741" y="2382473"/>
            <a:ext cx="4425381" cy="252393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57339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Преглед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3694" y="1228397"/>
            <a:ext cx="11559336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(doctor == null)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Лекарят не е намерен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(string.IsNullOrWhiteSpace(formEditExamination.Condition) || ...)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Полето за състояние и лечение не може да бъде празно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examination.DoctorId = formEditExamination.DoctorId;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</p:spTree>
    <p:extLst>
      <p:ext uri="{BB962C8B-B14F-4D97-AF65-F5344CB8AC3E}">
        <p14:creationId xmlns:p14="http://schemas.microsoft.com/office/powerpoint/2010/main" val="2619242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Преглед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0406" y="1261608"/>
            <a:ext cx="11562624" cy="54784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buttonDeleteExamination_Click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selectedExamination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(selectedExamination == null)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Не е избран преглед</a:t>
            </a:r>
            <a:endParaRPr lang="en-GB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(formDeleteExamination.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ReloadExaminations();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DoctorDto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LoadDoctor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DeleteExamination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(Examination examination)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59564" y="2552330"/>
            <a:ext cx="4442030" cy="28969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738559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</a:t>
            </a:r>
            <a:r>
              <a:rPr lang="bg-BG" sz="3600" dirty="0"/>
              <a:t> операции на пациент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пациент</a:t>
            </a:r>
            <a:endParaRPr lang="en-US" sz="3600" dirty="0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1BD58CE-0015-5FE4-EE35-BA32B3C8117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78984" y="505938"/>
            <a:ext cx="7634029" cy="392453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414846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85000" lnSpcReduction="1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600" b="1" dirty="0"/>
              <a:t>Таблица</a:t>
            </a:r>
            <a:r>
              <a:rPr lang="bg-BG" sz="2600" dirty="0"/>
              <a:t> с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bg-BG" sz="2600" b="1" dirty="0"/>
              <a:t>Филтриране </a:t>
            </a:r>
            <a:r>
              <a:rPr lang="bg-BG" sz="2600" dirty="0"/>
              <a:t>на </a:t>
            </a:r>
            <a:r>
              <a:rPr lang="bg-BG" sz="2600" b="1" dirty="0"/>
              <a:t>пациенти</a:t>
            </a:r>
          </a:p>
          <a:p>
            <a:pPr lvl="1"/>
            <a:r>
              <a:rPr lang="bg-BG" sz="2600" b="1" dirty="0"/>
              <a:t>Бутони</a:t>
            </a:r>
            <a:r>
              <a:rPr lang="bg-BG" sz="2600" dirty="0"/>
              <a:t> за </a:t>
            </a:r>
            <a:r>
              <a:rPr lang="bg-BG" sz="2600" b="1" dirty="0"/>
              <a:t>показване на прегледи</a:t>
            </a:r>
            <a:r>
              <a:rPr lang="bg-BG" sz="2600" dirty="0"/>
              <a:t>,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 и </a:t>
            </a:r>
            <a:r>
              <a:rPr lang="bg-BG" sz="2600" b="1" dirty="0"/>
              <a:t>изтриване на пациент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b="1" dirty="0"/>
              <a:t>Свойства</a:t>
            </a:r>
            <a:r>
              <a:rPr lang="bg-BG" sz="2600" dirty="0"/>
              <a:t>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ЕГН, пол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 </a:t>
            </a:r>
            <a:r>
              <a:rPr lang="bg-BG" sz="2600" b="1" dirty="0"/>
              <a:t>фамилия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422373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26AD7AB3-0690-4391-20C3-FF106D03A645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sz="3600" dirty="0"/>
              <a:t>CRUD </a:t>
            </a:r>
            <a:r>
              <a:rPr lang="bg-BG" sz="3600" dirty="0"/>
              <a:t>операции на преглед и работа с </a:t>
            </a:r>
            <a:r>
              <a:rPr lang="en-US" sz="3600" dirty="0"/>
              <a:t>DTO</a:t>
            </a:r>
            <a:endParaRPr lang="en-BG" sz="3600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F97A329-16E4-D184-10E4-321DEE8E0F4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600" dirty="0"/>
              <a:t>Четене, добавяне, редактиране и изтриване на преглед</a:t>
            </a:r>
            <a:endParaRPr lang="en-BG" sz="36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2AED3C9-C3D6-8320-3F3E-697563049492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88"/>
          <a:stretch/>
        </p:blipFill>
        <p:spPr>
          <a:xfrm>
            <a:off x="100499" y="819000"/>
            <a:ext cx="11991000" cy="36751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8671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пациенти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пол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 </a:t>
            </a:r>
            <a:r>
              <a:rPr lang="bg-BG" sz="2600" b="1" dirty="0"/>
              <a:t>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 </a:t>
            </a:r>
            <a:r>
              <a:rPr lang="bg-BG" sz="2600" b="1" dirty="0"/>
              <a:t>фамилия</a:t>
            </a:r>
            <a:r>
              <a:rPr lang="bg-BG" sz="2600" dirty="0"/>
              <a:t>, </a:t>
            </a:r>
            <a:r>
              <a:rPr lang="bg-BG" sz="2600" b="1" dirty="0"/>
              <a:t>ЕГН</a:t>
            </a:r>
            <a:r>
              <a:rPr lang="bg-BG" sz="2600" dirty="0"/>
              <a:t>, </a:t>
            </a:r>
            <a:r>
              <a:rPr lang="bg-BG" sz="2600" b="1" dirty="0"/>
              <a:t>телефон</a:t>
            </a:r>
            <a:r>
              <a:rPr lang="bg-BG" sz="2600" dirty="0"/>
              <a:t>,</a:t>
            </a:r>
            <a:r>
              <a:rPr lang="bg-BG" sz="2600" b="1" dirty="0"/>
              <a:t> филтриране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пол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показване на прегледи, 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Пациенти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40790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41716" y="2385508"/>
            <a:ext cx="3317554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7436869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41028" y="3122985"/>
            <a:ext cx="6512002" cy="3384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4744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FormMainDoctor</a:t>
            </a:r>
            <a:r>
              <a:rPr lang="bg-BG" sz="2800" dirty="0"/>
              <a:t>, взимаме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r>
              <a:rPr lang="en-US" sz="2800" dirty="0"/>
              <a:t> </a:t>
            </a:r>
            <a:r>
              <a:rPr lang="bg-BG" sz="2800" dirty="0"/>
              <a:t>и го </a:t>
            </a:r>
            <a:r>
              <a:rPr lang="bg-BG" sz="2800" b="1" dirty="0"/>
              <a:t>подаваме</a:t>
            </a:r>
            <a:r>
              <a:rPr lang="bg-BG" sz="2800" dirty="0"/>
              <a:t> на </a:t>
            </a:r>
            <a:r>
              <a:rPr lang="bg-BG" sz="2800" b="1" dirty="0"/>
              <a:t>формата за пациенти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главна форма за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56B88C6D-BBC6-58AF-9B14-F670CEF842BE}"/>
              </a:ext>
            </a:extLst>
          </p:cNvPr>
          <p:cNvSpPr txBox="1">
            <a:spLocks/>
          </p:cNvSpPr>
          <p:nvPr/>
        </p:nvSpPr>
        <p:spPr>
          <a:xfrm>
            <a:off x="207658" y="2214000"/>
            <a:ext cx="11545372" cy="369331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public FormMainDoctors(int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InitializeComponent();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buttonPatients_Click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formPatients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formPatients.ShowDialog();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CF92F67E-469B-410E-2ECC-BE90A44E3971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01000" y="3339000"/>
            <a:ext cx="4149230" cy="442648"/>
          </a:xfrm>
          <a:prstGeom prst="wedgeRoundRectCallout">
            <a:avLst>
              <a:gd name="adj1" fmla="val -80324"/>
              <a:gd name="adj2" fmla="val 4997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Задаваме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FA2E4B35-1D61-4505-83DA-DFC92D98869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086000" y="4799523"/>
            <a:ext cx="4149230" cy="442648"/>
          </a:xfrm>
          <a:prstGeom prst="wedgeRoundRectCallout">
            <a:avLst>
              <a:gd name="adj1" fmla="val -67395"/>
              <a:gd name="adj2" fmla="val 3344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000" b="1" noProof="1">
                <a:solidFill>
                  <a:schemeClr val="bg2"/>
                </a:solidFill>
              </a:rPr>
              <a:t>Подаваме </a:t>
            </a:r>
            <a:r>
              <a:rPr lang="en-US" sz="2000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3606519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56C4536-6123-86FD-C8FE-80F20497E61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549401-4455-B029-7880-D0FC48E1F4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Създаваме </a:t>
            </a:r>
            <a:r>
              <a:rPr lang="bg-BG" sz="2400" b="1" dirty="0"/>
              <a:t>втори конструктор</a:t>
            </a:r>
            <a:r>
              <a:rPr lang="bg-BG" sz="2400" dirty="0"/>
              <a:t>, който приема </a:t>
            </a:r>
            <a:r>
              <a:rPr lang="en-US" sz="2400" b="1" dirty="0">
                <a:solidFill>
                  <a:schemeClr val="bg1"/>
                </a:solidFill>
              </a:rPr>
              <a:t>userId </a:t>
            </a:r>
            <a:r>
              <a:rPr lang="bg-BG" sz="2400" dirty="0"/>
              <a:t>при </a:t>
            </a:r>
            <a:r>
              <a:rPr lang="bg-BG" sz="2400" b="1" dirty="0"/>
              <a:t>логнат лекар</a:t>
            </a:r>
          </a:p>
          <a:p>
            <a:r>
              <a:rPr lang="bg-BG" sz="2400" dirty="0"/>
              <a:t>Ако </a:t>
            </a:r>
            <a:r>
              <a:rPr lang="bg-BG" sz="2400" b="1" dirty="0"/>
              <a:t>потребителят</a:t>
            </a:r>
            <a:r>
              <a:rPr lang="bg-BG" sz="2400" dirty="0"/>
              <a:t> е </a:t>
            </a:r>
            <a:r>
              <a:rPr lang="bg-BG" sz="2400" b="1" dirty="0"/>
              <a:t>лекар</a:t>
            </a:r>
            <a:r>
              <a:rPr lang="bg-BG" sz="2400" dirty="0"/>
              <a:t>, </a:t>
            </a:r>
            <a:r>
              <a:rPr lang="bg-BG" sz="2400" b="1" dirty="0">
                <a:solidFill>
                  <a:schemeClr val="bg1"/>
                </a:solidFill>
              </a:rPr>
              <a:t>скриваме бутоните </a:t>
            </a:r>
            <a:r>
              <a:rPr lang="bg-BG" sz="2400" dirty="0"/>
              <a:t>за манипулация на </a:t>
            </a:r>
            <a:r>
              <a:rPr lang="bg-BG" sz="2400" b="1" dirty="0"/>
              <a:t>пациенти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46D88EC-A8A9-1592-D12F-603BC8935F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Функционалност спрямо роля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B4F069B-7EFB-0569-E0E2-1C7CCF3F8359}"/>
              </a:ext>
            </a:extLst>
          </p:cNvPr>
          <p:cNvSpPr txBox="1">
            <a:spLocks/>
          </p:cNvSpPr>
          <p:nvPr/>
        </p:nvSpPr>
        <p:spPr>
          <a:xfrm>
            <a:off x="291000" y="2228906"/>
            <a:ext cx="111555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public FormPatients(int?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InitializeComponent();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Бутоните за добавяне, редактиране и изтриване на пациент няма да се достъпват от лекар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buttonEditPatient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buttonDeletePatient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Visible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false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}</a:t>
            </a:r>
          </a:p>
        </p:txBody>
      </p:sp>
    </p:spTree>
    <p:extLst>
      <p:ext uri="{BB962C8B-B14F-4D97-AF65-F5344CB8AC3E}">
        <p14:creationId xmlns:p14="http://schemas.microsoft.com/office/powerpoint/2010/main" val="14190748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400" dirty="0"/>
              <a:t>Зареждаме </a:t>
            </a:r>
            <a:r>
              <a:rPr lang="bg-BG" sz="2400" b="1" dirty="0">
                <a:solidFill>
                  <a:schemeClr val="bg1"/>
                </a:solidFill>
              </a:rPr>
              <a:t>пациентите</a:t>
            </a:r>
            <a:r>
              <a:rPr lang="bg-BG" sz="2400" dirty="0"/>
              <a:t> при </a:t>
            </a:r>
            <a:r>
              <a:rPr lang="bg-BG" sz="2400" b="1" dirty="0"/>
              <a:t>отваряне</a:t>
            </a:r>
            <a:r>
              <a:rPr lang="bg-BG" sz="2400" dirty="0"/>
              <a:t> на </a:t>
            </a:r>
            <a:r>
              <a:rPr lang="bg-BG" sz="2400" b="1" dirty="0"/>
              <a:t>формата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Пациенти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677355"/>
            <a:ext cx="11155528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FormPatients_Load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using (var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endParaRPr lang="en-US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Лекарят е влязъл от Пациенти на главната форма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</a:t>
            </a:r>
            <a:r>
              <a:rPr lang="en-US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     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FirstOrDefault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(d =&gt; d.UserId == userId).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Where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(p =&gt; p.Examinations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         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.Any(e =&gt; e.DoctorId == doctorId)).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 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return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LoadPatientsFormDb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this.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5" name="AutoShape 7">
            <a:extLst>
              <a:ext uri="{FF2B5EF4-FFF2-40B4-BE49-F238E27FC236}">
                <a16:creationId xmlns:a16="http://schemas.microsoft.com/office/drawing/2014/main" id="{3D945840-7C89-1EB3-687D-B80F637BF2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60703" y="2713937"/>
            <a:ext cx="3330000" cy="715063"/>
          </a:xfrm>
          <a:prstGeom prst="wedgeRoundRectCallout">
            <a:avLst>
              <a:gd name="adj1" fmla="val -43045"/>
              <a:gd name="adj2" fmla="val 1736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пациентите</a:t>
            </a:r>
            <a:r>
              <a:rPr lang="bg-BG" b="1" noProof="1">
                <a:solidFill>
                  <a:schemeClr val="bg2"/>
                </a:solidFill>
              </a:rPr>
              <a:t> на логнатия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7" name="AutoShape 7">
            <a:extLst>
              <a:ext uri="{FF2B5EF4-FFF2-40B4-BE49-F238E27FC236}">
                <a16:creationId xmlns:a16="http://schemas.microsoft.com/office/drawing/2014/main" id="{160917C1-D5A2-5732-A1B9-FEA8011B546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03764" y="5457577"/>
            <a:ext cx="3330000" cy="408596"/>
          </a:xfrm>
          <a:prstGeom prst="wedgeRoundRectCallout">
            <a:avLst>
              <a:gd name="adj1" fmla="val -55859"/>
              <a:gd name="adj2" fmla="val -15161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Връщаме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всички пациенти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159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7" grpId="0" animBg="1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500" dirty="0"/>
              <a:t>Имплементираме </a:t>
            </a:r>
            <a:r>
              <a:rPr lang="bg-BG" sz="2500" b="1" dirty="0">
                <a:solidFill>
                  <a:schemeClr val="bg1"/>
                </a:solidFill>
              </a:rPr>
              <a:t>филтриране</a:t>
            </a:r>
            <a:r>
              <a:rPr lang="bg-BG" sz="2500" dirty="0"/>
              <a:t> на </a:t>
            </a:r>
            <a:r>
              <a:rPr lang="bg-BG" sz="2500" b="1" dirty="0"/>
              <a:t>пациенти</a:t>
            </a:r>
            <a:r>
              <a:rPr lang="bg-BG" sz="2500" dirty="0"/>
              <a:t> по </a:t>
            </a:r>
            <a:r>
              <a:rPr lang="bg-BG" sz="2500" b="1" dirty="0"/>
              <a:t>ЕГН</a:t>
            </a:r>
            <a:r>
              <a:rPr lang="bg-BG" sz="2500" dirty="0"/>
              <a:t>,</a:t>
            </a:r>
            <a:r>
              <a:rPr lang="bg-BG" sz="2500" b="1" dirty="0"/>
              <a:t> име</a:t>
            </a:r>
            <a:r>
              <a:rPr lang="bg-BG" sz="2500" dirty="0"/>
              <a:t>,</a:t>
            </a:r>
            <a:r>
              <a:rPr lang="bg-BG" sz="2500" b="1" dirty="0"/>
              <a:t> фамилия</a:t>
            </a:r>
            <a:r>
              <a:rPr lang="bg-BG" sz="2500" dirty="0"/>
              <a:t> или </a:t>
            </a:r>
            <a:r>
              <a:rPr lang="bg-BG" sz="2500" b="1" dirty="0"/>
              <a:t>телефон</a:t>
            </a:r>
            <a:endParaRPr lang="bg-BG" sz="2500" dirty="0"/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Филтриране на пациенти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6294BCF-607C-9EA7-66AD-B208E499C317}"/>
              </a:ext>
            </a:extLst>
          </p:cNvPr>
          <p:cNvSpPr txBox="1">
            <a:spLocks/>
          </p:cNvSpPr>
          <p:nvPr/>
        </p:nvSpPr>
        <p:spPr>
          <a:xfrm>
            <a:off x="291000" y="1944571"/>
            <a:ext cx="11155528" cy="403187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textBoxFilterPatients_TextChanged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dbContext = new HospitalDbContext())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textBoxFilterPatients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dbContext.Patients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.Where(p =&gt;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p.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Contains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(filterText))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.ToList();</a:t>
            </a: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filteredPatients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6187490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Прегледи на пациент</a:t>
            </a:r>
          </a:p>
          <a:p>
            <a:pPr lvl="1"/>
            <a:r>
              <a:rPr lang="bg-BG" sz="2800" b="1" dirty="0"/>
              <a:t>Добавяне на пациент</a:t>
            </a:r>
          </a:p>
          <a:p>
            <a:pPr lvl="1"/>
            <a:r>
              <a:rPr lang="bg-BG" sz="2800" b="1" dirty="0"/>
              <a:t>Редактиране на пациент</a:t>
            </a:r>
          </a:p>
          <a:p>
            <a:pPr lvl="1"/>
            <a:r>
              <a:rPr lang="bg-BG" sz="2800" b="1" dirty="0"/>
              <a:t>Изтриване на пациент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27833742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9FC589B-7F56-CFF9-CC02-9B35D617A6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7D6687DC-29AB-7575-5B2B-38D06635D50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2800" dirty="0"/>
              <a:t>При </a:t>
            </a:r>
            <a:r>
              <a:rPr lang="bg-BG" sz="2800" b="1" dirty="0">
                <a:solidFill>
                  <a:schemeClr val="bg1"/>
                </a:solidFill>
              </a:rPr>
              <a:t>избран пациент</a:t>
            </a:r>
            <a:r>
              <a:rPr lang="bg-BG" sz="2800" dirty="0"/>
              <a:t>, показваме неговите </a:t>
            </a:r>
            <a:r>
              <a:rPr lang="bg-BG" sz="2800" b="1" dirty="0"/>
              <a:t>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админ</a:t>
            </a:r>
            <a:r>
              <a:rPr lang="bg-BG" sz="2400" dirty="0"/>
              <a:t>, показваме </a:t>
            </a:r>
            <a:r>
              <a:rPr lang="bg-BG" sz="2400" b="1" dirty="0"/>
              <a:t>всички прегледи</a:t>
            </a:r>
          </a:p>
          <a:p>
            <a:pPr lvl="1"/>
            <a:r>
              <a:rPr lang="bg-BG" sz="2400" dirty="0"/>
              <a:t>Ако логнатия потребител е </a:t>
            </a:r>
            <a:r>
              <a:rPr lang="bg-BG" sz="2400" b="1" dirty="0">
                <a:solidFill>
                  <a:schemeClr val="bg1"/>
                </a:solidFill>
              </a:rPr>
              <a:t>лекар</a:t>
            </a:r>
            <a:r>
              <a:rPr lang="bg-BG" sz="2400" dirty="0"/>
              <a:t>, показваме само </a:t>
            </a:r>
            <a:r>
              <a:rPr lang="bg-BG" sz="2400" b="1" dirty="0"/>
              <a:t>неговите прегледи </a:t>
            </a:r>
            <a:r>
              <a:rPr lang="bg-BG" sz="2400" dirty="0"/>
              <a:t>с </a:t>
            </a:r>
            <a:r>
              <a:rPr lang="bg-BG" sz="2400" b="1" dirty="0"/>
              <a:t>пациента</a:t>
            </a:r>
            <a:endParaRPr lang="en-BG" sz="2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C7AF7F1F-B7CC-1F10-3CF0-24440ACD65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прегледи на избран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1B81E-85B1-F1F5-BBCF-4C62E33D1A2A}"/>
              </a:ext>
            </a:extLst>
          </p:cNvPr>
          <p:cNvSpPr txBox="1">
            <a:spLocks/>
          </p:cNvSpPr>
          <p:nvPr/>
        </p:nvSpPr>
        <p:spPr>
          <a:xfrm>
            <a:off x="246375" y="2967570"/>
            <a:ext cx="11450682" cy="3539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buttonShowExaminations_Click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if (selectedPatient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var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if (userId != null)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    formExaminations = new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FormExaminations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formExaminations.ShowDialog();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435440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65FE7002-A39A-D668-41EB-16BBA1A0508B}"/>
              </a:ext>
            </a:extLst>
          </p:cNvPr>
          <p:cNvSpPr txBox="1">
            <a:spLocks/>
          </p:cNvSpPr>
          <p:nvPr/>
        </p:nvSpPr>
        <p:spPr>
          <a:xfrm>
            <a:off x="183502" y="1313629"/>
            <a:ext cx="11457582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 if (string.IsNullOrWhiteSpace(formAddPatient.FirstName) ||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...)</a:t>
            </a:r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</a:t>
            </a:r>
            <a:r>
              <a:rPr lang="en-GB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            return;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   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</a:p>
          <a:p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        FirstName = formAddPatient.FirstName,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...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  <a:endParaRPr lang="bg-BG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9BE82B6-C29F-B29B-1A3E-F1BF165DA76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637509" y="3369725"/>
            <a:ext cx="4187282" cy="298899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947971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77500" lnSpcReduction="20000"/>
          </a:bodyPr>
          <a:lstStyle/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четене</a:t>
            </a:r>
          </a:p>
          <a:p>
            <a:pPr lvl="1"/>
            <a:r>
              <a:rPr lang="bg-BG" sz="2800" b="1" dirty="0"/>
              <a:t>Таблица</a:t>
            </a:r>
            <a:r>
              <a:rPr lang="bg-BG" sz="2800" dirty="0"/>
              <a:t> с </a:t>
            </a:r>
            <a:r>
              <a:rPr lang="bg-BG" sz="2800" b="1" dirty="0"/>
              <a:t>всички прегледи</a:t>
            </a:r>
          </a:p>
          <a:p>
            <a:pPr lvl="1"/>
            <a:r>
              <a:rPr lang="bg-BG" sz="2800" b="1" dirty="0"/>
              <a:t>Бутони</a:t>
            </a:r>
            <a:r>
              <a:rPr lang="bg-BG" sz="2800" dirty="0"/>
              <a:t> за </a:t>
            </a:r>
            <a:r>
              <a:rPr lang="bg-BG" sz="2800" b="1" dirty="0"/>
              <a:t>добавяне</a:t>
            </a:r>
            <a:r>
              <a:rPr lang="bg-BG" sz="2800" dirty="0"/>
              <a:t>, </a:t>
            </a:r>
            <a:r>
              <a:rPr lang="bg-BG" sz="2800" b="1" dirty="0"/>
              <a:t>редактиране</a:t>
            </a:r>
            <a:r>
              <a:rPr lang="bg-BG" sz="2800" dirty="0"/>
              <a:t> и </a:t>
            </a:r>
            <a:r>
              <a:rPr lang="bg-BG" sz="2800" b="1" dirty="0"/>
              <a:t>изтриване</a:t>
            </a:r>
            <a:r>
              <a:rPr lang="bg-BG" sz="2800" dirty="0"/>
              <a:t> на </a:t>
            </a:r>
            <a:r>
              <a:rPr lang="bg-BG" sz="2800" b="1" dirty="0"/>
              <a:t>преглед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800" b="1" dirty="0"/>
              <a:t>Свойства</a:t>
            </a:r>
            <a:r>
              <a:rPr lang="bg-BG" sz="2800" dirty="0"/>
              <a:t> за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</a:t>
            </a:r>
            <a:r>
              <a:rPr lang="bg-BG" sz="2800" dirty="0"/>
              <a:t>,</a:t>
            </a:r>
            <a:r>
              <a:rPr lang="bg-BG" sz="2800" b="1" dirty="0"/>
              <a:t> лечение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  <a:p>
            <a:r>
              <a:rPr lang="bg-BG" sz="3000" dirty="0"/>
              <a:t>Форма за </a:t>
            </a:r>
            <a:r>
              <a:rPr lang="bg-BG" sz="30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800" dirty="0"/>
              <a:t>Задаваме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пациент</a:t>
            </a:r>
            <a:r>
              <a:rPr lang="bg-BG" sz="2800" dirty="0"/>
              <a:t>, </a:t>
            </a:r>
            <a:r>
              <a:rPr lang="bg-BG" sz="2800" b="1" dirty="0"/>
              <a:t>име</a:t>
            </a:r>
            <a:r>
              <a:rPr lang="bg-BG" sz="2800" dirty="0"/>
              <a:t> и </a:t>
            </a:r>
            <a:r>
              <a:rPr lang="bg-BG" sz="2800" b="1" dirty="0"/>
              <a:t>фамилия</a:t>
            </a:r>
            <a:r>
              <a:rPr lang="bg-BG" sz="2800" dirty="0"/>
              <a:t> на </a:t>
            </a:r>
            <a:r>
              <a:rPr lang="bg-BG" sz="2800" b="1" dirty="0"/>
              <a:t>лекар</a:t>
            </a:r>
            <a:r>
              <a:rPr lang="bg-BG" sz="2800" dirty="0"/>
              <a:t>, </a:t>
            </a:r>
            <a:r>
              <a:rPr lang="bg-BG" sz="2800" b="1" dirty="0"/>
              <a:t>дата</a:t>
            </a:r>
            <a:r>
              <a:rPr lang="bg-BG" sz="2800" dirty="0"/>
              <a:t>, </a:t>
            </a:r>
            <a:r>
              <a:rPr lang="bg-BG" sz="2800" b="1" dirty="0"/>
              <a:t>състояние </a:t>
            </a:r>
            <a:r>
              <a:rPr lang="bg-BG" sz="2800" dirty="0"/>
              <a:t>и</a:t>
            </a:r>
            <a:r>
              <a:rPr lang="bg-BG" sz="2800" b="1" dirty="0"/>
              <a:t> лечение </a:t>
            </a:r>
            <a:r>
              <a:rPr lang="bg-BG" sz="2800" dirty="0"/>
              <a:t>през </a:t>
            </a:r>
            <a:r>
              <a:rPr lang="bg-BG" sz="28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80594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Пациент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0406" y="1167007"/>
            <a:ext cx="11562624" cy="504753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buttonEditPatient_Click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4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(selectedPatient.FirstName, ...);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(formEditPatient.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selectedPatient.FirstName = formEditPatient.FirstName;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...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ReloadPatients();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4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EditPatient</a:t>
            </a:r>
            <a:r>
              <a:rPr lang="en-GB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96956" y="2035211"/>
            <a:ext cx="3905118" cy="2787577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08479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Пациент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198092" y="1190845"/>
            <a:ext cx="11554937" cy="517064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buttonDeletePatient_Click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(selectedPatient == null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пациент</a:t>
            </a:r>
            <a:endParaRPr lang="en-US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return;</a:t>
            </a:r>
          </a:p>
          <a:p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}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(patientName);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(formDeletePatient.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ReloadPatients();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DeletePatient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(Patient patient)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593171" y="2754000"/>
            <a:ext cx="4400737" cy="20517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3" name="AutoShape 7">
            <a:extLst>
              <a:ext uri="{FF2B5EF4-FFF2-40B4-BE49-F238E27FC236}">
                <a16:creationId xmlns:a16="http://schemas.microsoft.com/office/drawing/2014/main" id="{BD0E7004-E99F-68BC-50EC-ECBB535E983D}"/>
              </a:ext>
            </a:extLst>
          </p:cNvPr>
          <p:cNvSpPr>
            <a:spLocks noChangeArrowheads="1"/>
          </p:cNvSpPr>
          <p:nvPr/>
        </p:nvSpPr>
        <p:spPr bwMode="auto">
          <a:xfrm>
            <a:off x="6448035" y="5499000"/>
            <a:ext cx="3330000" cy="715063"/>
          </a:xfrm>
          <a:prstGeom prst="wedgeRoundRectCallout">
            <a:avLst>
              <a:gd name="adj1" fmla="val -79291"/>
              <a:gd name="adj2" fmla="val 4275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пациента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40607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лекар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4000" dirty="0"/>
              <a:t>Четене, добавяне, редактиране и изтриване на лекар</a:t>
            </a:r>
            <a:endParaRPr lang="en-BG" sz="40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3500" y="806979"/>
            <a:ext cx="8325000" cy="3769193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696117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лекари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лекар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928920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8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800" dirty="0"/>
              <a:t> - </a:t>
            </a:r>
            <a:r>
              <a:rPr lang="bg-BG" sz="2800" b="1" dirty="0"/>
              <a:t>всички лекари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специалност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Лекари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1696826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лекари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753213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324219"/>
            <a:ext cx="6512002" cy="298154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237623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лекарите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Лекари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291000" y="1809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FormDoctors_Load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LoadDoctorsFormDb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904701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лекар</a:t>
            </a:r>
          </a:p>
          <a:p>
            <a:pPr lvl="1"/>
            <a:r>
              <a:rPr lang="bg-BG" sz="2800" b="1" dirty="0"/>
              <a:t>Редактиране на лекар</a:t>
            </a:r>
          </a:p>
          <a:p>
            <a:pPr lvl="1"/>
            <a:r>
              <a:rPr lang="bg-BG" sz="2800" b="1" dirty="0"/>
              <a:t>Изтриване на лекар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9979963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buttonAddDoctor_Click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if (formAddDoctor.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formAddDoctor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||...)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</a:t>
            </a:r>
            <a:endParaRPr lang="en-US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}</a:t>
            </a: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Username = formAddDoctor.Username,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PasswordHash = formAddDoctor.Password,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RoleId = 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2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лекар</a:t>
            </a: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73587" y="1635175"/>
            <a:ext cx="4028011" cy="358765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449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прегледи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лекар</a:t>
            </a:r>
            <a:r>
              <a:rPr lang="bg-BG" sz="2600" dirty="0"/>
              <a:t>, </a:t>
            </a:r>
            <a:r>
              <a:rPr lang="bg-BG" sz="2600" b="1" dirty="0"/>
              <a:t>дата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</a:t>
            </a:r>
            <a:r>
              <a:rPr lang="bg-BG" sz="2600" b="1" dirty="0"/>
              <a:t>пациент</a:t>
            </a:r>
            <a:r>
              <a:rPr lang="bg-BG" sz="2600" dirty="0"/>
              <a:t>, </a:t>
            </a:r>
            <a:r>
              <a:rPr lang="bg-BG" sz="2600" b="1" dirty="0"/>
              <a:t>състояние</a:t>
            </a:r>
            <a:r>
              <a:rPr lang="bg-BG" sz="2600" dirty="0"/>
              <a:t>,</a:t>
            </a:r>
            <a:r>
              <a:rPr lang="bg-BG" sz="2600" b="1" dirty="0"/>
              <a:t> лечение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ComboBox</a:t>
            </a:r>
            <a:r>
              <a:rPr lang="bg-BG" sz="2600" dirty="0"/>
              <a:t> - </a:t>
            </a:r>
            <a:r>
              <a:rPr lang="bg-BG" sz="2600" b="1" dirty="0"/>
              <a:t>лекар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DateTimePicker</a:t>
            </a:r>
            <a:r>
              <a:rPr lang="en-US" sz="2600" b="1" dirty="0"/>
              <a:t> </a:t>
            </a:r>
            <a:r>
              <a:rPr lang="en-US" sz="2600" dirty="0"/>
              <a:t>-</a:t>
            </a:r>
            <a:r>
              <a:rPr lang="en-US" sz="2600" b="1" dirty="0"/>
              <a:t> </a:t>
            </a:r>
            <a:r>
              <a:rPr lang="bg-BG" sz="2600" b="1" dirty="0"/>
              <a:t>дата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Прегледи </a:t>
            </a:r>
            <a:r>
              <a:rPr lang="en-US" dirty="0"/>
              <a:t>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15899240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Лекар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562628" cy="427809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var newDoctor = new Doctor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FirstName = formAddDoctor.FirstName,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...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,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UserId = newUser.UserId           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};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ReloadDoctors();              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</p:spTree>
    <p:extLst>
      <p:ext uri="{BB962C8B-B14F-4D97-AF65-F5344CB8AC3E}">
        <p14:creationId xmlns:p14="http://schemas.microsoft.com/office/powerpoint/2010/main" val="2271334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52629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buttonEditDoctor_Click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(selectedDoctor == null)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лекар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 err="1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 err="1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(formEditDoctor.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6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85490" y="1539000"/>
            <a:ext cx="3599634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35984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Лекар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selectedDoctor.FirstName = formEditDoctor.FirstName;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formEditDoctor.Username;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(!string.IsNullOrWhiteSpace(formEditDoctor.Password))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formEditDoctor.Password;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ReloadDoctors();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EditDoctor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05175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Лекар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2" y="1254021"/>
            <a:ext cx="11497767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buttonDeleteDoctor_Click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(selectedDoctor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лекар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(formDeleteDoctor.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ReloadDoctors();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DeleteDoctor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(Doctor doctor) {...}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B829AED-10AF-A30F-E824-FAE2733E6A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953980" y="2799000"/>
            <a:ext cx="4976134" cy="232006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AutoShape 7">
            <a:extLst>
              <a:ext uri="{FF2B5EF4-FFF2-40B4-BE49-F238E27FC236}">
                <a16:creationId xmlns:a16="http://schemas.microsoft.com/office/drawing/2014/main" id="{1CCB772E-5CFB-0608-6520-106C5FC557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5669540"/>
            <a:ext cx="3330000" cy="715063"/>
          </a:xfrm>
          <a:prstGeom prst="wedgeRoundRectCallout">
            <a:avLst>
              <a:gd name="adj1" fmla="val -81488"/>
              <a:gd name="adj2" fmla="val 5128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b="1" noProof="1">
                <a:solidFill>
                  <a:schemeClr val="bg2"/>
                </a:solidFill>
              </a:rPr>
              <a:t>Изтриваме и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свързаните</a:t>
            </a:r>
            <a:r>
              <a:rPr lang="bg-BG" b="1" noProof="1">
                <a:solidFill>
                  <a:schemeClr val="bg2"/>
                </a:solidFill>
              </a:rPr>
              <a:t> с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лекаря</a:t>
            </a:r>
            <a:r>
              <a:rPr lang="bg-BG" b="1" noProof="1">
                <a:solidFill>
                  <a:schemeClr val="bg2"/>
                </a:solidFill>
              </a:rPr>
              <a:t> </a:t>
            </a:r>
            <a:r>
              <a:rPr lang="bg-BG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прегледи</a:t>
            </a:r>
            <a:endParaRPr lang="en-US" b="1" noProof="1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746249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247A70D-AAF4-687E-A5B4-F625036D6DA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en-US" dirty="0"/>
              <a:t>CRUD </a:t>
            </a:r>
            <a:r>
              <a:rPr lang="bg-BG" dirty="0"/>
              <a:t>операции на админ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EE63FE3-E290-BC40-8B94-14A02042128F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0" y="4704825"/>
            <a:ext cx="12191999" cy="768084"/>
          </a:xfrm>
        </p:spPr>
        <p:txBody>
          <a:bodyPr/>
          <a:lstStyle/>
          <a:p>
            <a:r>
              <a:rPr lang="bg-BG" sz="3800" dirty="0"/>
              <a:t>Четене, добавяне, редактиране и изтриване на админ</a:t>
            </a:r>
            <a:endParaRPr lang="en-BG" sz="38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591C495-1706-CC7E-66AD-1A4C4ABA94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29750" y="774000"/>
            <a:ext cx="8932500" cy="365564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382607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51BEF4F-B925-7DA4-9FBF-B504879B92B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F1AEA-252C-FA13-B839-62DA3186D5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20000"/>
          </a:bodyPr>
          <a:lstStyle/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четене</a:t>
            </a:r>
            <a:endParaRPr lang="en-US" sz="3100" b="1" dirty="0">
              <a:solidFill>
                <a:schemeClr val="bg1"/>
              </a:solidFill>
            </a:endParaRPr>
          </a:p>
          <a:p>
            <a:pPr lvl="1"/>
            <a:r>
              <a:rPr lang="bg-BG" sz="2900" b="1" dirty="0"/>
              <a:t>Таблица</a:t>
            </a:r>
            <a:r>
              <a:rPr lang="bg-BG" sz="2900" dirty="0"/>
              <a:t> с </a:t>
            </a:r>
            <a:r>
              <a:rPr lang="bg-BG" sz="2900" b="1" dirty="0"/>
              <a:t>всички админи</a:t>
            </a:r>
          </a:p>
          <a:p>
            <a:pPr lvl="1"/>
            <a:r>
              <a:rPr lang="bg-BG" sz="2900" b="1" dirty="0"/>
              <a:t>Бутони</a:t>
            </a:r>
            <a:r>
              <a:rPr lang="bg-BG" sz="2900" dirty="0"/>
              <a:t> за </a:t>
            </a:r>
            <a:r>
              <a:rPr lang="bg-BG" sz="2900" b="1" dirty="0"/>
              <a:t>добавяне</a:t>
            </a:r>
            <a:r>
              <a:rPr lang="bg-BG" sz="2900" dirty="0"/>
              <a:t>, </a:t>
            </a:r>
            <a:r>
              <a:rPr lang="bg-BG" sz="2900" b="1" dirty="0"/>
              <a:t>редактиране</a:t>
            </a:r>
            <a:r>
              <a:rPr lang="bg-BG" sz="2900" dirty="0"/>
              <a:t> и </a:t>
            </a:r>
            <a:r>
              <a:rPr lang="bg-BG" sz="2900" b="1" dirty="0"/>
              <a:t>изтриване</a:t>
            </a:r>
            <a:r>
              <a:rPr lang="bg-BG" sz="2900" dirty="0"/>
              <a:t> на </a:t>
            </a:r>
            <a:r>
              <a:rPr lang="bg-BG" sz="2900" b="1" dirty="0"/>
              <a:t>админ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добавяне</a:t>
            </a:r>
          </a:p>
          <a:p>
            <a:pPr lvl="1"/>
            <a:r>
              <a:rPr lang="bg-BG" sz="2600" dirty="0"/>
              <a:t>Свойства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редактиране</a:t>
            </a:r>
          </a:p>
          <a:p>
            <a:pPr lvl="1"/>
            <a:r>
              <a:rPr lang="bg-BG" sz="2600" dirty="0"/>
              <a:t>Свойства за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</a:p>
          <a:p>
            <a:pPr lvl="1"/>
            <a:r>
              <a:rPr lang="bg-BG" sz="2600" dirty="0"/>
              <a:t>Задаваме</a:t>
            </a:r>
            <a:r>
              <a:rPr lang="bg-BG" sz="2600" b="1" dirty="0"/>
              <a:t> </a:t>
            </a:r>
            <a:r>
              <a:rPr lang="bg-BG" sz="2600" dirty="0"/>
              <a:t>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 </a:t>
            </a:r>
            <a:r>
              <a:rPr lang="bg-BG" sz="2600" dirty="0"/>
              <a:t>през </a:t>
            </a:r>
            <a:r>
              <a:rPr lang="bg-BG" sz="2600" b="1" dirty="0"/>
              <a:t>конструктора</a:t>
            </a:r>
          </a:p>
          <a:p>
            <a:r>
              <a:rPr lang="bg-BG" sz="3100" dirty="0"/>
              <a:t>Форма за </a:t>
            </a:r>
            <a:r>
              <a:rPr lang="bg-BG" sz="3100" b="1" dirty="0">
                <a:solidFill>
                  <a:schemeClr val="bg1"/>
                </a:solidFill>
              </a:rPr>
              <a:t>изтриване</a:t>
            </a:r>
          </a:p>
          <a:p>
            <a:pPr lvl="1"/>
            <a:r>
              <a:rPr lang="bg-BG" sz="2600" dirty="0"/>
              <a:t>Задаваме </a:t>
            </a:r>
            <a:r>
              <a:rPr lang="bg-BG" sz="2600" b="1" dirty="0"/>
              <a:t>име </a:t>
            </a:r>
            <a:r>
              <a:rPr lang="bg-BG" sz="2600" dirty="0"/>
              <a:t>и</a:t>
            </a:r>
            <a:r>
              <a:rPr lang="bg-BG" sz="2600" b="1" dirty="0"/>
              <a:t> фамилия</a:t>
            </a:r>
            <a:r>
              <a:rPr lang="bg-BG" sz="2600" dirty="0"/>
              <a:t> през </a:t>
            </a:r>
            <a:r>
              <a:rPr lang="bg-BG" sz="2600" b="1" dirty="0"/>
              <a:t>конструктора</a:t>
            </a:r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2EFA9-641E-6C7B-C440-E46D2F5EC7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 </a:t>
            </a:r>
            <a:r>
              <a:rPr lang="en-US" dirty="0"/>
              <a:t>(1)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40187861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Компоненти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DataGridView</a:t>
            </a:r>
            <a:r>
              <a:rPr lang="en-US" sz="2600" dirty="0"/>
              <a:t> - </a:t>
            </a:r>
            <a:r>
              <a:rPr lang="bg-BG" sz="2600" b="1" dirty="0"/>
              <a:t>всички админи</a:t>
            </a:r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Label</a:t>
            </a:r>
            <a:r>
              <a:rPr lang="en-US" sz="2600" dirty="0"/>
              <a:t> -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TextBox</a:t>
            </a:r>
            <a:r>
              <a:rPr lang="bg-BG" sz="2600" dirty="0"/>
              <a:t> - за </a:t>
            </a:r>
            <a:r>
              <a:rPr lang="bg-BG" sz="2600" b="1" dirty="0"/>
              <a:t>име</a:t>
            </a:r>
            <a:r>
              <a:rPr lang="bg-BG" sz="2600" dirty="0"/>
              <a:t>,</a:t>
            </a:r>
            <a:r>
              <a:rPr lang="bg-BG" sz="2600" b="1" dirty="0"/>
              <a:t> фамилия</a:t>
            </a:r>
            <a:r>
              <a:rPr lang="bg-BG" sz="2600" dirty="0"/>
              <a:t>,</a:t>
            </a:r>
            <a:r>
              <a:rPr lang="bg-BG" sz="2600" b="1" dirty="0"/>
              <a:t> телефон</a:t>
            </a:r>
            <a:r>
              <a:rPr lang="bg-BG" sz="2600" dirty="0"/>
              <a:t>,</a:t>
            </a:r>
            <a:r>
              <a:rPr lang="bg-BG" sz="2600" b="1" dirty="0"/>
              <a:t> </a:t>
            </a:r>
            <a:r>
              <a:rPr lang="en-US" sz="2600" b="1" dirty="0"/>
              <a:t>e-mail</a:t>
            </a:r>
            <a:r>
              <a:rPr lang="en-US" sz="2600" dirty="0"/>
              <a:t>,</a:t>
            </a:r>
            <a:r>
              <a:rPr lang="en-US" sz="2600" b="1" dirty="0"/>
              <a:t> </a:t>
            </a:r>
            <a:r>
              <a:rPr lang="bg-BG" sz="2600" b="1" dirty="0"/>
              <a:t>потребителско име</a:t>
            </a:r>
            <a:r>
              <a:rPr lang="bg-BG" sz="2600" dirty="0"/>
              <a:t>,</a:t>
            </a:r>
            <a:r>
              <a:rPr lang="bg-BG" sz="2600" b="1" dirty="0"/>
              <a:t> парола</a:t>
            </a:r>
            <a:endParaRPr lang="en-US" sz="2600" b="1" dirty="0"/>
          </a:p>
          <a:p>
            <a:pPr lvl="1"/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</a:t>
            </a:r>
            <a:r>
              <a:rPr lang="en-US" sz="2600" b="1" dirty="0"/>
              <a:t> - </a:t>
            </a:r>
            <a:r>
              <a:rPr lang="bg-BG" sz="2600" b="1" dirty="0"/>
              <a:t>добавяне</a:t>
            </a:r>
            <a:r>
              <a:rPr lang="bg-BG" sz="2600" dirty="0"/>
              <a:t>, </a:t>
            </a:r>
            <a:r>
              <a:rPr lang="bg-BG" sz="2600" b="1" dirty="0"/>
              <a:t>редактиране</a:t>
            </a:r>
            <a:r>
              <a:rPr lang="bg-BG" sz="2600" dirty="0"/>
              <a:t>,</a:t>
            </a:r>
            <a:r>
              <a:rPr lang="bg-BG" sz="2600" b="1" dirty="0"/>
              <a:t> изтриване</a:t>
            </a:r>
            <a:r>
              <a:rPr lang="bg-BG" sz="2600" dirty="0"/>
              <a:t>,</a:t>
            </a:r>
            <a:r>
              <a:rPr lang="bg-BG" sz="2600" b="1" dirty="0"/>
              <a:t> отказ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 на форми за Админи</a:t>
            </a:r>
            <a:r>
              <a:rPr lang="en-US" dirty="0"/>
              <a:t> (2)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30320557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пациенти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41716" y="2385508"/>
            <a:ext cx="3317553" cy="3150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899164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241028" y="3468653"/>
            <a:ext cx="6512002" cy="269267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82560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E2948A87-D28B-32B8-4CB3-DE5EBEC3DB4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A62A1D-3F39-6D6D-7BEF-F85E6B58FF6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2800" dirty="0"/>
              <a:t>Зареждаме </a:t>
            </a:r>
            <a:r>
              <a:rPr lang="bg-BG" sz="2800" b="1" dirty="0">
                <a:solidFill>
                  <a:schemeClr val="bg1"/>
                </a:solidFill>
              </a:rPr>
              <a:t>админите</a:t>
            </a:r>
            <a:r>
              <a:rPr lang="bg-BG" sz="2800" dirty="0"/>
              <a:t> при </a:t>
            </a:r>
            <a:r>
              <a:rPr lang="bg-BG" sz="2800" b="1" dirty="0"/>
              <a:t>отваряне</a:t>
            </a:r>
            <a:r>
              <a:rPr lang="bg-BG" sz="2800" dirty="0"/>
              <a:t> на </a:t>
            </a:r>
            <a:r>
              <a:rPr lang="bg-BG" sz="2800" b="1" dirty="0"/>
              <a:t>формата</a:t>
            </a:r>
            <a:endParaRPr lang="en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525D359C-E065-41A5-7062-48FAACE819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Четене на Админи</a:t>
            </a:r>
            <a:endParaRPr lang="en-BG" dirty="0"/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892D5349-F26A-397C-66C9-03F91A518E53}"/>
              </a:ext>
            </a:extLst>
          </p:cNvPr>
          <p:cNvSpPr txBox="1">
            <a:spLocks/>
          </p:cNvSpPr>
          <p:nvPr/>
        </p:nvSpPr>
        <p:spPr>
          <a:xfrm>
            <a:off x="336000" y="1854000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FormAdmins_Load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[]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using (var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HospitalDbContext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    return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ToArray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LoadAdminsFormDb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this.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DataSource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admins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7426644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2600" b="1" dirty="0">
                <a:solidFill>
                  <a:schemeClr val="bg1"/>
                </a:solidFill>
              </a:rPr>
              <a:t>DTO</a:t>
            </a:r>
            <a:r>
              <a:rPr lang="en-US" sz="2600" dirty="0"/>
              <a:t> </a:t>
            </a:r>
            <a:r>
              <a:rPr lang="en-US" sz="2600" b="1" dirty="0"/>
              <a:t>(Data Transfer Object) </a:t>
            </a:r>
            <a:r>
              <a:rPr lang="bg-BG" sz="2600" dirty="0"/>
              <a:t>е обект за </a:t>
            </a:r>
            <a:r>
              <a:rPr lang="bg-BG" sz="2600" b="1" dirty="0">
                <a:solidFill>
                  <a:schemeClr val="bg1"/>
                </a:solidFill>
              </a:rPr>
              <a:t>прехвърляне</a:t>
            </a:r>
            <a:r>
              <a:rPr lang="bg-BG" sz="2600" dirty="0"/>
              <a:t> на </a:t>
            </a:r>
            <a:r>
              <a:rPr lang="bg-BG" sz="2600" b="1" dirty="0"/>
              <a:t>данни</a:t>
            </a:r>
          </a:p>
          <a:p>
            <a:r>
              <a:rPr lang="bg-BG" sz="2600" dirty="0">
                <a:latin typeface="Calibri" panose="020F0502020204030204" pitchFamily="34" charset="0"/>
                <a:cs typeface="Calibri" panose="020F0502020204030204" pitchFamily="34" charset="0"/>
              </a:rPr>
              <a:t>Създаваме </a:t>
            </a:r>
            <a:r>
              <a:rPr lang="en-US" sz="2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  <a:r>
              <a:rPr lang="en-US" sz="2600" dirty="0"/>
              <a:t> </a:t>
            </a:r>
            <a:r>
              <a:rPr lang="bg-BG" sz="2600" dirty="0"/>
              <a:t>съдържа</a:t>
            </a:r>
            <a:r>
              <a:rPr lang="en-US" sz="2600" dirty="0"/>
              <a:t> </a:t>
            </a:r>
            <a:r>
              <a:rPr lang="bg-BG" sz="2600" dirty="0"/>
              <a:t>нужните </a:t>
            </a:r>
            <a:r>
              <a:rPr lang="bg-BG" sz="2600" b="1" dirty="0">
                <a:solidFill>
                  <a:schemeClr val="bg1"/>
                </a:solidFill>
              </a:rPr>
              <a:t>полета</a:t>
            </a:r>
            <a:r>
              <a:rPr lang="bg-BG" sz="2600" dirty="0"/>
              <a:t> за </a:t>
            </a:r>
            <a:r>
              <a:rPr lang="bg-BG" sz="2600" b="1" dirty="0">
                <a:solidFill>
                  <a:schemeClr val="bg1"/>
                </a:solidFill>
              </a:rPr>
              <a:t>четене</a:t>
            </a:r>
            <a:r>
              <a:rPr lang="bg-BG" sz="2600" dirty="0"/>
              <a:t> на </a:t>
            </a:r>
            <a:r>
              <a:rPr lang="bg-BG" sz="2600" b="1" dirty="0"/>
              <a:t>преглед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Работа с </a:t>
            </a:r>
            <a:r>
              <a:rPr lang="en-US" dirty="0"/>
              <a:t>DTO (Data Transfer Object)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219AD8-84DA-D0D8-2FDD-6C12ADF75B6E}"/>
              </a:ext>
            </a:extLst>
          </p:cNvPr>
          <p:cNvSpPr txBox="1">
            <a:spLocks/>
          </p:cNvSpPr>
          <p:nvPr/>
        </p:nvSpPr>
        <p:spPr>
          <a:xfrm>
            <a:off x="291000" y="2529000"/>
            <a:ext cx="11340000" cy="378565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public class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ExaminationDto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DateOnly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ExaminationDate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Condition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Treatment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DoctorName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string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PatientName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   public int </a:t>
            </a:r>
            <a:r>
              <a:rPr lang="en-GB" sz="24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PatientId</a:t>
            </a:r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 { get; set; }</a:t>
            </a:r>
          </a:p>
          <a:p>
            <a:r>
              <a:rPr lang="en-GB" sz="24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255720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Добавяме </a:t>
            </a:r>
            <a:r>
              <a:rPr lang="bg-BG" sz="3200" b="1" dirty="0">
                <a:solidFill>
                  <a:schemeClr val="bg1"/>
                </a:solidFill>
              </a:rPr>
              <a:t>методи-обработчици</a:t>
            </a:r>
            <a:r>
              <a:rPr lang="bg-BG" sz="3200" dirty="0"/>
              <a:t> към </a:t>
            </a:r>
            <a:r>
              <a:rPr lang="bg-BG" sz="3200" b="1" dirty="0"/>
              <a:t>бутоните</a:t>
            </a:r>
          </a:p>
          <a:p>
            <a:pPr lvl="1"/>
            <a:r>
              <a:rPr lang="bg-BG" sz="2800" b="1" dirty="0"/>
              <a:t>Добавяне на админ</a:t>
            </a:r>
          </a:p>
          <a:p>
            <a:pPr lvl="1"/>
            <a:r>
              <a:rPr lang="bg-BG" sz="2800" b="1" dirty="0"/>
              <a:t>Редактиране на админ</a:t>
            </a:r>
          </a:p>
          <a:p>
            <a:pPr lvl="1"/>
            <a:r>
              <a:rPr lang="bg-BG" sz="2800" b="1" dirty="0"/>
              <a:t>Изтриване на админ</a:t>
            </a:r>
          </a:p>
          <a:p>
            <a:r>
              <a:rPr lang="bg-BG" sz="3000" dirty="0"/>
              <a:t>Задаваме подходящ </a:t>
            </a:r>
            <a:r>
              <a:rPr lang="en-US" sz="3000" b="1" dirty="0">
                <a:solidFill>
                  <a:schemeClr val="bg1"/>
                </a:solidFill>
              </a:rPr>
              <a:t>DialogResult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бутоните</a:t>
            </a:r>
            <a:r>
              <a:rPr lang="bg-BG" sz="3000" dirty="0"/>
              <a:t> във формите за </a:t>
            </a:r>
            <a:r>
              <a:rPr lang="bg-BG" sz="3000" b="1" dirty="0"/>
              <a:t>добавяне</a:t>
            </a:r>
            <a:r>
              <a:rPr lang="bg-BG" sz="3000" dirty="0"/>
              <a:t>, </a:t>
            </a:r>
            <a:r>
              <a:rPr lang="bg-BG" sz="3000" b="1" dirty="0"/>
              <a:t>редактиране</a:t>
            </a:r>
            <a:r>
              <a:rPr lang="bg-BG" sz="3000" dirty="0"/>
              <a:t> и </a:t>
            </a:r>
            <a:r>
              <a:rPr lang="bg-BG" sz="3000" b="1" dirty="0"/>
              <a:t>изтриване</a:t>
            </a:r>
          </a:p>
          <a:p>
            <a:pPr lvl="1"/>
            <a:endParaRPr lang="bg-BG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bg-BG" dirty="0"/>
              <a:t>Методи-обработчици и </a:t>
            </a:r>
            <a:r>
              <a:rPr lang="en-US" dirty="0"/>
              <a:t>DialogResult </a:t>
            </a:r>
            <a:r>
              <a:rPr lang="bg-BG" dirty="0"/>
              <a:t>за бутони</a:t>
            </a:r>
            <a:endParaRPr lang="en-BG" dirty="0"/>
          </a:p>
        </p:txBody>
      </p:sp>
    </p:spTree>
    <p:extLst>
      <p:ext uri="{BB962C8B-B14F-4D97-AF65-F5344CB8AC3E}">
        <p14:creationId xmlns:p14="http://schemas.microsoft.com/office/powerpoint/2010/main" val="9444752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</a:t>
            </a:r>
            <a:r>
              <a:rPr lang="en-US" dirty="0"/>
              <a:t> (1)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501675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buttonAddAdmin_Click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(formAddAdmin.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formAddAdmin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а</a:t>
            </a:r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-</a:t>
            </a:r>
          </a:p>
          <a:p>
            <a:r>
              <a:rPr lang="en-US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        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Всички полета трябва да бъдат попълнени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Username = formAddAdmin.Username,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PasswordHash = formAddAdmin.Password,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 RoleId = 1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6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Роля на админ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BEBF63-4C57-11E2-0937-C4C722EFBC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12063" y="1538383"/>
            <a:ext cx="3996435" cy="353678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5261951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bg-BG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Добавяне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5CB4518-6714-D4D0-F28F-E1564938C89E}"/>
              </a:ext>
            </a:extLst>
          </p:cNvPr>
          <p:cNvSpPr txBox="1">
            <a:spLocks/>
          </p:cNvSpPr>
          <p:nvPr/>
        </p:nvSpPr>
        <p:spPr>
          <a:xfrm>
            <a:off x="190402" y="1243138"/>
            <a:ext cx="11155528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Използваме </a:t>
            </a:r>
            <a:r>
              <a:rPr lang="en-GB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 </a:t>
            </a:r>
            <a:r>
              <a:rPr lang="bg-BG" sz="16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за добавяне на потребител</a:t>
            </a:r>
            <a:endParaRPr lang="en-GB" sz="16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AddNewUser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newUser</a:t>
            </a:r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US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  <a:b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newAdmin = new Administrator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 = formAddAdmin.FirstName,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        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 = newUser.UserId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};</a:t>
            </a:r>
          </a:p>
          <a:p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newAdmin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bg-BG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sz="16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AddNewAdmin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sz="16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563250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63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(1)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70414" y="1305547"/>
            <a:ext cx="11582616" cy="493981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buttonEditAdmin_Click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selectedAdmin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(selectedAdmin == null)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(...);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(formEditAdmin.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.OK)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formEditAdmin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 || ...)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Всички полета трябва да бъдат попълнени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</a:p>
          <a:p>
            <a:r>
              <a:rPr lang="bg-BG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0C8C33C9-E9AB-710E-CC62-B1F7CDAE8C4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349028" y="1539000"/>
            <a:ext cx="3672558" cy="325015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0946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Админ </a:t>
            </a:r>
            <a:r>
              <a:rPr lang="en-US" dirty="0"/>
              <a:t>(2)</a:t>
            </a:r>
            <a:endParaRPr lang="en-BG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5B5111F3-5B90-9F8A-F528-9912D1FCD3E1}"/>
              </a:ext>
            </a:extLst>
          </p:cNvPr>
          <p:cNvSpPr txBox="1">
            <a:spLocks/>
          </p:cNvSpPr>
          <p:nvPr/>
        </p:nvSpPr>
        <p:spPr>
          <a:xfrm>
            <a:off x="196358" y="1289953"/>
            <a:ext cx="11556672" cy="452431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selectedAdmin.FirstName = formEditAdmin.FirstName;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user.Username = formEditAdmin.Username;</a:t>
            </a:r>
          </a:p>
          <a:p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if (!string.IsNullOrWhiteSpace(formEditAdmin.Password))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{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    user.PasswordHash = formEditAdmin.Password;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}</a:t>
            </a:r>
            <a:b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</a:t>
            </a:r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ReloadAdmins();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endParaRPr lang="bg-BG" sz="16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US" sz="16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EditAdmin</a:t>
            </a:r>
            <a:r>
              <a:rPr lang="en-US" sz="16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  <a:endParaRPr lang="en-GB" b="1" dirty="0"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11921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65</a:t>
            </a:fld>
            <a:endParaRPr lang="en-US" noProof="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Изтриване на Админ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9C71084-9141-1F4E-7E0C-0140C2577BCF}"/>
              </a:ext>
            </a:extLst>
          </p:cNvPr>
          <p:cNvSpPr txBox="1">
            <a:spLocks/>
          </p:cNvSpPr>
          <p:nvPr/>
        </p:nvSpPr>
        <p:spPr>
          <a:xfrm>
            <a:off x="255263" y="1254021"/>
            <a:ext cx="11155528" cy="540147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buttonDeleteAdmin_Click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(object sender, EventArgs e)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administratorBindingSource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Current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GetUserById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(selectedAdmin == null || selectedUser == null)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en-US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TODO</a:t>
            </a:r>
            <a:r>
              <a:rPr lang="bg-BG" sz="15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Показваме грешка - Няма избран админ</a:t>
            </a:r>
            <a:endParaRPr lang="en-GB" sz="1500" b="1" dirty="0">
              <a:solidFill>
                <a:schemeClr val="accent2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return;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  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...;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var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 = new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FormDeleteAdmin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adminName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if (formDeleteAdmin.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ShowDialog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() ==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DialogResult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OK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{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UserHelper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selectedUser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    ReloadAdmins();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    }</a:t>
            </a: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endParaRPr lang="en-GB" sz="1500" b="1" dirty="0"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private void </a:t>
            </a:r>
            <a:r>
              <a:rPr lang="en-GB" sz="1500" b="1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DeleteAdmin</a:t>
            </a:r>
            <a:r>
              <a:rPr lang="en-GB" sz="1500" b="1" dirty="0">
                <a:latin typeface="Consolas" panose="020B0609020204030204" pitchFamily="49" charset="0"/>
                <a:cs typeface="Consolas" panose="020B0609020204030204" pitchFamily="49" charset="0"/>
              </a:rPr>
              <a:t>(Administrator admin) {...}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7278F8B-AEF8-2277-C227-0B9E962EA7F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11000" y="3221114"/>
            <a:ext cx="4442030" cy="210038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75304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ubtitle 1">
            <a:extLst>
              <a:ext uri="{FF2B5EF4-FFF2-40B4-BE49-F238E27FC236}">
                <a16:creationId xmlns:a16="http://schemas.microsoft.com/office/drawing/2014/main" id="{1495FE3D-16A5-B32A-6E9E-0B99FF99F3CD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Уверяване за валидни данни</a:t>
            </a:r>
            <a:endParaRPr lang="en-BG" dirty="0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61E1B1A-8E53-DE06-3436-4F86FDCB8C57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endParaRPr lang="en-BG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F87D64B-7AAB-9875-CD57-E473D4E8633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17384" y="774000"/>
            <a:ext cx="8157232" cy="3673991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837881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bg-BG" sz="3000" b="1" dirty="0">
                <a:solidFill>
                  <a:schemeClr val="bg1"/>
                </a:solidFill>
              </a:rPr>
              <a:t>допълнителни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проверки</a:t>
            </a:r>
            <a:r>
              <a:rPr lang="bg-BG" sz="3000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в </a:t>
            </a:r>
            <a:r>
              <a:rPr lang="bg-BG" sz="3000" b="1" dirty="0"/>
              <a:t>методите</a:t>
            </a:r>
            <a:r>
              <a:rPr lang="bg-BG" sz="3000" dirty="0"/>
              <a:t> за </a:t>
            </a:r>
            <a:r>
              <a:rPr lang="en-US" sz="3000" b="1" dirty="0">
                <a:solidFill>
                  <a:schemeClr val="bg1"/>
                </a:solidFill>
              </a:rPr>
              <a:t>CRUD</a:t>
            </a:r>
            <a:r>
              <a:rPr lang="en-US" sz="3000" b="1" dirty="0"/>
              <a:t> </a:t>
            </a:r>
            <a:r>
              <a:rPr lang="bg-BG" sz="3000" b="1" dirty="0"/>
              <a:t>операции</a:t>
            </a:r>
            <a:endParaRPr lang="bg-BG" sz="2800" b="1" dirty="0"/>
          </a:p>
          <a:p>
            <a:r>
              <a:rPr lang="bg-BG" sz="3000" b="1" dirty="0"/>
              <a:t>Пациенти</a:t>
            </a:r>
          </a:p>
          <a:p>
            <a:pPr lvl="1"/>
            <a:r>
              <a:rPr lang="bg-BG" sz="2600" b="1" dirty="0"/>
              <a:t>Телефонът</a:t>
            </a:r>
            <a:r>
              <a:rPr lang="bg-BG" sz="2600" dirty="0"/>
              <a:t> е </a:t>
            </a:r>
            <a:r>
              <a:rPr lang="bg-BG" sz="2600" b="1" dirty="0"/>
              <a:t>винаги</a:t>
            </a:r>
            <a:r>
              <a:rPr lang="bg-BG" sz="2600" dirty="0"/>
              <a:t> с </a:t>
            </a:r>
            <a:r>
              <a:rPr lang="bg-BG" sz="2600" b="1" dirty="0">
                <a:solidFill>
                  <a:schemeClr val="bg1"/>
                </a:solidFill>
              </a:rPr>
              <a:t>10 цифри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r>
              <a:rPr lang="bg-BG" sz="2600" b="1" dirty="0"/>
              <a:t>ЕГН</a:t>
            </a:r>
            <a:r>
              <a:rPr lang="bg-BG" sz="2600" b="1" dirty="0">
                <a:solidFill>
                  <a:schemeClr val="bg1"/>
                </a:solidFill>
              </a:rPr>
              <a:t> </a:t>
            </a:r>
            <a:r>
              <a:rPr lang="bg-BG" sz="2600" b="1" dirty="0"/>
              <a:t>винаги</a:t>
            </a:r>
            <a:r>
              <a:rPr lang="bg-BG" sz="2600" dirty="0">
                <a:solidFill>
                  <a:schemeClr val="bg2"/>
                </a:solidFill>
              </a:rPr>
              <a:t> </a:t>
            </a:r>
            <a:r>
              <a:rPr lang="bg-BG" sz="2600" dirty="0"/>
              <a:t>е</a:t>
            </a:r>
            <a:r>
              <a:rPr lang="bg-BG" sz="2600" b="1" dirty="0">
                <a:solidFill>
                  <a:schemeClr val="bg1"/>
                </a:solidFill>
              </a:rPr>
              <a:t> уникално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979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(string.IsNullOrWhiteSpace(patient.Phone) ||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Length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10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|| !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Phone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char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IsDigit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Грешен телефонен номер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196358" y="5015644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дублиране на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(dbContext.Patients.Any(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PersonalIdNumber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Вече има пациент с това ЕГН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8232364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lvl="1"/>
            <a:r>
              <a:rPr lang="bg-BG" sz="2600" b="1" dirty="0"/>
              <a:t>Винаги </a:t>
            </a:r>
            <a:r>
              <a:rPr lang="bg-BG" sz="2600" dirty="0"/>
              <a:t>има избран валиден </a:t>
            </a:r>
            <a:r>
              <a:rPr lang="bg-BG" sz="2600" b="1" dirty="0">
                <a:solidFill>
                  <a:schemeClr val="bg1"/>
                </a:solidFill>
              </a:rPr>
              <a:t>пол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r>
              <a:rPr lang="bg-BG" sz="2800" b="1" dirty="0"/>
              <a:t>Лекари</a:t>
            </a:r>
          </a:p>
          <a:p>
            <a:pPr lvl="1"/>
            <a:r>
              <a:rPr lang="bg-BG" sz="2600" b="1" dirty="0"/>
              <a:t>Винаги</a:t>
            </a:r>
            <a:r>
              <a:rPr lang="bg-BG" sz="2600" dirty="0"/>
              <a:t> има само </a:t>
            </a:r>
            <a:r>
              <a:rPr lang="bg-BG" sz="2600" b="1" dirty="0"/>
              <a:t>един лекар </a:t>
            </a:r>
            <a:r>
              <a:rPr lang="bg-BG" sz="2600" dirty="0"/>
              <a:t>с избраните </a:t>
            </a:r>
            <a:r>
              <a:rPr lang="bg-BG" sz="2600" b="1" dirty="0">
                <a:solidFill>
                  <a:schemeClr val="bg1"/>
                </a:solidFill>
              </a:rPr>
              <a:t>имена</a:t>
            </a:r>
            <a:r>
              <a:rPr lang="bg-BG" sz="2600" dirty="0"/>
              <a:t> и </a:t>
            </a:r>
            <a:r>
              <a:rPr lang="bg-BG" sz="2600" b="1" dirty="0">
                <a:solidFill>
                  <a:schemeClr val="bg1"/>
                </a:solidFill>
              </a:rPr>
              <a:t>специалност</a:t>
            </a:r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</a:t>
            </a:r>
            <a:r>
              <a:rPr lang="en-US" dirty="0"/>
              <a:t> (2)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1720889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за валиден пол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Мъж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 &amp;&amp;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patient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Gender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"</a:t>
            </a:r>
            <a:r>
              <a:rPr lang="bg-BG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Жена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")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Не е избран валиден пол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3F69B7CF-BC04-C428-3026-F790D6DE6445}"/>
              </a:ext>
            </a:extLst>
          </p:cNvPr>
          <p:cNvSpPr txBox="1">
            <a:spLocks/>
          </p:cNvSpPr>
          <p:nvPr/>
        </p:nvSpPr>
        <p:spPr>
          <a:xfrm>
            <a:off x="201686" y="4193287"/>
            <a:ext cx="11556672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Проверка дали вече съществува лекар със същите име и специалност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var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 dbContext.Doctors.FirstOrDefault(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FirstName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</a:p>
          <a:p>
            <a:r>
              <a:rPr lang="bg-BG" sz="1400" b="1" dirty="0">
                <a:latin typeface="Consolas" panose="020B0609020204030204" pitchFamily="49" charset="0"/>
                <a:cs typeface="Consolas" panose="020B0609020204030204" pitchFamily="49" charset="0"/>
              </a:rPr>
              <a:t>                                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LastName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&amp;&amp;</a:t>
            </a:r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Speciality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  <a:b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</a:br>
            <a:endParaRPr lang="en-GB" sz="1400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existingDoctor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!=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null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   // TODO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Лекар със същите име и специалност вече съществува</a:t>
            </a:r>
            <a:endParaRPr lang="en-US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bg-BG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96729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619BE1-B626-704F-C661-6095E95CF68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2E0BAE-C9B6-51D2-1158-E873E5E6954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b="1" dirty="0"/>
              <a:t>Админи</a:t>
            </a:r>
          </a:p>
          <a:p>
            <a:pPr lvl="1"/>
            <a:r>
              <a:rPr lang="bg-BG" sz="2600" b="1" dirty="0"/>
              <a:t>Имейлът винаги </a:t>
            </a:r>
            <a:r>
              <a:rPr lang="bg-BG" sz="2600" dirty="0"/>
              <a:t>е </a:t>
            </a:r>
            <a:r>
              <a:rPr lang="bg-BG" sz="2600" b="1" dirty="0">
                <a:solidFill>
                  <a:schemeClr val="bg1"/>
                </a:solidFill>
              </a:rPr>
              <a:t>уникален</a:t>
            </a: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2600" b="1" dirty="0">
              <a:solidFill>
                <a:schemeClr val="bg1"/>
              </a:solidFill>
            </a:endParaRPr>
          </a:p>
          <a:p>
            <a:pPr lvl="1"/>
            <a:endParaRPr lang="bg-BG" sz="300" b="1" dirty="0"/>
          </a:p>
          <a:p>
            <a:pPr lvl="1"/>
            <a:endParaRPr lang="bg-BG" sz="28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F79BE893-AC15-59B4-656E-8D3711E169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Допълнителни проверки (</a:t>
            </a:r>
            <a:r>
              <a:rPr lang="en-US" dirty="0"/>
              <a:t>1)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2B2834-1FD1-EC3B-73BF-2DEE33DC8491}"/>
              </a:ext>
            </a:extLst>
          </p:cNvPr>
          <p:cNvSpPr txBox="1">
            <a:spLocks/>
          </p:cNvSpPr>
          <p:nvPr/>
        </p:nvSpPr>
        <p:spPr>
          <a:xfrm>
            <a:off x="196358" y="2304000"/>
            <a:ext cx="11556672" cy="138499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</a:t>
            </a:r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Проверка за дублиране на имейл</a:t>
            </a:r>
            <a:endParaRPr lang="bg-BG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if (dbContext.Administrators.Any(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=&gt;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== 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admin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sz="1400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Email</a:t>
            </a:r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))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bg-BG" sz="1400" b="1" dirty="0">
                <a:solidFill>
                  <a:schemeClr val="accent2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    </a:t>
            </a:r>
            <a:r>
              <a:rPr lang="en-GB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// TODO </a:t>
            </a:r>
            <a:r>
              <a:rPr lang="bg-BG" sz="1400" b="1" dirty="0">
                <a:solidFill>
                  <a:schemeClr val="accent2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Показваме грешка - Админ с този имейл вече съществува</a:t>
            </a:r>
            <a:endParaRPr lang="en-GB" sz="1400" b="1" dirty="0">
              <a:solidFill>
                <a:schemeClr val="accent2"/>
              </a:solidFill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    return;</a:t>
            </a:r>
          </a:p>
          <a:p>
            <a:r>
              <a:rPr lang="en-GB" sz="1400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952051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0266BEA4-FE4D-5B01-6AB1-277A9D42EC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A14C12-9379-145C-3B16-F6EF753C12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755598" cy="5528766"/>
          </a:xfrm>
        </p:spPr>
        <p:txBody>
          <a:bodyPr>
            <a:normAutofit/>
          </a:bodyPr>
          <a:lstStyle/>
          <a:p>
            <a:r>
              <a:rPr lang="bg-BG" sz="3000" dirty="0"/>
              <a:t>Добавяме </a:t>
            </a:r>
            <a:r>
              <a:rPr lang="en-US" sz="3000" b="1" dirty="0">
                <a:solidFill>
                  <a:schemeClr val="bg1"/>
                </a:solidFill>
              </a:rPr>
              <a:t>DataSource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en-US" sz="3000" b="1" dirty="0">
                <a:solidFill>
                  <a:schemeClr val="bg1"/>
                </a:solidFill>
              </a:rPr>
              <a:t>DataGridView </a:t>
            </a:r>
            <a:r>
              <a:rPr lang="bg-BG" sz="3000" dirty="0"/>
              <a:t>за </a:t>
            </a:r>
            <a:r>
              <a:rPr lang="bg-BG" sz="3000" b="1" dirty="0"/>
              <a:t>прегледи</a:t>
            </a:r>
            <a:endParaRPr lang="en-US" sz="3000" b="1" dirty="0"/>
          </a:p>
          <a:p>
            <a:r>
              <a:rPr lang="bg-BG" sz="3000" dirty="0"/>
              <a:t>Редактираме </a:t>
            </a:r>
            <a:r>
              <a:rPr lang="bg-BG" sz="3000" b="1" dirty="0"/>
              <a:t>имената</a:t>
            </a:r>
            <a:r>
              <a:rPr lang="bg-BG" sz="3000" dirty="0"/>
              <a:t> и </a:t>
            </a:r>
            <a:r>
              <a:rPr lang="bg-BG" sz="3000" b="1" dirty="0"/>
              <a:t>размерите</a:t>
            </a:r>
            <a:r>
              <a:rPr lang="bg-BG" sz="3000" dirty="0"/>
              <a:t> на </a:t>
            </a:r>
            <a:r>
              <a:rPr lang="bg-BG" sz="3000" b="1" dirty="0"/>
              <a:t>колоните</a:t>
            </a:r>
            <a:endParaRPr lang="en-US" sz="3000" b="1" dirty="0"/>
          </a:p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en-US" sz="3000" b="1" dirty="0"/>
              <a:t>DataGridView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EnableAdding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EnableEditing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EnableDeleting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AutoSizeColumnsMode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Fill</a:t>
            </a:r>
          </a:p>
          <a:p>
            <a:endParaRPr lang="en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6108849-6CC3-34AA-4F4F-C311F0A728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200" dirty="0"/>
              <a:t>Добавяне на </a:t>
            </a:r>
            <a:r>
              <a:rPr lang="en-US" sz="3200" dirty="0"/>
              <a:t>DataSource</a:t>
            </a:r>
            <a:r>
              <a:rPr lang="bg-BG" sz="3200" dirty="0"/>
              <a:t> и стилизиране на </a:t>
            </a:r>
            <a:r>
              <a:rPr lang="en-US" sz="3200" dirty="0"/>
              <a:t>DataGridView</a:t>
            </a:r>
            <a:endParaRPr lang="en-BG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BA92156-CA25-1880-EC3F-67BD39E6DF9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"/>
          <a:stretch/>
        </p:blipFill>
        <p:spPr>
          <a:xfrm>
            <a:off x="8441716" y="2394000"/>
            <a:ext cx="3317553" cy="31415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71094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2628" y="1362922"/>
            <a:ext cx="11560402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70" cy="4830215"/>
          </a:xfrm>
        </p:spPr>
        <p:txBody>
          <a:bodyPr>
            <a:norm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Използвахме всичко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научено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до момента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Създадохме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практически проект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с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входна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главни 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модални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форми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Работихме с </a:t>
            </a:r>
            <a:r>
              <a:rPr lang="en-US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Data Transfer Object</a:t>
            </a:r>
            <a:endParaRPr lang="bg-BG" sz="2400" b="1" dirty="0">
              <a:solidFill>
                <a:schemeClr val="accent1">
                  <a:lumMod val="60000"/>
                  <a:lumOff val="40000"/>
                </a:schemeClr>
              </a:solidFill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Имплементирахме отделни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функционалности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спрямо </a:t>
            </a:r>
            <a:r>
              <a:rPr lang="bg-BG" sz="2400" b="1" dirty="0">
                <a:solidFill>
                  <a:schemeClr val="accent1">
                    <a:lumMod val="60000"/>
                    <a:lumOff val="40000"/>
                  </a:scheme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ролята</a:t>
            </a:r>
            <a:r>
              <a:rPr lang="bg-BG" sz="2400" dirty="0">
                <a:latin typeface="Calibri" panose="020F0502020204030204" pitchFamily="34" charset="0"/>
                <a:cs typeface="Calibri" panose="020F0502020204030204" pitchFamily="34" charset="0"/>
              </a:rPr>
              <a:t> на </a:t>
            </a:r>
            <a:r>
              <a:rPr lang="bg-BG" sz="2400" b="1" dirty="0">
                <a:latin typeface="Calibri" panose="020F0502020204030204" pitchFamily="34" charset="0"/>
                <a:cs typeface="Calibri" panose="020F0502020204030204" pitchFamily="34" charset="0"/>
              </a:rPr>
              <a:t>потребителя</a:t>
            </a:r>
            <a:endParaRPr lang="en-GB" sz="2400" b="1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72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094A1AB-9E45-D92A-F04E-395278A8EC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774117-7E88-0EAC-63D4-0D6A54468B1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000" dirty="0"/>
              <a:t>Задаваме следните </a:t>
            </a:r>
            <a:r>
              <a:rPr lang="bg-BG" sz="3000" b="1" dirty="0"/>
              <a:t>свойства</a:t>
            </a:r>
            <a:r>
              <a:rPr lang="en-US" sz="3000" dirty="0"/>
              <a:t> </a:t>
            </a:r>
            <a:r>
              <a:rPr lang="bg-BG" sz="3000" dirty="0"/>
              <a:t>на </a:t>
            </a:r>
            <a:r>
              <a:rPr lang="bg-BG" sz="3000" b="1" dirty="0"/>
              <a:t>формите</a:t>
            </a:r>
            <a:r>
              <a:rPr lang="en-US" sz="3000" dirty="0"/>
              <a:t>:</a:t>
            </a:r>
          </a:p>
          <a:p>
            <a:pPr lvl="1"/>
            <a:r>
              <a:rPr lang="en-US" sz="2800" b="1" dirty="0"/>
              <a:t>StartPosition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CenterScreen</a:t>
            </a:r>
            <a:endParaRPr lang="bg-BG" sz="2800" b="1" dirty="0">
              <a:solidFill>
                <a:schemeClr val="bg1"/>
              </a:solidFill>
            </a:endParaRPr>
          </a:p>
          <a:p>
            <a:pPr lvl="1"/>
            <a:r>
              <a:rPr lang="en-US" sz="2800" b="1" dirty="0"/>
              <a:t>FormBorderStyle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Fixed3D</a:t>
            </a:r>
          </a:p>
          <a:p>
            <a:pPr lvl="1"/>
            <a:r>
              <a:rPr lang="en-US" sz="2800" b="1" dirty="0"/>
              <a:t>MaximizeBox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</a:p>
          <a:p>
            <a:pPr lvl="1"/>
            <a:r>
              <a:rPr lang="en-US" sz="2800" b="1" dirty="0"/>
              <a:t>MinimizeBox</a:t>
            </a:r>
            <a:r>
              <a:rPr lang="en-US" sz="2800" dirty="0"/>
              <a:t> - </a:t>
            </a:r>
            <a:r>
              <a:rPr lang="en-US" sz="2800" b="1" dirty="0">
                <a:solidFill>
                  <a:schemeClr val="bg1"/>
                </a:solidFill>
              </a:rPr>
              <a:t>False</a:t>
            </a:r>
            <a:endParaRPr lang="en-BG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33F99EAC-3D80-3DBD-C763-B13CAD799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Стилизиране на форми</a:t>
            </a:r>
            <a:endParaRPr lang="en-B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6EBD7D2-BAE7-CB2C-B02E-CB0B989C67D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r="25"/>
          <a:stretch/>
        </p:blipFill>
        <p:spPr>
          <a:xfrm>
            <a:off x="1866001" y="4153980"/>
            <a:ext cx="8910000" cy="249460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2609750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F22F2EC5-F110-4710-30B6-1EB9793FB0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3A813C-A855-ED25-24A5-92FFFCE44E1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sz="3200" dirty="0"/>
              <a:t>Редактираме </a:t>
            </a:r>
            <a:r>
              <a:rPr lang="bg-BG" sz="3200" b="1" dirty="0">
                <a:solidFill>
                  <a:schemeClr val="bg1"/>
                </a:solidFill>
              </a:rPr>
              <a:t>входната форма </a:t>
            </a:r>
            <a:r>
              <a:rPr lang="bg-BG" sz="3200" dirty="0"/>
              <a:t>и </a:t>
            </a:r>
            <a:r>
              <a:rPr lang="bg-BG" sz="3200" b="1" dirty="0">
                <a:solidFill>
                  <a:schemeClr val="bg1"/>
                </a:solidFill>
              </a:rPr>
              <a:t>главната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b="1" dirty="0">
                <a:solidFill>
                  <a:schemeClr val="bg1"/>
                </a:solidFill>
              </a:rPr>
              <a:t>форма</a:t>
            </a:r>
            <a:r>
              <a:rPr lang="bg-BG" sz="3200" dirty="0">
                <a:solidFill>
                  <a:schemeClr val="bg1"/>
                </a:solidFill>
              </a:rPr>
              <a:t> </a:t>
            </a:r>
            <a:r>
              <a:rPr lang="bg-BG" sz="3200" dirty="0"/>
              <a:t>за </a:t>
            </a:r>
            <a:r>
              <a:rPr lang="bg-BG" sz="3200" b="1" dirty="0"/>
              <a:t>лекар</a:t>
            </a:r>
            <a:r>
              <a:rPr lang="bg-BG" sz="3200" dirty="0"/>
              <a:t>, за да показваме </a:t>
            </a:r>
            <a:r>
              <a:rPr lang="bg-BG" sz="3200" b="1" dirty="0">
                <a:solidFill>
                  <a:schemeClr val="bg1"/>
                </a:solidFill>
              </a:rPr>
              <a:t>функционалност</a:t>
            </a:r>
            <a:r>
              <a:rPr lang="bg-BG" sz="3200" dirty="0"/>
              <a:t> за </a:t>
            </a:r>
            <a:r>
              <a:rPr lang="bg-BG" sz="3200" b="1" dirty="0"/>
              <a:t>логнат потребител лекар</a:t>
            </a:r>
          </a:p>
          <a:p>
            <a:pPr lvl="1"/>
            <a:r>
              <a:rPr lang="bg-BG" sz="2800" dirty="0"/>
              <a:t>При </a:t>
            </a:r>
            <a:r>
              <a:rPr lang="en-US" sz="2800" b="1" dirty="0">
                <a:solidFill>
                  <a:schemeClr val="bg1"/>
                </a:solidFill>
              </a:rPr>
              <a:t>FormLogin</a:t>
            </a:r>
            <a:r>
              <a:rPr lang="bg-BG" sz="2800" dirty="0"/>
              <a:t>, </a:t>
            </a:r>
            <a:r>
              <a:rPr lang="bg-BG" sz="2800" b="1" dirty="0"/>
              <a:t>подаваме</a:t>
            </a:r>
            <a:r>
              <a:rPr lang="bg-BG" sz="2800" dirty="0"/>
              <a:t> </a:t>
            </a:r>
            <a:r>
              <a:rPr lang="en-US" sz="2800" b="1" dirty="0">
                <a:solidFill>
                  <a:schemeClr val="bg1"/>
                </a:solidFill>
              </a:rPr>
              <a:t>userId</a:t>
            </a:r>
            <a:endParaRPr lang="bg-BG" sz="2800" b="1" dirty="0">
              <a:solidFill>
                <a:schemeClr val="bg1"/>
              </a:solidFill>
            </a:endParaRPr>
          </a:p>
          <a:p>
            <a:endParaRPr lang="bg-BG" sz="2400" dirty="0"/>
          </a:p>
          <a:p>
            <a:endParaRPr lang="bg-BG" sz="2400" dirty="0"/>
          </a:p>
          <a:p>
            <a:endParaRPr lang="en-US" sz="2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1A88D1-59B8-B0B1-819C-0B35F3AED5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Редактиране на входна форма</a:t>
            </a:r>
            <a:endParaRPr lang="en-BG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5605BC1-C210-8CD1-090E-856BDBE3C1AD}"/>
              </a:ext>
            </a:extLst>
          </p:cNvPr>
          <p:cNvSpPr txBox="1">
            <a:spLocks/>
          </p:cNvSpPr>
          <p:nvPr/>
        </p:nvSpPr>
        <p:spPr>
          <a:xfrm>
            <a:off x="194233" y="2944845"/>
            <a:ext cx="11558797" cy="203132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else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{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var formMain = new 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FormMainDoctors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.</a:t>
            </a:r>
            <a:r>
              <a:rPr lang="en-GB" b="1" dirty="0">
                <a:solidFill>
                  <a:schemeClr val="bg1"/>
                </a:solidFill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UserId</a:t>
            </a:r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    formMain.Show();</a:t>
            </a:r>
          </a:p>
          <a:p>
            <a:r>
              <a:rPr lang="en-GB" b="1" dirty="0">
                <a:effectLst/>
                <a:latin typeface="Consolas" panose="020B0609020204030204" pitchFamily="49" charset="0"/>
                <a:cs typeface="Consolas" panose="020B0609020204030204" pitchFamily="49" charset="0"/>
              </a:rPr>
              <a:t>}</a:t>
            </a:r>
          </a:p>
          <a:p>
            <a:r>
              <a:rPr lang="en-GB" b="1" dirty="0">
                <a:latin typeface="Consolas" panose="020B0609020204030204" pitchFamily="49" charset="0"/>
                <a:cs typeface="Consolas" panose="020B0609020204030204" pitchFamily="49" charset="0"/>
              </a:rPr>
              <a:t>...</a:t>
            </a:r>
            <a:endParaRPr lang="en-GB" b="1" dirty="0">
              <a:effectLst/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6" name="AutoShape 7">
            <a:extLst>
              <a:ext uri="{FF2B5EF4-FFF2-40B4-BE49-F238E27FC236}">
                <a16:creationId xmlns:a16="http://schemas.microsoft.com/office/drawing/2014/main" id="{3002B6B0-6F18-DFA4-AA00-F650E97114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8031000" y="3705202"/>
            <a:ext cx="3432034" cy="510609"/>
          </a:xfrm>
          <a:prstGeom prst="wedgeRoundRectCallout">
            <a:avLst>
              <a:gd name="adj1" fmla="val -84048"/>
              <a:gd name="adj2" fmla="val 575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399" b="1" noProof="1">
                <a:solidFill>
                  <a:schemeClr val="bg2"/>
                </a:solidFill>
              </a:rPr>
              <a:t>Подаваме</a:t>
            </a:r>
            <a:r>
              <a:rPr lang="bg-BG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2399" b="1" noProof="1">
                <a:solidFill>
                  <a:schemeClr val="accent1">
                    <a:lumMod val="60000"/>
                    <a:lumOff val="40000"/>
                  </a:schemeClr>
                </a:solidFill>
              </a:rPr>
              <a:t>userId</a:t>
            </a:r>
          </a:p>
        </p:txBody>
      </p:sp>
    </p:spTree>
    <p:extLst>
      <p:ext uri="{BB962C8B-B14F-4D97-AF65-F5344CB8AC3E}">
        <p14:creationId xmlns:p14="http://schemas.microsoft.com/office/powerpoint/2010/main" val="13740996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57973</TotalTime>
  <Words>5937</Words>
  <Application>Microsoft Macintosh PowerPoint</Application>
  <PresentationFormat>Widescreen</PresentationFormat>
  <Paragraphs>1131</Paragraphs>
  <Slides>72</Slides>
  <Notes>23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72</vt:i4>
      </vt:variant>
    </vt:vector>
  </HeadingPairs>
  <TitlesOfParts>
    <vt:vector size="77" baseType="lpstr">
      <vt:lpstr>Arial</vt:lpstr>
      <vt:lpstr>Calibri</vt:lpstr>
      <vt:lpstr>Consolas</vt:lpstr>
      <vt:lpstr>Wingdings</vt:lpstr>
      <vt:lpstr>SoftUni</vt:lpstr>
      <vt:lpstr>Имплементация на информационна система </vt:lpstr>
      <vt:lpstr>Съдържание</vt:lpstr>
      <vt:lpstr>Четене, добавяне, редактиране и изтриване на преглед</vt:lpstr>
      <vt:lpstr>Съдържание на форми за Прегледи (1)</vt:lpstr>
      <vt:lpstr>Съдържание на форми за Прегледи (2)</vt:lpstr>
      <vt:lpstr>Работа с DTO (Data Transfer Object)</vt:lpstr>
      <vt:lpstr>Добавяне на DataSource и стилизиране на DataGridView</vt:lpstr>
      <vt:lpstr>Стилизиране на форми</vt:lpstr>
      <vt:lpstr>Редактиране на входна форма</vt:lpstr>
      <vt:lpstr>Редактиране на главна форма за лекари</vt:lpstr>
      <vt:lpstr>Четене на Преглед (1)</vt:lpstr>
      <vt:lpstr>Четене на Преглед (2)</vt:lpstr>
      <vt:lpstr>Четене на Преглед (3)</vt:lpstr>
      <vt:lpstr>Използване на Examination DTO (1)</vt:lpstr>
      <vt:lpstr>Използване на Examination DTO (2)</vt:lpstr>
      <vt:lpstr>Методи-обработчици и DialogResult за бутони</vt:lpstr>
      <vt:lpstr>Форматиране на дата за преглед</vt:lpstr>
      <vt:lpstr>Doctor DTO и Patient DTO</vt:lpstr>
      <vt:lpstr>Използване на Doctor DTO и Patient DTO (1)</vt:lpstr>
      <vt:lpstr>Използване на Doctor DTO и Patient DTO (2)</vt:lpstr>
      <vt:lpstr>Добавяне на Преглед (1)</vt:lpstr>
      <vt:lpstr>Добавяне на Преглед (2)</vt:lpstr>
      <vt:lpstr>Добавяне на Преглед (3)</vt:lpstr>
      <vt:lpstr>Избиране на лекар спрямо роля</vt:lpstr>
      <vt:lpstr>Редактиране на Преглед (1)</vt:lpstr>
      <vt:lpstr>Редактиране на Преглед (2)</vt:lpstr>
      <vt:lpstr>Изтриване на Преглед</vt:lpstr>
      <vt:lpstr>Четене, добавяне, редактиране и изтриване на пациент</vt:lpstr>
      <vt:lpstr>Съдържание на форми за Пациенти (1)</vt:lpstr>
      <vt:lpstr>Съдържание на форми за Пациенти (2)</vt:lpstr>
      <vt:lpstr>Добавяне на DataSource и стилизиране на DataGridView</vt:lpstr>
      <vt:lpstr>Стилизиране на форми</vt:lpstr>
      <vt:lpstr>Редактиране на главна форма за лекари</vt:lpstr>
      <vt:lpstr>Функционалност спрямо роля</vt:lpstr>
      <vt:lpstr>Четене на Пациенти</vt:lpstr>
      <vt:lpstr>Филтриране на пациенти</vt:lpstr>
      <vt:lpstr>Методи-обработчици и DialogResult за бутони</vt:lpstr>
      <vt:lpstr>Четене на прегледи на избран пациент</vt:lpstr>
      <vt:lpstr>Добавяне на Пациент</vt:lpstr>
      <vt:lpstr>Редактиране на Пациент</vt:lpstr>
      <vt:lpstr>Изтриване на Пациент</vt:lpstr>
      <vt:lpstr>Четене, добавяне, редактиране и изтриване на лекар</vt:lpstr>
      <vt:lpstr>Съдържание на форми за Лекари (1)</vt:lpstr>
      <vt:lpstr>Съдържание на форми за Лекари (2)</vt:lpstr>
      <vt:lpstr>Добавяне на DataSource и стилизиране на DataGridView</vt:lpstr>
      <vt:lpstr>Стилизиране на форми</vt:lpstr>
      <vt:lpstr>Четене на Лекари</vt:lpstr>
      <vt:lpstr>Методи-обработчици и DialogResult за бутони</vt:lpstr>
      <vt:lpstr>Добавяне на Лекар (1)</vt:lpstr>
      <vt:lpstr>Добавяне на Лекар (2)</vt:lpstr>
      <vt:lpstr>Редактиране на Лекар (1)</vt:lpstr>
      <vt:lpstr>Редактиране на Лекар (2)</vt:lpstr>
      <vt:lpstr>Изтриване на Лекар</vt:lpstr>
      <vt:lpstr>Четене, добавяне, редактиране и изтриване на админ</vt:lpstr>
      <vt:lpstr>Съдържание на форми за Админи (1)</vt:lpstr>
      <vt:lpstr>Съдържание на форми за Админи (2)</vt:lpstr>
      <vt:lpstr>Добавяне на DataSource и стилизиране на DataGridView</vt:lpstr>
      <vt:lpstr>Стилизиране на форми</vt:lpstr>
      <vt:lpstr>Четене на Админи</vt:lpstr>
      <vt:lpstr>Методи-обработчици и DialogResult за бутони</vt:lpstr>
      <vt:lpstr>Добавяне на Админ (1)</vt:lpstr>
      <vt:lpstr>Добавяне на Админ (2)</vt:lpstr>
      <vt:lpstr>Редактиране на Админ (1)</vt:lpstr>
      <vt:lpstr>Редактиране на Админ (2)</vt:lpstr>
      <vt:lpstr>Изтриване на Админ</vt:lpstr>
      <vt:lpstr>Допълнителни проверки</vt:lpstr>
      <vt:lpstr>Допълнителни проверки (1)</vt:lpstr>
      <vt:lpstr>Допълнителни проверки (2)</vt:lpstr>
      <vt:lpstr>Допълнителни проверки (1)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Имплементация на информационна система - Трета част - Имплементация на отделни функционалности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Mirela Damyanova</cp:lastModifiedBy>
  <cp:revision>501</cp:revision>
  <dcterms:created xsi:type="dcterms:W3CDTF">2018-05-23T13:08:44Z</dcterms:created>
  <dcterms:modified xsi:type="dcterms:W3CDTF">2024-11-15T10:49:27Z</dcterms:modified>
  <cp:category/>
</cp:coreProperties>
</file>