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30" autoAdjust="0"/>
    <p:restoredTop sz="91247" autoAdjust="0"/>
  </p:normalViewPr>
  <p:slideViewPr>
    <p:cSldViewPr showGuides="1">
      <p:cViewPr varScale="1">
        <p:scale>
          <a:sx n="101" d="100"/>
          <a:sy n="101" d="100"/>
        </p:scale>
        <p:origin x="1062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225438C-AA3D-A0FB-2A1A-37C93C43F8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r>
              <a:rPr lang="bg-BG" sz="3800" dirty="0"/>
              <a:t>Имате база данни с </a:t>
            </a:r>
            <a:r>
              <a:rPr lang="bg-BG" sz="3800" b="1" dirty="0"/>
              <a:t>две</a:t>
            </a:r>
            <a:r>
              <a:rPr lang="bg-BG" sz="3800" dirty="0"/>
              <a:t> таблици</a:t>
            </a:r>
            <a:r>
              <a:rPr lang="en-US" sz="3800" dirty="0"/>
              <a:t>: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Orders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поръчките</a:t>
            </a:r>
            <a:r>
              <a:rPr lang="bg-BG" sz="3800" dirty="0"/>
              <a:t>, включително </a:t>
            </a:r>
            <a:r>
              <a:rPr lang="en-US" sz="3800" b="1" dirty="0" err="1"/>
              <a:t>OrderID</a:t>
            </a:r>
            <a:r>
              <a:rPr lang="en-US" sz="3800" dirty="0"/>
              <a:t>, </a:t>
            </a:r>
            <a:r>
              <a:rPr lang="en-US" sz="3800" b="1" dirty="0" err="1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 err="1"/>
              <a:t>OrderDate</a:t>
            </a:r>
            <a:endParaRPr lang="en-US" sz="3800" b="1" dirty="0"/>
          </a:p>
          <a:p>
            <a:r>
              <a:rPr lang="bg-BG" sz="3800" dirty="0"/>
              <a:t>Таблицата </a:t>
            </a:r>
            <a:r>
              <a:rPr lang="en-US" sz="3800" b="1" dirty="0">
                <a:solidFill>
                  <a:schemeClr val="bg1"/>
                </a:solidFill>
              </a:rPr>
              <a:t>Customers</a:t>
            </a:r>
            <a:r>
              <a:rPr lang="en-US" sz="3800" dirty="0"/>
              <a:t> </a:t>
            </a:r>
            <a:r>
              <a:rPr lang="bg-BG" sz="3800" dirty="0"/>
              <a:t>съдържа информация за </a:t>
            </a:r>
            <a:r>
              <a:rPr lang="bg-BG" sz="3800" b="1" dirty="0"/>
              <a:t>клиентите</a:t>
            </a:r>
            <a:r>
              <a:rPr lang="bg-BG" sz="3800" dirty="0"/>
              <a:t>, включително </a:t>
            </a:r>
            <a:r>
              <a:rPr lang="en-US" sz="3800" b="1" dirty="0" err="1"/>
              <a:t>CustomerID</a:t>
            </a:r>
            <a:r>
              <a:rPr lang="en-US" sz="3800" dirty="0"/>
              <a:t> </a:t>
            </a:r>
            <a:r>
              <a:rPr lang="bg-BG" sz="3800" dirty="0"/>
              <a:t>и </a:t>
            </a:r>
            <a:r>
              <a:rPr lang="en-US" sz="3800" b="1" dirty="0" err="1"/>
              <a:t>CustomerName</a:t>
            </a:r>
            <a:endParaRPr lang="bg-BG" sz="3800" b="1" dirty="0"/>
          </a:p>
          <a:p>
            <a:r>
              <a:rPr lang="ru-RU" sz="3800" dirty="0" err="1"/>
              <a:t>Задачата</a:t>
            </a:r>
            <a:r>
              <a:rPr lang="ru-RU" sz="3800" dirty="0"/>
              <a:t> е да се намерят </a:t>
            </a:r>
            <a:r>
              <a:rPr lang="ru-RU" sz="3800" b="1" dirty="0" err="1">
                <a:solidFill>
                  <a:schemeClr val="bg1"/>
                </a:solidFill>
              </a:rPr>
              <a:t>имената</a:t>
            </a:r>
            <a:r>
              <a:rPr lang="ru-RU" sz="3800" dirty="0"/>
              <a:t> на </a:t>
            </a:r>
            <a:r>
              <a:rPr lang="ru-RU" sz="3800" b="1" dirty="0" err="1">
                <a:solidFill>
                  <a:schemeClr val="bg1"/>
                </a:solidFill>
              </a:rPr>
              <a:t>клиентите</a:t>
            </a:r>
            <a:r>
              <a:rPr lang="ru-RU" sz="3800" dirty="0"/>
              <a:t>, </a:t>
            </a:r>
            <a:r>
              <a:rPr lang="ru-RU" sz="3800" dirty="0" err="1"/>
              <a:t>които</a:t>
            </a:r>
            <a:r>
              <a:rPr lang="ru-RU" sz="3800" dirty="0"/>
              <a:t> </a:t>
            </a:r>
            <a:r>
              <a:rPr lang="ru-RU" sz="3800" dirty="0" err="1"/>
              <a:t>имат</a:t>
            </a:r>
            <a:r>
              <a:rPr lang="ru-RU" sz="3800" dirty="0"/>
              <a:t> </a:t>
            </a:r>
            <a:r>
              <a:rPr lang="ru-RU" sz="3800" b="1" dirty="0" err="1">
                <a:solidFill>
                  <a:schemeClr val="bg1"/>
                </a:solidFill>
              </a:rPr>
              <a:t>направени</a:t>
            </a:r>
            <a:r>
              <a:rPr lang="ru-RU" sz="3800" dirty="0"/>
              <a:t> </a:t>
            </a:r>
            <a:r>
              <a:rPr lang="ru-RU" sz="3800" b="1" dirty="0" err="1">
                <a:solidFill>
                  <a:schemeClr val="bg1"/>
                </a:solidFill>
              </a:rPr>
              <a:t>поръчки</a:t>
            </a:r>
            <a:r>
              <a:rPr lang="ru-RU" sz="3800" dirty="0"/>
              <a:t> </a:t>
            </a:r>
            <a:r>
              <a:rPr lang="ru-RU" sz="3800" dirty="0" err="1"/>
              <a:t>през</a:t>
            </a:r>
            <a:r>
              <a:rPr lang="ru-RU" sz="3800" dirty="0"/>
              <a:t> </a:t>
            </a:r>
            <a:r>
              <a:rPr lang="ru-RU" sz="3800" b="1" dirty="0">
                <a:solidFill>
                  <a:schemeClr val="bg1"/>
                </a:solidFill>
              </a:rPr>
              <a:t>2023</a:t>
            </a:r>
            <a:r>
              <a:rPr lang="ru-RU" sz="3800" dirty="0"/>
              <a:t> </a:t>
            </a:r>
            <a:r>
              <a:rPr lang="ru-RU" sz="3800" b="1" dirty="0">
                <a:solidFill>
                  <a:schemeClr val="bg1"/>
                </a:solidFill>
              </a:rPr>
              <a:t>година</a:t>
            </a:r>
            <a:endParaRPr lang="en-US" sz="3800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147423" y="1494000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DISTINCT</a:t>
            </a:r>
            <a:r>
              <a:rPr lang="en-US" sz="3200" b="1" noProof="1">
                <a:latin typeface="Consolas" panose="020B0609020204030204" pitchFamily="49" charset="0"/>
              </a:rPr>
              <a:t> c.CustomerName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Customers c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EXISTS</a:t>
            </a:r>
            <a:r>
              <a:rPr lang="en-US" sz="3200" b="1" noProof="1">
                <a:latin typeface="Consolas" panose="020B0609020204030204" pitchFamily="49" charset="0"/>
              </a:rPr>
              <a:t> (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latin typeface="Consolas" panose="020B0609020204030204" pitchFamily="49" charset="0"/>
              </a:rPr>
              <a:t> 1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latin typeface="Consolas" panose="020B0609020204030204" pitchFamily="49" charset="0"/>
              </a:rPr>
              <a:t> Orders o </a:t>
            </a:r>
          </a:p>
          <a:p>
            <a:pPr lvl="1">
              <a:lnSpc>
                <a:spcPct val="105000"/>
              </a:lnSpc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 noProof="1">
                <a:latin typeface="Consolas" panose="020B0609020204030204" pitchFamily="49" charset="0"/>
              </a:rPr>
              <a:t> o.CustomerID = c.CustomerID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o.OrderDate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BETWEEN</a:t>
            </a:r>
            <a:r>
              <a:rPr lang="en-US" sz="3200" b="1" noProof="1">
                <a:latin typeface="Consolas" panose="020B0609020204030204" pitchFamily="49" charset="0"/>
              </a:rPr>
              <a:t> '2023-01-01'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AND</a:t>
            </a:r>
            <a:r>
              <a:rPr lang="en-US" sz="3200" b="1" noProof="1">
                <a:latin typeface="Consolas" panose="020B0609020204030204" pitchFamily="49" charset="0"/>
              </a:rPr>
              <a:t> '2023-12-31’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);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Поръчки през 2023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8B7A4CDF-AC80-91D6-49E1-F1D673F06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154879"/>
            <a:ext cx="1726782" cy="548241"/>
          </a:xfrm>
          <a:prstGeom prst="wedgeRoundRectCallout">
            <a:avLst>
              <a:gd name="adj1" fmla="val -90259"/>
              <a:gd name="adj2" fmla="val -1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редове</a:t>
            </a:r>
            <a:r>
              <a:rPr lang="bg-BG" sz="3400" dirty="0"/>
              <a:t>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dirty="0"/>
              <a:t>По-сложни съединения</a:t>
            </a:r>
          </a:p>
          <a:p>
            <a:r>
              <a:rPr lang="en-US" dirty="0"/>
              <a:t>͏</a:t>
            </a:r>
            <a:r>
              <a:rPr lang="bg-BG" b="1" dirty="0">
                <a:solidFill>
                  <a:schemeClr val="bg1"/>
                </a:solidFill>
              </a:rPr>
              <a:t>Вложени</a:t>
            </a:r>
            <a:r>
              <a:rPr lang="bg-BG" dirty="0"/>
              <a:t> заявки</a:t>
            </a:r>
          </a:p>
          <a:p>
            <a:r>
              <a:rPr lang="bg-BG" dirty="0"/>
              <a:t>Операции за </a:t>
            </a:r>
            <a:r>
              <a:rPr lang="bg-BG" b="1" dirty="0">
                <a:solidFill>
                  <a:schemeClr val="bg1"/>
                </a:solidFill>
              </a:rPr>
              <a:t>обединение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сечение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разлика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ec.StudentId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MandatoryCourses.CourseId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490598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и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AB4F17-CE27-9E4D-8D3B-0FAEB24AA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18" y="1196124"/>
            <a:ext cx="5461780" cy="418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600" dirty="0"/>
              <a:t>Искаме да извлечем следната информация за </a:t>
            </a:r>
            <a:r>
              <a:rPr lang="ru-RU" sz="3600" b="1" dirty="0">
                <a:solidFill>
                  <a:schemeClr val="bg1"/>
                </a:solidFill>
              </a:rPr>
              <a:t>всяка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поръчка</a:t>
            </a:r>
            <a:r>
              <a:rPr lang="ru-RU" sz="3600" dirty="0"/>
              <a:t>: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Име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клиента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Дата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поръчката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Списък</a:t>
            </a:r>
            <a:r>
              <a:rPr lang="bg-BG" sz="3400" dirty="0"/>
              <a:t> на </a:t>
            </a:r>
            <a:r>
              <a:rPr lang="ru-RU" sz="3400" dirty="0"/>
              <a:t>поръчаните </a:t>
            </a:r>
            <a:r>
              <a:rPr lang="bg-BG" sz="3400" b="1" dirty="0">
                <a:solidFill>
                  <a:schemeClr val="bg1"/>
                </a:solidFill>
              </a:rPr>
              <a:t>продукти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Количеството</a:t>
            </a:r>
            <a:r>
              <a:rPr lang="ru-RU" sz="3400" dirty="0"/>
              <a:t> на поръчаните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96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4329000"/>
            <a:ext cx="3505200" cy="609600"/>
          </a:xfrm>
          <a:prstGeom prst="wedgeRoundRectCallout">
            <a:avLst>
              <a:gd name="adj1" fmla="val -27978"/>
              <a:gd name="adj2" fmla="val -1222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445020"/>
              </p:ext>
            </p:extLst>
          </p:nvPr>
        </p:nvGraphicFramePr>
        <p:xfrm>
          <a:off x="1828800" y="23490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  <p:pic>
        <p:nvPicPr>
          <p:cNvPr id="6" name="Picture 5" descr="A logo of a stack of coins&#10;&#10;Description automatically generated">
            <a:extLst>
              <a:ext uri="{FF2B5EF4-FFF2-40B4-BE49-F238E27FC236}">
                <a16:creationId xmlns:a16="http://schemas.microsoft.com/office/drawing/2014/main" id="{CA71CE7A-A211-637D-7B7D-4705903BC3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7" t="13934" r="13160" b="13698"/>
          <a:stretch/>
        </p:blipFill>
        <p:spPr>
          <a:xfrm>
            <a:off x="4721454" y="1314000"/>
            <a:ext cx="2749091" cy="27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27237"/>
              <a:gd name="adj2" fmla="val 9052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 err="1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1283</Words>
  <Application>Microsoft Office PowerPoint</Application>
  <PresentationFormat>Widescreen</PresentationFormat>
  <Paragraphs>317</Paragraphs>
  <Slides>27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Поръчки през 2023</vt:lpstr>
      <vt:lpstr>Решение: Поръчки през 2023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108</cp:revision>
  <dcterms:created xsi:type="dcterms:W3CDTF">2018-05-23T13:08:44Z</dcterms:created>
  <dcterms:modified xsi:type="dcterms:W3CDTF">2024-07-29T17:33:04Z</dcterms:modified>
  <cp:category>computer programming;programming;software development;software engineering</cp:category>
</cp:coreProperties>
</file>