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9"/>
  </p:notesMasterIdLst>
  <p:handoutMasterIdLst>
    <p:handoutMasterId r:id="rId80"/>
  </p:handoutMasterIdLst>
  <p:sldIdLst>
    <p:sldId id="503" r:id="rId2"/>
    <p:sldId id="276" r:id="rId3"/>
    <p:sldId id="729" r:id="rId4"/>
    <p:sldId id="675" r:id="rId5"/>
    <p:sldId id="777" r:id="rId6"/>
    <p:sldId id="704" r:id="rId7"/>
    <p:sldId id="668" r:id="rId8"/>
    <p:sldId id="736" r:id="rId9"/>
    <p:sldId id="737" r:id="rId10"/>
    <p:sldId id="748" r:id="rId11"/>
    <p:sldId id="749" r:id="rId12"/>
    <p:sldId id="714" r:id="rId13"/>
    <p:sldId id="778" r:id="rId14"/>
    <p:sldId id="745" r:id="rId15"/>
    <p:sldId id="715" r:id="rId16"/>
    <p:sldId id="758" r:id="rId17"/>
    <p:sldId id="759" r:id="rId18"/>
    <p:sldId id="779" r:id="rId19"/>
    <p:sldId id="742" r:id="rId20"/>
    <p:sldId id="676" r:id="rId21"/>
    <p:sldId id="677" r:id="rId22"/>
    <p:sldId id="688" r:id="rId23"/>
    <p:sldId id="689" r:id="rId24"/>
    <p:sldId id="780" r:id="rId25"/>
    <p:sldId id="760" r:id="rId26"/>
    <p:sldId id="763" r:id="rId27"/>
    <p:sldId id="770" r:id="rId28"/>
    <p:sldId id="772" r:id="rId29"/>
    <p:sldId id="761" r:id="rId30"/>
    <p:sldId id="762" r:id="rId31"/>
    <p:sldId id="771" r:id="rId32"/>
    <p:sldId id="659" r:id="rId33"/>
    <p:sldId id="660" r:id="rId34"/>
    <p:sldId id="703" r:id="rId35"/>
    <p:sldId id="653" r:id="rId36"/>
    <p:sldId id="733" r:id="rId37"/>
    <p:sldId id="757" r:id="rId38"/>
    <p:sldId id="746" r:id="rId39"/>
    <p:sldId id="690" r:id="rId40"/>
    <p:sldId id="654" r:id="rId41"/>
    <p:sldId id="707" r:id="rId42"/>
    <p:sldId id="747" r:id="rId43"/>
    <p:sldId id="664" r:id="rId44"/>
    <p:sldId id="665" r:id="rId45"/>
    <p:sldId id="666" r:id="rId46"/>
    <p:sldId id="730" r:id="rId47"/>
    <p:sldId id="679" r:id="rId48"/>
    <p:sldId id="705" r:id="rId49"/>
    <p:sldId id="738" r:id="rId50"/>
    <p:sldId id="739" r:id="rId51"/>
    <p:sldId id="717" r:id="rId52"/>
    <p:sldId id="743" r:id="rId53"/>
    <p:sldId id="764" r:id="rId54"/>
    <p:sldId id="765" r:id="rId55"/>
    <p:sldId id="767" r:id="rId56"/>
    <p:sldId id="768" r:id="rId57"/>
    <p:sldId id="769" r:id="rId58"/>
    <p:sldId id="731" r:id="rId59"/>
    <p:sldId id="694" r:id="rId60"/>
    <p:sldId id="706" r:id="rId61"/>
    <p:sldId id="740" r:id="rId62"/>
    <p:sldId id="741" r:id="rId63"/>
    <p:sldId id="719" r:id="rId64"/>
    <p:sldId id="744" r:id="rId65"/>
    <p:sldId id="750" r:id="rId66"/>
    <p:sldId id="752" r:id="rId67"/>
    <p:sldId id="755" r:id="rId68"/>
    <p:sldId id="753" r:id="rId69"/>
    <p:sldId id="756" r:id="rId70"/>
    <p:sldId id="773" r:id="rId71"/>
    <p:sldId id="774" r:id="rId72"/>
    <p:sldId id="781" r:id="rId73"/>
    <p:sldId id="782" r:id="rId74"/>
    <p:sldId id="776" r:id="rId75"/>
    <p:sldId id="633" r:id="rId76"/>
    <p:sldId id="504" r:id="rId77"/>
    <p:sldId id="505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Четене, добавяне, редактиране и изтриване на преглед" id="{A77A78C5-D26F-7B4B-9B62-DAA63E633E82}">
          <p14:sldIdLst>
            <p14:sldId id="729"/>
            <p14:sldId id="675"/>
            <p14:sldId id="777"/>
            <p14:sldId id="704"/>
            <p14:sldId id="668"/>
            <p14:sldId id="736"/>
            <p14:sldId id="737"/>
            <p14:sldId id="748"/>
            <p14:sldId id="749"/>
            <p14:sldId id="714"/>
            <p14:sldId id="778"/>
            <p14:sldId id="745"/>
            <p14:sldId id="715"/>
            <p14:sldId id="758"/>
            <p14:sldId id="759"/>
            <p14:sldId id="779"/>
            <p14:sldId id="742"/>
            <p14:sldId id="676"/>
            <p14:sldId id="677"/>
            <p14:sldId id="688"/>
            <p14:sldId id="689"/>
            <p14:sldId id="780"/>
            <p14:sldId id="760"/>
            <p14:sldId id="763"/>
            <p14:sldId id="770"/>
            <p14:sldId id="772"/>
            <p14:sldId id="761"/>
            <p14:sldId id="762"/>
            <p14:sldId id="771"/>
          </p14:sldIdLst>
        </p14:section>
        <p14:section name="Четене, добавяне, редактиране и изтриване на пациент" id="{708F128B-080D-9245-B5F0-2C8792F880E6}">
          <p14:sldIdLst>
            <p14:sldId id="659"/>
            <p14:sldId id="660"/>
            <p14:sldId id="703"/>
            <p14:sldId id="653"/>
            <p14:sldId id="733"/>
            <p14:sldId id="757"/>
            <p14:sldId id="746"/>
            <p14:sldId id="690"/>
            <p14:sldId id="654"/>
            <p14:sldId id="707"/>
            <p14:sldId id="747"/>
            <p14:sldId id="664"/>
            <p14:sldId id="665"/>
            <p14:sldId id="666"/>
          </p14:sldIdLst>
        </p14:section>
        <p14:section name="Четене, добавяне, редактиране и изтриване на лекар" id="{77ED0BC7-4415-3A48-896D-C39C4553DA0E}">
          <p14:sldIdLst>
            <p14:sldId id="730"/>
            <p14:sldId id="679"/>
            <p14:sldId id="705"/>
            <p14:sldId id="738"/>
            <p14:sldId id="739"/>
            <p14:sldId id="717"/>
            <p14:sldId id="743"/>
            <p14:sldId id="764"/>
            <p14:sldId id="765"/>
            <p14:sldId id="767"/>
            <p14:sldId id="768"/>
            <p14:sldId id="769"/>
          </p14:sldIdLst>
        </p14:section>
        <p14:section name="Четене, добавяне, редактиране и изтриване на админ" id="{9F6E3385-C80A-2741-AB97-033F01B55A7C}">
          <p14:sldIdLst>
            <p14:sldId id="731"/>
            <p14:sldId id="694"/>
            <p14:sldId id="706"/>
            <p14:sldId id="740"/>
            <p14:sldId id="741"/>
            <p14:sldId id="719"/>
            <p14:sldId id="744"/>
            <p14:sldId id="750"/>
            <p14:sldId id="752"/>
            <p14:sldId id="755"/>
            <p14:sldId id="753"/>
            <p14:sldId id="756"/>
          </p14:sldIdLst>
        </p14:section>
        <p14:section name="Допълнителни проверки" id="{04C3F4A2-FC2A-DF40-8AA4-CC9F5023E800}">
          <p14:sldIdLst>
            <p14:sldId id="773"/>
            <p14:sldId id="774"/>
            <p14:sldId id="781"/>
            <p14:sldId id="782"/>
            <p14:sldId id="776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4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32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38" autoAdjust="0"/>
    <p:restoredTop sz="95188" autoAdjust="0"/>
  </p:normalViewPr>
  <p:slideViewPr>
    <p:cSldViewPr showGuides="1">
      <p:cViewPr varScale="1">
        <p:scale>
          <a:sx n="75" d="100"/>
          <a:sy n="75" d="100"/>
        </p:scale>
        <p:origin x="346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10.1.2025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10-Jan-25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9638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89039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73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25964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63983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2202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04745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50869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178560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87980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227024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4613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79065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37366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61640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1626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62331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69122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12091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Здравна информационна система</a:t>
            </a:r>
            <a:endParaRPr lang="en-US" sz="3200" dirty="0"/>
          </a:p>
          <a:p>
            <a:r>
              <a:rPr lang="bg-BG" sz="3200" dirty="0"/>
              <a:t>Трета част - Имплементация на отделни функционалности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Имплементация на информационна система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83585" y="2767068"/>
            <a:ext cx="5574369" cy="28656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F2EC5-F110-4710-30B6-1EB9793F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813C-A855-ED25-24A5-92FFFCE44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Редактираме </a:t>
            </a:r>
            <a:r>
              <a:rPr lang="bg-BG" sz="3400" b="1" dirty="0">
                <a:solidFill>
                  <a:schemeClr val="bg1"/>
                </a:solidFill>
              </a:rPr>
              <a:t>входната форма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главната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форма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за </a:t>
            </a:r>
            <a:r>
              <a:rPr lang="bg-BG" sz="3400" b="1" dirty="0"/>
              <a:t>лекар</a:t>
            </a:r>
            <a:r>
              <a:rPr lang="bg-BG" sz="3400" dirty="0"/>
              <a:t>, за да показваме </a:t>
            </a:r>
            <a:r>
              <a:rPr lang="bg-BG" sz="3400" b="1" dirty="0">
                <a:solidFill>
                  <a:schemeClr val="bg1"/>
                </a:solidFill>
              </a:rPr>
              <a:t>функционалност</a:t>
            </a:r>
            <a:r>
              <a:rPr lang="bg-BG" sz="3400" dirty="0"/>
              <a:t> за </a:t>
            </a:r>
            <a:r>
              <a:rPr lang="bg-BG" sz="3400" b="1" dirty="0"/>
              <a:t>логнат потребител лекар</a:t>
            </a:r>
          </a:p>
          <a:p>
            <a:pPr lvl="1"/>
            <a:r>
              <a:rPr lang="bg-BG" sz="3200" dirty="0"/>
              <a:t>При </a:t>
            </a:r>
            <a:r>
              <a:rPr lang="en-US" sz="3200" b="1" dirty="0">
                <a:solidFill>
                  <a:schemeClr val="bg1"/>
                </a:solidFill>
              </a:rPr>
              <a:t>FormLogin</a:t>
            </a:r>
            <a:r>
              <a:rPr lang="bg-BG" sz="3200" dirty="0"/>
              <a:t>, </a:t>
            </a:r>
            <a:r>
              <a:rPr lang="bg-BG" sz="3200" b="1" dirty="0"/>
              <a:t>подаваме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userId</a:t>
            </a:r>
            <a:endParaRPr lang="bg-BG" sz="3200" b="1" dirty="0">
              <a:solidFill>
                <a:schemeClr val="bg1"/>
              </a:solidFill>
            </a:endParaRPr>
          </a:p>
          <a:p>
            <a:endParaRPr lang="bg-BG" sz="2400" dirty="0"/>
          </a:p>
          <a:p>
            <a:endParaRPr lang="bg-BG" sz="2400" dirty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1A88D1-59B8-B0B1-819C-0B35F3AE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входна форма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605BC1-C210-8CD1-090E-856BDBE3C1AD}"/>
              </a:ext>
            </a:extLst>
          </p:cNvPr>
          <p:cNvSpPr txBox="1">
            <a:spLocks/>
          </p:cNvSpPr>
          <p:nvPr/>
        </p:nvSpPr>
        <p:spPr>
          <a:xfrm>
            <a:off x="180646" y="3705202"/>
            <a:ext cx="11558797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formMain = new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FormMainDoctors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formMain.Show();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3002B6B0-6F18-DFA4-AA00-F650E9711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000" y="5499000"/>
            <a:ext cx="3432034" cy="510609"/>
          </a:xfrm>
          <a:prstGeom prst="wedgeRoundRectCallout">
            <a:avLst>
              <a:gd name="adj1" fmla="val -46748"/>
              <a:gd name="adj2" fmla="val -993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137409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F2EC5-F110-4710-30B6-1EB9793F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813C-A855-ED25-24A5-92FFFCE44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sz="2400" dirty="0"/>
              <a:t>При </a:t>
            </a:r>
            <a:r>
              <a:rPr lang="en-US" sz="2400" b="1" dirty="0">
                <a:solidFill>
                  <a:schemeClr val="bg1"/>
                </a:solidFill>
              </a:rPr>
              <a:t>FormMainDoctor</a:t>
            </a:r>
            <a:r>
              <a:rPr lang="bg-BG" sz="2400" dirty="0"/>
              <a:t>, взимаме </a:t>
            </a:r>
            <a:r>
              <a:rPr lang="en-US" sz="2400" b="1" dirty="0">
                <a:solidFill>
                  <a:schemeClr val="bg1"/>
                </a:solidFill>
              </a:rPr>
              <a:t>userId</a:t>
            </a:r>
            <a:r>
              <a:rPr lang="en-US" sz="2400" dirty="0"/>
              <a:t> </a:t>
            </a:r>
            <a:r>
              <a:rPr lang="bg-BG" sz="2400" dirty="0"/>
              <a:t>и го </a:t>
            </a:r>
            <a:r>
              <a:rPr lang="bg-BG" sz="2400" b="1" dirty="0"/>
              <a:t>подаваме</a:t>
            </a:r>
            <a:r>
              <a:rPr lang="bg-BG" sz="2400" dirty="0"/>
              <a:t> на </a:t>
            </a:r>
            <a:r>
              <a:rPr lang="bg-BG" sz="2400" b="1" dirty="0"/>
              <a:t>формите</a:t>
            </a:r>
            <a:r>
              <a:rPr lang="bg-BG" sz="2400" dirty="0"/>
              <a:t> за </a:t>
            </a:r>
            <a:r>
              <a:rPr lang="bg-BG" sz="2400" b="1" dirty="0">
                <a:solidFill>
                  <a:schemeClr val="bg1"/>
                </a:solidFill>
              </a:rPr>
              <a:t>пациенти</a:t>
            </a:r>
            <a:r>
              <a:rPr lang="bg-BG" sz="2400" dirty="0"/>
              <a:t> и </a:t>
            </a:r>
            <a:r>
              <a:rPr lang="bg-BG" sz="2400" b="1" dirty="0">
                <a:solidFill>
                  <a:schemeClr val="bg1"/>
                </a:solidFill>
              </a:rPr>
              <a:t>прегледи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1A88D1-59B8-B0B1-819C-0B35F3AE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главна форма за лекари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6B88C6D-BBC6-58AF-9B14-F670CEF842BE}"/>
              </a:ext>
            </a:extLst>
          </p:cNvPr>
          <p:cNvSpPr txBox="1">
            <a:spLocks/>
          </p:cNvSpPr>
          <p:nvPr/>
        </p:nvSpPr>
        <p:spPr>
          <a:xfrm>
            <a:off x="183502" y="1980898"/>
            <a:ext cx="11569528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FormMainDoctors(int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buttonPatients_Click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formPatients = new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formPatients.ShowDialog();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buttonExaminations_Click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formExaminations = new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(null,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formExaminations.ShowDialog();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608D354F-866E-FA24-A8B1-3091C1BA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000" y="4729686"/>
            <a:ext cx="3432034" cy="510609"/>
          </a:xfrm>
          <a:prstGeom prst="wedgeRoundRectCallout">
            <a:avLst>
              <a:gd name="adj1" fmla="val -68705"/>
              <a:gd name="adj2" fmla="val 1823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371B9875-1F21-2ADE-E84C-A64692CDF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4179" y="4729686"/>
            <a:ext cx="3432034" cy="510609"/>
          </a:xfrm>
          <a:prstGeom prst="wedgeRoundRectCallout">
            <a:avLst>
              <a:gd name="adj1" fmla="val -101031"/>
              <a:gd name="adj2" fmla="val -75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CBF8ED9E-876E-8DA4-372F-CAE7B2956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822" y="2918391"/>
            <a:ext cx="3432034" cy="510609"/>
          </a:xfrm>
          <a:prstGeom prst="wedgeRoundRectCallout">
            <a:avLst>
              <a:gd name="adj1" fmla="val -76875"/>
              <a:gd name="adj2" fmla="val 367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336821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втори конструктор </a:t>
            </a:r>
            <a:r>
              <a:rPr lang="bg-BG" sz="3400" dirty="0"/>
              <a:t>на </a:t>
            </a:r>
            <a:r>
              <a:rPr lang="bg-BG" sz="3400" b="1" dirty="0"/>
              <a:t>формата</a:t>
            </a:r>
          </a:p>
          <a:p>
            <a:pPr lvl="1"/>
            <a:r>
              <a:rPr lang="bg-BG" sz="3200" dirty="0"/>
              <a:t>Зареждат се </a:t>
            </a:r>
            <a:r>
              <a:rPr lang="bg-BG" sz="3200" b="1" dirty="0"/>
              <a:t>прегледите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всички пациенти </a:t>
            </a:r>
            <a:r>
              <a:rPr lang="en-US" sz="3200" dirty="0"/>
              <a:t>(</a:t>
            </a:r>
            <a:r>
              <a:rPr lang="bg-BG" sz="3200" b="1" dirty="0"/>
              <a:t>админ</a:t>
            </a:r>
            <a:r>
              <a:rPr lang="bg-BG" sz="3200" dirty="0"/>
              <a:t> е постъпил </a:t>
            </a:r>
            <a:r>
              <a:rPr lang="bg-BG" sz="3200" b="1" dirty="0"/>
              <a:t>прегледите</a:t>
            </a:r>
            <a:r>
              <a:rPr lang="bg-BG" sz="3200" dirty="0"/>
              <a:t> през бутонът </a:t>
            </a:r>
            <a:r>
              <a:rPr lang="bg-BG" sz="3200" b="1" dirty="0"/>
              <a:t>Прегледи</a:t>
            </a:r>
            <a:r>
              <a:rPr lang="bg-BG" sz="3200" dirty="0"/>
              <a:t> в </a:t>
            </a:r>
            <a:r>
              <a:rPr lang="bg-BG" sz="3200" b="1" dirty="0"/>
              <a:t>главната форма</a:t>
            </a:r>
            <a:r>
              <a:rPr lang="en-US" sz="3200" dirty="0"/>
              <a:t>)</a:t>
            </a:r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190402" y="3538609"/>
            <a:ext cx="1143802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73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sz="3200" dirty="0"/>
              <a:t>Зареждат се </a:t>
            </a:r>
            <a:r>
              <a:rPr lang="bg-BG" sz="3200" b="1" dirty="0"/>
              <a:t>прегледите</a:t>
            </a:r>
            <a:r>
              <a:rPr lang="bg-BG" sz="3200" dirty="0"/>
              <a:t> при </a:t>
            </a:r>
            <a:r>
              <a:rPr lang="bg-BG" sz="3200" b="1" dirty="0">
                <a:solidFill>
                  <a:schemeClr val="bg1"/>
                </a:solidFill>
              </a:rPr>
              <a:t>избран пациент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b="1" dirty="0"/>
              <a:t>админ</a:t>
            </a:r>
            <a:r>
              <a:rPr lang="bg-BG" sz="3200" dirty="0"/>
              <a:t> е </a:t>
            </a:r>
            <a:r>
              <a:rPr lang="bg-BG" sz="3200" b="1" dirty="0"/>
              <a:t>избрал</a:t>
            </a:r>
            <a:r>
              <a:rPr lang="bg-BG" sz="3200" dirty="0"/>
              <a:t> </a:t>
            </a:r>
            <a:r>
              <a:rPr lang="bg-BG" sz="3200" b="1" dirty="0"/>
              <a:t>пациент</a:t>
            </a:r>
            <a:r>
              <a:rPr lang="bg-BG" sz="3200" dirty="0"/>
              <a:t> и е кликнал върху </a:t>
            </a:r>
            <a:r>
              <a:rPr lang="bg-BG" sz="3200" b="1" dirty="0"/>
              <a:t>Покажи прегледи</a:t>
            </a:r>
            <a:r>
              <a:rPr lang="en-US" sz="3200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197026" y="2462360"/>
            <a:ext cx="1143802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int?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7C86ADE7-1C98-2E74-ED60-7EC2C3A8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1000" y="3829001"/>
            <a:ext cx="3432034" cy="510609"/>
          </a:xfrm>
          <a:prstGeom prst="wedgeRoundRectCallout">
            <a:avLst>
              <a:gd name="adj1" fmla="val -80782"/>
              <a:gd name="adj2" fmla="val 22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patientId</a:t>
            </a:r>
          </a:p>
        </p:txBody>
      </p:sp>
    </p:spTree>
    <p:extLst>
      <p:ext uri="{BB962C8B-B14F-4D97-AF65-F5344CB8AC3E}">
        <p14:creationId xmlns:p14="http://schemas.microsoft.com/office/powerpoint/2010/main" val="219159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трети конструктор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на </a:t>
            </a:r>
            <a:r>
              <a:rPr lang="bg-BG" sz="3400" b="1" dirty="0"/>
              <a:t>формата</a:t>
            </a:r>
          </a:p>
          <a:p>
            <a:pPr lvl="1"/>
            <a:r>
              <a:rPr lang="bg-BG" sz="3200" dirty="0"/>
              <a:t>Зареждат се </a:t>
            </a:r>
            <a:r>
              <a:rPr lang="bg-BG" sz="3200" b="1" dirty="0"/>
              <a:t>прегледите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всички пациенти </a:t>
            </a:r>
            <a:r>
              <a:rPr lang="bg-BG" sz="3200" dirty="0"/>
              <a:t>или на </a:t>
            </a:r>
            <a:r>
              <a:rPr lang="bg-BG" sz="3200" b="1" dirty="0">
                <a:solidFill>
                  <a:schemeClr val="bg1"/>
                </a:solidFill>
              </a:rPr>
              <a:t>избран пациент </a:t>
            </a:r>
            <a:r>
              <a:rPr lang="bg-BG" sz="3200" dirty="0"/>
              <a:t>при </a:t>
            </a:r>
            <a:r>
              <a:rPr lang="bg-BG" sz="3200" b="1" dirty="0"/>
              <a:t>логнат лекар</a:t>
            </a:r>
            <a:r>
              <a:rPr lang="bg-BG" sz="3200" dirty="0"/>
              <a:t> (лекарят вижда</a:t>
            </a:r>
            <a:r>
              <a:rPr lang="bg-BG" sz="3200" b="1" dirty="0"/>
              <a:t> само </a:t>
            </a:r>
            <a:r>
              <a:rPr lang="bg-BG" sz="3200" dirty="0"/>
              <a:t>неговите </a:t>
            </a:r>
            <a:r>
              <a:rPr lang="bg-BG" sz="3200" b="1" dirty="0"/>
              <a:t>прегледи</a:t>
            </a:r>
            <a:r>
              <a:rPr lang="bg-BG" sz="3200" dirty="0"/>
              <a:t>)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</a:t>
            </a:r>
            <a:r>
              <a:rPr lang="en-US" dirty="0"/>
              <a:t> (3)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178081" y="3543611"/>
            <a:ext cx="11556652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int?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 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(int?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int?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InitializeComponent();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B7A6A4FA-6614-586F-6116-05B5AE3F6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4857966"/>
            <a:ext cx="4005000" cy="510609"/>
          </a:xfrm>
          <a:prstGeom prst="wedgeRoundRectCallout">
            <a:avLst>
              <a:gd name="adj1" fmla="val -52166"/>
              <a:gd name="adj2" fmla="val -96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patientId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и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243461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Зареждаме </a:t>
            </a:r>
            <a:r>
              <a:rPr lang="bg-BG" sz="3400" b="1" dirty="0">
                <a:solidFill>
                  <a:schemeClr val="bg1"/>
                </a:solidFill>
              </a:rPr>
              <a:t>прегледите</a:t>
            </a:r>
            <a:r>
              <a:rPr lang="bg-BG" sz="3400" dirty="0"/>
              <a:t> при </a:t>
            </a:r>
            <a:r>
              <a:rPr lang="bg-BG" sz="3400" b="1" dirty="0"/>
              <a:t>отваряне</a:t>
            </a:r>
            <a:r>
              <a:rPr lang="bg-BG" sz="3400" dirty="0"/>
              <a:t> на </a:t>
            </a:r>
            <a:r>
              <a:rPr lang="bg-BG" sz="3400" b="1" dirty="0"/>
              <a:t>формата</a:t>
            </a:r>
            <a:endParaRPr lang="en-BG" sz="3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</a:t>
            </a:r>
            <a:r>
              <a:rPr lang="en-US" dirty="0"/>
              <a:t> (4)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190402" y="1982685"/>
            <a:ext cx="1146203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FormExaminations_Load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List&lt;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LoadExaminationsFormDb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LoadExaminationsFormDb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562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Examination DTO</a:t>
            </a:r>
            <a:r>
              <a:rPr lang="bg-BG" dirty="0"/>
              <a:t> (</a:t>
            </a:r>
            <a:r>
              <a:rPr lang="en-US" dirty="0"/>
              <a:t>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79536" y="1196125"/>
            <a:ext cx="11561548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List&lt;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LoadExaminationsFormDb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using (var db = new HospitalDbContext())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IQueryable&lt;Examination&gt;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Лекарят е влязъл от Покажи прегледи на избран пациент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 &amp;&amp;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db.Doctors.FirstOrDefault(d =&gt; d.UserId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e.PatientId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            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&amp;&amp; e.DoctorId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Лекарят е влязъл от Прегледи на главната форма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db.Doctors.FirstOrDefault(d =&gt; d.UserId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e.DoctorId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GB" sz="1600" b="1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CAC9EA0E-8F12-2897-7746-97E1F0E04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557" y="4123641"/>
            <a:ext cx="3465000" cy="715063"/>
          </a:xfrm>
          <a:prstGeom prst="wedgeRoundRectCallout">
            <a:avLst>
              <a:gd name="adj1" fmla="val -93067"/>
              <a:gd name="adj2" fmla="val -699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Намираме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прегледите</a:t>
            </a:r>
            <a:r>
              <a:rPr lang="bg-BG" b="1" noProof="1">
                <a:solidFill>
                  <a:schemeClr val="bg2"/>
                </a:solidFill>
              </a:rPr>
              <a:t> на избран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</a:t>
            </a:r>
            <a:r>
              <a:rPr lang="bg-BG" b="1" noProof="1">
                <a:solidFill>
                  <a:schemeClr val="bg2"/>
                </a:solidFill>
              </a:rPr>
              <a:t> и логнат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6F77448-C571-DF7D-DA79-DED627254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000" y="5791937"/>
            <a:ext cx="3465000" cy="715063"/>
          </a:xfrm>
          <a:prstGeom prst="wedgeRoundRectCallout">
            <a:avLst>
              <a:gd name="adj1" fmla="val -93067"/>
              <a:gd name="adj2" fmla="val -699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Намираме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прегледите</a:t>
            </a:r>
            <a:r>
              <a:rPr lang="bg-BG" b="1" noProof="1">
                <a:solidFill>
                  <a:schemeClr val="bg2"/>
                </a:solidFill>
              </a:rPr>
              <a:t> на логнат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9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Examination DTO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190402" y="1244021"/>
            <a:ext cx="1156262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8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Админът е влязъл от Покажи прегледи на избран пациент</a:t>
            </a:r>
          </a:p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28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28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8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</a:p>
          <a:p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8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</a:t>
            </a:r>
          </a:p>
          <a:p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e.PatientId == </a:t>
            </a:r>
            <a:r>
              <a:rPr lang="en-GB" sz="28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28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8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FFD07FA1-6527-640F-9791-04234BAFF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310" y="5587626"/>
            <a:ext cx="4017034" cy="919374"/>
          </a:xfrm>
          <a:prstGeom prst="wedgeRoundRectCallout">
            <a:avLst>
              <a:gd name="adj1" fmla="val -27206"/>
              <a:gd name="adj2" fmla="val -133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Намираме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прегледите</a:t>
            </a:r>
            <a:r>
              <a:rPr lang="bg-BG" sz="2400" b="1" noProof="1">
                <a:solidFill>
                  <a:schemeClr val="bg2"/>
                </a:solidFill>
              </a:rPr>
              <a:t> на избран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87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Examination DTO (3)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190402" y="1244021"/>
            <a:ext cx="11562628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Админът е влязъл от Прегледи на главната форма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new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ExaminationId = e.ExaminationId,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ExaminationDate = e.ExaminationDate,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Condition = e.Condition,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Treatment = e.Treatment,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" " +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" " +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e.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}).ToList();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38B40CB9-A7EE-3AEF-BDD4-FD15EF278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2991" y="1989000"/>
            <a:ext cx="3240000" cy="919374"/>
          </a:xfrm>
          <a:prstGeom prst="wedgeRoundRectCallout">
            <a:avLst>
              <a:gd name="adj1" fmla="val -84296"/>
              <a:gd name="adj2" fmla="val -34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Връщаме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всички</a:t>
            </a:r>
            <a:r>
              <a:rPr lang="bg-BG" sz="2400" b="1" noProof="1">
                <a:solidFill>
                  <a:schemeClr val="bg2"/>
                </a:solidFill>
              </a:rPr>
              <a:t>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13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400" dirty="0"/>
              <a:t> към </a:t>
            </a:r>
            <a:r>
              <a:rPr lang="bg-BG" sz="3400" b="1" dirty="0"/>
              <a:t>бутоните</a:t>
            </a:r>
          </a:p>
          <a:p>
            <a:pPr lvl="1"/>
            <a:r>
              <a:rPr lang="bg-BG" sz="3200" b="1" dirty="0"/>
              <a:t>Добавяне на преглед</a:t>
            </a:r>
          </a:p>
          <a:p>
            <a:pPr lvl="1"/>
            <a:r>
              <a:rPr lang="bg-BG" sz="3200" b="1" dirty="0"/>
              <a:t>Редактиране на преглед</a:t>
            </a:r>
          </a:p>
          <a:p>
            <a:pPr lvl="1"/>
            <a:r>
              <a:rPr lang="bg-BG" sz="3200" b="1" dirty="0"/>
              <a:t>Изтриване на преглед</a:t>
            </a:r>
          </a:p>
          <a:p>
            <a:r>
              <a:rPr lang="bg-BG" sz="3400" dirty="0"/>
              <a:t>Задаваме подходящ </a:t>
            </a:r>
            <a:r>
              <a:rPr lang="en-US" sz="3400" b="1" dirty="0">
                <a:solidFill>
                  <a:schemeClr val="bg1"/>
                </a:solidFill>
              </a:rPr>
              <a:t>DialogResult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бутоните</a:t>
            </a:r>
            <a:r>
              <a:rPr lang="bg-BG" sz="3400" dirty="0"/>
              <a:t> във формите за </a:t>
            </a:r>
            <a:r>
              <a:rPr lang="bg-BG" sz="3400" b="1" dirty="0"/>
              <a:t>добавяне</a:t>
            </a:r>
            <a:r>
              <a:rPr lang="bg-BG" sz="3400" dirty="0"/>
              <a:t>, </a:t>
            </a:r>
            <a:r>
              <a:rPr lang="bg-BG" sz="3400" b="1" dirty="0"/>
              <a:t>редактиране</a:t>
            </a:r>
            <a:r>
              <a:rPr lang="bg-BG" sz="3400" dirty="0"/>
              <a:t> и </a:t>
            </a:r>
            <a:r>
              <a:rPr lang="bg-BG" sz="34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40294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205197" y="1201500"/>
            <a:ext cx="11781606" cy="55557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​</a:t>
            </a:r>
            <a:r>
              <a:rPr lang="bg-BG" b="1" dirty="0"/>
              <a:t>Четене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преглед</a:t>
            </a:r>
          </a:p>
          <a:p>
            <a:pPr lvl="1"/>
            <a:r>
              <a:rPr lang="bg-BG" dirty="0"/>
              <a:t>Работа с </a:t>
            </a:r>
            <a:r>
              <a:rPr lang="en-US" b="1" dirty="0">
                <a:solidFill>
                  <a:schemeClr val="bg1"/>
                </a:solidFill>
              </a:rPr>
              <a:t>DTO</a:t>
            </a:r>
            <a:r>
              <a:rPr lang="en-US" dirty="0"/>
              <a:t> </a:t>
            </a:r>
            <a:r>
              <a:rPr lang="en-US" b="1" dirty="0"/>
              <a:t>(Data Transfer Object)</a:t>
            </a:r>
            <a:endParaRPr lang="bg-BG" b="1" dirty="0"/>
          </a:p>
          <a:p>
            <a:pPr lvl="1"/>
            <a:r>
              <a:rPr lang="bg-BG" dirty="0"/>
              <a:t>Редактиране на </a:t>
            </a:r>
            <a:r>
              <a:rPr lang="bg-BG" b="1" dirty="0">
                <a:solidFill>
                  <a:schemeClr val="bg1"/>
                </a:solidFill>
              </a:rPr>
              <a:t>входна форма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главна форма </a:t>
            </a:r>
            <a:r>
              <a:rPr lang="bg-BG" dirty="0"/>
              <a:t>за </a:t>
            </a:r>
            <a:r>
              <a:rPr lang="bg-BG" b="1" dirty="0"/>
              <a:t>лекар</a:t>
            </a:r>
          </a:p>
          <a:p>
            <a:pPr lvl="1"/>
            <a:r>
              <a:rPr lang="bg-BG" dirty="0"/>
              <a:t>Избиране на </a:t>
            </a:r>
            <a:r>
              <a:rPr lang="bg-BG" b="1" dirty="0">
                <a:solidFill>
                  <a:schemeClr val="bg1"/>
                </a:solidFill>
              </a:rPr>
              <a:t>лекар</a:t>
            </a:r>
            <a:r>
              <a:rPr lang="bg-BG" dirty="0"/>
              <a:t> спрямо </a:t>
            </a:r>
            <a:r>
              <a:rPr lang="bg-BG" b="1" dirty="0"/>
              <a:t>роля</a:t>
            </a:r>
            <a:endParaRPr lang="en-US" b="1" dirty="0"/>
          </a:p>
          <a:p>
            <a:r>
              <a:rPr lang="bg-BG" b="1" dirty="0"/>
              <a:t>Четене</a:t>
            </a:r>
            <a:r>
              <a:rPr lang="bg-BG" dirty="0"/>
              <a:t>,</a:t>
            </a:r>
            <a:r>
              <a:rPr lang="bg-BG" b="1" dirty="0"/>
              <a:t> 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пациент</a:t>
            </a:r>
          </a:p>
          <a:p>
            <a:pPr lvl="1"/>
            <a:r>
              <a:rPr lang="bg-BG" dirty="0"/>
              <a:t>Четене на </a:t>
            </a:r>
            <a:r>
              <a:rPr lang="bg-BG" b="1" dirty="0">
                <a:solidFill>
                  <a:schemeClr val="bg1"/>
                </a:solidFill>
              </a:rPr>
              <a:t>прегледи</a:t>
            </a:r>
            <a:r>
              <a:rPr lang="bg-BG" dirty="0"/>
              <a:t> на </a:t>
            </a:r>
            <a:r>
              <a:rPr lang="bg-BG" b="1" dirty="0"/>
              <a:t>избран пациент</a:t>
            </a:r>
            <a:endParaRPr lang="en-US" b="1" dirty="0"/>
          </a:p>
          <a:p>
            <a:r>
              <a:rPr lang="en-US" dirty="0"/>
              <a:t>​​​</a:t>
            </a:r>
            <a:r>
              <a:rPr lang="bg-BG" b="1" dirty="0"/>
              <a:t>Четене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лекар</a:t>
            </a:r>
          </a:p>
          <a:p>
            <a:r>
              <a:rPr lang="en-US" dirty="0"/>
              <a:t>​</a:t>
            </a:r>
            <a:r>
              <a:rPr lang="bg-BG" b="1" dirty="0"/>
              <a:t>Четене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админ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Допълнителни </a:t>
            </a:r>
            <a:r>
              <a:rPr lang="bg-BG" b="1" dirty="0"/>
              <a:t>проверки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8B5933-3C41-7458-7561-C5B08105F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8" y="2973065"/>
            <a:ext cx="3390950" cy="36824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834E02-A464-F0AC-C86F-0EC39E273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8" y="2973064"/>
            <a:ext cx="3390950" cy="36824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 Форматираме </a:t>
            </a:r>
            <a:r>
              <a:rPr lang="bg-BG" sz="3200" b="1" dirty="0">
                <a:solidFill>
                  <a:schemeClr val="bg1"/>
                </a:solidFill>
              </a:rPr>
              <a:t>датата</a:t>
            </a:r>
            <a:r>
              <a:rPr lang="bg-BG" sz="3200" dirty="0"/>
              <a:t> за </a:t>
            </a:r>
            <a:r>
              <a:rPr lang="bg-BG" sz="3200" b="1" dirty="0"/>
              <a:t>преглед</a:t>
            </a:r>
            <a:r>
              <a:rPr lang="bg-BG" sz="3200" dirty="0"/>
              <a:t> при </a:t>
            </a:r>
            <a:r>
              <a:rPr lang="bg-BG" sz="3200" b="1" dirty="0"/>
              <a:t>добавяне</a:t>
            </a:r>
            <a:r>
              <a:rPr lang="bg-BG" sz="3200" dirty="0"/>
              <a:t> и </a:t>
            </a:r>
            <a:r>
              <a:rPr lang="bg-BG" sz="3200" b="1" dirty="0"/>
              <a:t>редактиране</a:t>
            </a:r>
            <a:endParaRPr lang="en-US" sz="3200" b="1" dirty="0"/>
          </a:p>
          <a:p>
            <a:pPr lvl="1"/>
            <a:r>
              <a:rPr lang="bg-BG" sz="3000" dirty="0"/>
              <a:t>Избираме </a:t>
            </a:r>
            <a:r>
              <a:rPr lang="en-US" sz="3000" b="1" dirty="0"/>
              <a:t>Format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Custom</a:t>
            </a:r>
          </a:p>
          <a:p>
            <a:pPr lvl="1"/>
            <a:r>
              <a:rPr lang="bg-BG" sz="3000" dirty="0"/>
              <a:t>Задаваме </a:t>
            </a:r>
            <a:r>
              <a:rPr lang="en-US" sz="3000" b="1" dirty="0"/>
              <a:t>CustomFormat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dd/MM/yyyy</a:t>
            </a:r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Форматиране на дата за преглед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E82B6-C29F-B29B-1A3E-F1BF165DA7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1001" y="3199970"/>
            <a:ext cx="5072030" cy="29186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1BD76050-5C33-003A-1C43-6FB5178E9636}"/>
              </a:ext>
            </a:extLst>
          </p:cNvPr>
          <p:cNvSpPr/>
          <p:nvPr/>
        </p:nvSpPr>
        <p:spPr>
          <a:xfrm>
            <a:off x="4721857" y="4137432"/>
            <a:ext cx="1430525" cy="1043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66AC6-9B8D-224D-D0DC-7ED3ACD1EF74}"/>
              </a:ext>
            </a:extLst>
          </p:cNvPr>
          <p:cNvSpPr/>
          <p:nvPr/>
        </p:nvSpPr>
        <p:spPr bwMode="auto">
          <a:xfrm>
            <a:off x="8595765" y="2269613"/>
            <a:ext cx="3285000" cy="147237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лечението да е многоредово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867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6B0106-A806-2C34-77CE-9635CF84CB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  <a:r>
              <a:rPr lang="en-US" sz="3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PatientDto</a:t>
            </a:r>
            <a:endParaRPr lang="en-BG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Doctor DTO </a:t>
            </a:r>
            <a:r>
              <a:rPr lang="bg-BG" dirty="0"/>
              <a:t>и </a:t>
            </a:r>
            <a:r>
              <a:rPr lang="en-US" dirty="0"/>
              <a:t>Patient DTO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DE87E-5516-6412-C364-D6FC20F613BE}"/>
              </a:ext>
            </a:extLst>
          </p:cNvPr>
          <p:cNvSpPr txBox="1">
            <a:spLocks/>
          </p:cNvSpPr>
          <p:nvPr/>
        </p:nvSpPr>
        <p:spPr>
          <a:xfrm>
            <a:off x="597502" y="2018323"/>
            <a:ext cx="1115552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8E8D6C-DC71-9525-97E5-0991B0CCEDF1}"/>
              </a:ext>
            </a:extLst>
          </p:cNvPr>
          <p:cNvSpPr txBox="1">
            <a:spLocks/>
          </p:cNvSpPr>
          <p:nvPr/>
        </p:nvSpPr>
        <p:spPr>
          <a:xfrm>
            <a:off x="597502" y="4009539"/>
            <a:ext cx="1115552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E7973F2B-B68A-E570-60CA-0CD7E4BFC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464" y="2791547"/>
            <a:ext cx="3927034" cy="510609"/>
          </a:xfrm>
          <a:prstGeom prst="wedgeRoundRectCallout">
            <a:avLst>
              <a:gd name="adj1" fmla="val -62316"/>
              <a:gd name="adj2" fmla="val 24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399" b="1" noProof="1">
                <a:solidFill>
                  <a:schemeClr val="bg2"/>
                </a:solidFill>
              </a:rPr>
              <a:t> и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</a:t>
            </a:r>
            <a:r>
              <a:rPr lang="bg-BG" sz="2399" b="1" noProof="1">
                <a:solidFill>
                  <a:schemeClr val="bg2"/>
                </a:solidFill>
              </a:rPr>
              <a:t> на лекар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F6050A2-18B0-5DD7-27B9-2DD24134A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464" y="4908588"/>
            <a:ext cx="3927034" cy="510609"/>
          </a:xfrm>
          <a:prstGeom prst="wedgeRoundRectCallout">
            <a:avLst>
              <a:gd name="adj1" fmla="val -59832"/>
              <a:gd name="adj2" fmla="val 33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399" b="1" noProof="1">
                <a:solidFill>
                  <a:schemeClr val="bg2"/>
                </a:solidFill>
              </a:rPr>
              <a:t> и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</a:t>
            </a:r>
            <a:r>
              <a:rPr lang="bg-BG" sz="2399" b="1" noProof="1">
                <a:solidFill>
                  <a:schemeClr val="bg2"/>
                </a:solidFill>
              </a:rPr>
              <a:t> на пациент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69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</a:t>
            </a:r>
            <a:r>
              <a:rPr lang="en-US" dirty="0"/>
              <a:t> Doctor DTO </a:t>
            </a:r>
            <a:r>
              <a:rPr lang="bg-BG" dirty="0"/>
              <a:t>и </a:t>
            </a:r>
            <a:r>
              <a:rPr lang="en-US" dirty="0"/>
              <a:t>Patient DTO 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37932-B502-F159-1AB7-ADEA1CDD9D45}"/>
              </a:ext>
            </a:extLst>
          </p:cNvPr>
          <p:cNvSpPr txBox="1">
            <a:spLocks/>
          </p:cNvSpPr>
          <p:nvPr/>
        </p:nvSpPr>
        <p:spPr>
          <a:xfrm>
            <a:off x="190406" y="1228397"/>
            <a:ext cx="1146203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using (var dbContext = new HospitalDbContext())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var doctors = dbContext.Doctors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 =&gt;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DoctorDto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    DoctorId = d.DoctorId,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d.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+ " " + d.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}).ToList();</a:t>
            </a:r>
          </a:p>
          <a:p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 return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B130DFC3-D8E5-862B-C93B-6A22DCFA0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000" y="4689000"/>
            <a:ext cx="3510000" cy="783166"/>
          </a:xfrm>
          <a:prstGeom prst="wedgeRoundRectCallout">
            <a:avLst>
              <a:gd name="adj1" fmla="val -38858"/>
              <a:gd name="adj2" fmla="val -1306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Задаваме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име </a:t>
            </a:r>
            <a:r>
              <a:rPr lang="bg-BG" sz="2000" b="1" noProof="1">
                <a:solidFill>
                  <a:schemeClr val="bg2"/>
                </a:solidFill>
              </a:rPr>
              <a:t>и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фамилия </a:t>
            </a:r>
            <a:r>
              <a:rPr lang="bg-BG" sz="2000" b="1" noProof="1">
                <a:solidFill>
                  <a:schemeClr val="bg2"/>
                </a:solidFill>
              </a:rPr>
              <a:t>на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лекар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24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</a:t>
            </a:r>
            <a:r>
              <a:rPr lang="en-US" dirty="0"/>
              <a:t> Doctor DTO </a:t>
            </a:r>
            <a:r>
              <a:rPr lang="bg-BG" dirty="0"/>
              <a:t>и </a:t>
            </a:r>
            <a:r>
              <a:rPr lang="en-US" dirty="0"/>
              <a:t>Patient DTO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37932-B502-F159-1AB7-ADEA1CDD9D45}"/>
              </a:ext>
            </a:extLst>
          </p:cNvPr>
          <p:cNvSpPr txBox="1">
            <a:spLocks/>
          </p:cNvSpPr>
          <p:nvPr/>
        </p:nvSpPr>
        <p:spPr>
          <a:xfrm>
            <a:off x="190406" y="1254021"/>
            <a:ext cx="1115552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FormAddExamination : Form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private PatientDto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private List&lt;DoctorDto&gt;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FormAddExamination(PatientDto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List&lt;DoctorDto&gt;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...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textBoxAddExaminationPatientName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.Text =        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PatientFullName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65E24A8B-2899-E9C7-BEA7-43190FC54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6000" y="3609000"/>
            <a:ext cx="3432034" cy="783166"/>
          </a:xfrm>
          <a:prstGeom prst="wedgeRoundRectCallout">
            <a:avLst>
              <a:gd name="adj1" fmla="val -25009"/>
              <a:gd name="adj2" fmla="val 784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Задаваме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000" b="1" noProof="1">
                <a:solidFill>
                  <a:schemeClr val="bg2"/>
                </a:solidFill>
              </a:rPr>
              <a:t> и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 </a:t>
            </a:r>
            <a:r>
              <a:rPr lang="bg-BG" sz="2000" b="1" noProof="1">
                <a:solidFill>
                  <a:schemeClr val="bg2"/>
                </a:solidFill>
              </a:rPr>
              <a:t>на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пациент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11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</a:t>
            </a:r>
            <a:r>
              <a:rPr lang="en-US" dirty="0"/>
              <a:t> Doctor DTO </a:t>
            </a:r>
            <a:r>
              <a:rPr lang="bg-BG" dirty="0"/>
              <a:t>и </a:t>
            </a:r>
            <a:r>
              <a:rPr lang="en-US" dirty="0"/>
              <a:t>Patient DTO (3)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37932-B502-F159-1AB7-ADEA1CDD9D45}"/>
              </a:ext>
            </a:extLst>
          </p:cNvPr>
          <p:cNvSpPr txBox="1">
            <a:spLocks/>
          </p:cNvSpPr>
          <p:nvPr/>
        </p:nvSpPr>
        <p:spPr>
          <a:xfrm>
            <a:off x="190406" y="1254021"/>
            <a:ext cx="11155528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textBoxPatientName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comboBoxDoctors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DisplayMember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ValueMember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EDB96E-7857-1F45-1F54-37B7C6D9A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1000" y="2439000"/>
            <a:ext cx="3432034" cy="783166"/>
          </a:xfrm>
          <a:prstGeom prst="wedgeRoundRectCallout">
            <a:avLst>
              <a:gd name="adj1" fmla="val -88242"/>
              <a:gd name="adj2" fmla="val 161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Зареждаме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имената </a:t>
            </a:r>
            <a:r>
              <a:rPr lang="bg-BG" sz="2000" b="1" noProof="1">
                <a:solidFill>
                  <a:schemeClr val="bg2"/>
                </a:solidFill>
              </a:rPr>
              <a:t>на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всички лекари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41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Преглед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0824" y="1145674"/>
            <a:ext cx="11572205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buttonAddExamination_Click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(doctors == null || doctors.Count == 0)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налични лекари за избор</a:t>
            </a:r>
            <a:endParaRPr lang="en-US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Добавяме преглед през Пациенти - Покажи прегледи - Добави преглед</a:t>
            </a:r>
            <a:endParaRPr lang="en-GB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Добавяме преглед през всички Прегледи - Добави преглед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 (patientId == null)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     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patient =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LoadPatient(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E82B6-C29F-B29B-1A3E-F1BF165DA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57725" y="1279794"/>
            <a:ext cx="3927721" cy="22601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AutoShape 7">
            <a:extLst>
              <a:ext uri="{FF2B5EF4-FFF2-40B4-BE49-F238E27FC236}">
                <a16:creationId xmlns:a16="http://schemas.microsoft.com/office/drawing/2014/main" id="{86D9848C-7FD1-6241-1061-3C850AFB8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000" y="5578206"/>
            <a:ext cx="3432034" cy="715063"/>
          </a:xfrm>
          <a:prstGeom prst="wedgeRoundRectCallout">
            <a:avLst>
              <a:gd name="adj1" fmla="val -83978"/>
              <a:gd name="adj2" fmla="val -62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Зареждаме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пациента </a:t>
            </a:r>
            <a:r>
              <a:rPr lang="bg-BG" b="1" noProof="1">
                <a:solidFill>
                  <a:schemeClr val="bg2"/>
                </a:solidFill>
              </a:rPr>
              <a:t>на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избран преглед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DAE4BB3-F318-66D7-72BC-4488747CD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403" y="2513792"/>
            <a:ext cx="3149046" cy="1021529"/>
          </a:xfrm>
          <a:prstGeom prst="wedgeRoundRectCallout">
            <a:avLst>
              <a:gd name="adj1" fmla="val -66248"/>
              <a:gd name="adj2" fmla="val 943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Зареждаме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пациента</a:t>
            </a:r>
            <a:r>
              <a:rPr lang="bg-BG" b="1" noProof="1">
                <a:solidFill>
                  <a:schemeClr val="bg2"/>
                </a:solidFill>
              </a:rPr>
              <a:t>, който сме избрали от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Пациенти </a:t>
            </a:r>
            <a:r>
              <a:rPr lang="en-US" b="1" noProof="1">
                <a:solidFill>
                  <a:schemeClr val="bg2"/>
                </a:solidFill>
              </a:rPr>
              <a:t>(</a:t>
            </a:r>
            <a:r>
              <a:rPr lang="bg-BG" b="1" noProof="1">
                <a:solidFill>
                  <a:schemeClr val="bg2"/>
                </a:solidFill>
              </a:rPr>
              <a:t>по </a:t>
            </a: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patientId</a:t>
            </a:r>
            <a:r>
              <a:rPr lang="en-US" b="1" noProof="1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89749C-2883-005D-42E3-5C56429A13EE}"/>
              </a:ext>
            </a:extLst>
          </p:cNvPr>
          <p:cNvSpPr/>
          <p:nvPr/>
        </p:nvSpPr>
        <p:spPr bwMode="auto">
          <a:xfrm>
            <a:off x="9066000" y="2692814"/>
            <a:ext cx="3285000" cy="147237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лечението да е многоредово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992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Преглед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0824" y="1145674"/>
            <a:ext cx="11572205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(patient == null)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  <a:endParaRPr lang="en-GB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Пациентът не е намерен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(formAddExamination.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selectedDoctor = doctors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.FirstOrDefault(d =&gt; d.DoctorFullName == formAddExamination.DoctorName);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(selectedDoctor == null)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Невалиден избор на лекар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(string.IsNullOrWhiteSpace(formAddExamination.Condition) || ...)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Полето за състояние и лечение не може да бъде празно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9504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Преглед</a:t>
            </a:r>
            <a:r>
              <a:rPr lang="en-US" dirty="0"/>
              <a:t> (3)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0824" y="1145674"/>
            <a:ext cx="11572205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        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PatientId = patient.PatientId,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DoctorId = selectedDoctor.DoctorId,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ExaminationDate = DateOnly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.ParseExact(formAddExamination.Date, "dd/MM/yyyy", null),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...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ReloadExaminations();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List&lt;DoctorDto&gt;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PatientDto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 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AddNewExamination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31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E7103F-ACA3-7442-1F5F-8BE10615A6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DDE998-9777-9DA5-DFA3-C598EF30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лекар спрямо роля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CC8D2-2116-A3D7-DDBC-B7733CB5FD95}"/>
              </a:ext>
            </a:extLst>
          </p:cNvPr>
          <p:cNvSpPr txBox="1">
            <a:spLocks/>
          </p:cNvSpPr>
          <p:nvPr/>
        </p:nvSpPr>
        <p:spPr>
          <a:xfrm>
            <a:off x="184402" y="1171689"/>
            <a:ext cx="11562628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List&lt;DoctorDto&gt;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using (var dbContext = new HospitalDbContext())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dbContext.Doctors.Select(d =&gt; new DoctorDto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    DoctorId = d.DoctorId,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    DoctorFullName = d.FirstName + " " + d.LastName,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}).ToList();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Лекарят не може да избира други лекари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if (userId != null)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 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dbContext.Doctors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.FirstOrDefault(d =&gt; d.UserId == userId).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 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.Where(d =&gt; d.DoctorId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).ToList();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}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return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   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9FFE58A0-3718-AA87-B03A-3C6A6A318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385" y="3224702"/>
            <a:ext cx="4149230" cy="408596"/>
          </a:xfrm>
          <a:prstGeom prst="wedgeRoundRectCallout">
            <a:avLst>
              <a:gd name="adj1" fmla="val -53879"/>
              <a:gd name="adj2" fmla="val 146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Логнатият потребител 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24B9E3E2-72ED-FCF9-8506-0982DFDE8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1000" y="5791937"/>
            <a:ext cx="3429230" cy="715063"/>
          </a:xfrm>
          <a:prstGeom prst="wedgeRoundRectCallout">
            <a:avLst>
              <a:gd name="adj1" fmla="val -39658"/>
              <a:gd name="adj2" fmla="val -1162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Лекарят</a:t>
            </a:r>
            <a:r>
              <a:rPr lang="bg-BG" b="1" noProof="1">
                <a:solidFill>
                  <a:schemeClr val="bg2"/>
                </a:solidFill>
              </a:rPr>
              <a:t> има опция за лекар само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себе си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15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Преглед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0406" y="1171689"/>
            <a:ext cx="11559336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buttonEditExamination_Click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(selectedExamination == null)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       </a:t>
            </a:r>
            <a:endParaRPr lang="en-GB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Не е избран преглед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(doctors == null || doctors.Count == 0)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налични лекари за избор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doctors.FirstOrDefault(d =&gt; d.DoctorId == examination.DoctorId);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 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38201" y="2884744"/>
            <a:ext cx="3770737" cy="21505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52331F8-7B46-C668-F0B3-B019FC0AC7E8}"/>
              </a:ext>
            </a:extLst>
          </p:cNvPr>
          <p:cNvSpPr/>
          <p:nvPr/>
        </p:nvSpPr>
        <p:spPr bwMode="auto">
          <a:xfrm>
            <a:off x="9246000" y="1539000"/>
            <a:ext cx="3285000" cy="147237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лечението да е многоредово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573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6AD7AB3-0690-4391-20C3-FF106D03A64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600" dirty="0"/>
              <a:t>CRUD </a:t>
            </a:r>
            <a:r>
              <a:rPr lang="bg-BG" sz="3600" dirty="0"/>
              <a:t>операции на преглед и работа с </a:t>
            </a:r>
            <a:r>
              <a:rPr lang="en-US" sz="3600" dirty="0"/>
              <a:t>DTO</a:t>
            </a:r>
            <a:endParaRPr lang="en-BG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97A329-16E4-D184-10E4-321DEE8E0F4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3600" dirty="0"/>
              <a:t>Четене, добавяне, редактиране и изтриване на преглед</a:t>
            </a:r>
            <a:endParaRPr lang="en-BG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ED3C9-C3D6-8320-3F3E-6975630494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"/>
          <a:stretch/>
        </p:blipFill>
        <p:spPr>
          <a:xfrm>
            <a:off x="100499" y="819000"/>
            <a:ext cx="11991000" cy="3675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671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Преглед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80689" y="1124939"/>
            <a:ext cx="11559336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(doctor == null)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Лекарят не е намерен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(formEditExamination.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(string.IsNullOrWhiteSpace(formEditExamination.Condition) || ...)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endParaRPr lang="en-US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Полето за състояние и лечение не може да бъде празно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examination.DoctorId = formEditExamination.DoctorId;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ReloadExaminations();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</p:txBody>
      </p:sp>
    </p:spTree>
    <p:extLst>
      <p:ext uri="{BB962C8B-B14F-4D97-AF65-F5344CB8AC3E}">
        <p14:creationId xmlns:p14="http://schemas.microsoft.com/office/powerpoint/2010/main" val="261924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Преглед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190406" y="1261608"/>
            <a:ext cx="11562624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buttonDeleteExamination_Click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selectedExamination = 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(selectedExamination == null) 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{      </a:t>
            </a:r>
            <a:endParaRPr lang="en-GB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Не е избран преглед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(formDeleteExamination.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ReloadExaminations();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DoctorDto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DeleteExamination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02157" y="3429000"/>
            <a:ext cx="3690226" cy="24066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A494E6-2784-BFA0-87F6-92C9DA454A02}"/>
              </a:ext>
            </a:extLst>
          </p:cNvPr>
          <p:cNvSpPr/>
          <p:nvPr/>
        </p:nvSpPr>
        <p:spPr bwMode="auto">
          <a:xfrm>
            <a:off x="9111000" y="2300122"/>
            <a:ext cx="3285000" cy="147237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лечението да е многоредово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855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600" dirty="0"/>
              <a:t>CRUD</a:t>
            </a:r>
            <a:r>
              <a:rPr lang="bg-BG" sz="3600" dirty="0"/>
              <a:t> операции на пациент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3600" dirty="0"/>
              <a:t>Четене, добавяне, редактиране и изтриване на пациент</a:t>
            </a:r>
            <a:endParaRPr lang="en-US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BD58CE-0015-5FE4-EE35-BA32B3C81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8984" y="505938"/>
            <a:ext cx="7634029" cy="39245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484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четене</a:t>
            </a:r>
          </a:p>
          <a:p>
            <a:pPr lvl="1"/>
            <a:r>
              <a:rPr lang="bg-BG" sz="2600" b="1" dirty="0"/>
              <a:t>Таблица</a:t>
            </a:r>
            <a:r>
              <a:rPr lang="bg-BG" sz="2600" dirty="0"/>
              <a:t> с </a:t>
            </a:r>
            <a:r>
              <a:rPr lang="bg-BG" sz="2600" b="1" dirty="0"/>
              <a:t>всички пациенти</a:t>
            </a:r>
          </a:p>
          <a:p>
            <a:pPr lvl="1"/>
            <a:r>
              <a:rPr lang="bg-BG" sz="2600" b="1" dirty="0"/>
              <a:t>Филтриране </a:t>
            </a:r>
            <a:r>
              <a:rPr lang="bg-BG" sz="2600" dirty="0"/>
              <a:t>на </a:t>
            </a:r>
            <a:r>
              <a:rPr lang="bg-BG" sz="2600" b="1" dirty="0"/>
              <a:t>пациенти</a:t>
            </a:r>
          </a:p>
          <a:p>
            <a:pPr lvl="1"/>
            <a:r>
              <a:rPr lang="bg-BG" sz="2600" b="1" dirty="0"/>
              <a:t>Бутони</a:t>
            </a:r>
            <a:r>
              <a:rPr lang="bg-BG" sz="2600" dirty="0"/>
              <a:t> за </a:t>
            </a:r>
            <a:r>
              <a:rPr lang="bg-BG" sz="2600" b="1" dirty="0"/>
              <a:t>показване на прегледи</a:t>
            </a:r>
            <a:r>
              <a:rPr lang="bg-BG" sz="2600" dirty="0"/>
              <a:t>,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 и </a:t>
            </a:r>
            <a:r>
              <a:rPr lang="bg-BG" sz="2600" b="1" dirty="0"/>
              <a:t>изтриване на пациент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b="1" dirty="0"/>
              <a:t>Свойства</a:t>
            </a:r>
            <a:r>
              <a:rPr lang="bg-BG" sz="2600" dirty="0"/>
              <a:t>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ЕГН, пол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b="1" dirty="0"/>
              <a:t>Свойства</a:t>
            </a:r>
            <a:r>
              <a:rPr lang="bg-BG" sz="2600" dirty="0"/>
              <a:t>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ЕГН, пол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</a:t>
            </a:r>
            <a:r>
              <a:rPr lang="bg-BG" sz="2600" dirty="0"/>
              <a:t>, </a:t>
            </a:r>
            <a:r>
              <a:rPr lang="bg-BG" sz="2600" b="1" dirty="0"/>
              <a:t>фамилия</a:t>
            </a:r>
            <a:r>
              <a:rPr lang="bg-BG" sz="2600" dirty="0"/>
              <a:t>, </a:t>
            </a:r>
            <a:r>
              <a:rPr lang="bg-BG" sz="2600" b="1" dirty="0"/>
              <a:t>ЕГН</a:t>
            </a:r>
            <a:r>
              <a:rPr lang="bg-BG" sz="2600" dirty="0"/>
              <a:t>, </a:t>
            </a:r>
            <a:r>
              <a:rPr lang="bg-BG" sz="2600" b="1" dirty="0"/>
              <a:t>пол</a:t>
            </a:r>
            <a:r>
              <a:rPr lang="bg-BG" sz="2600" dirty="0"/>
              <a:t>, </a:t>
            </a:r>
            <a:r>
              <a:rPr lang="bg-BG" sz="2600" b="1" dirty="0"/>
              <a:t>телефон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 </a:t>
            </a:r>
            <a:r>
              <a:rPr lang="bg-BG" sz="2600" dirty="0"/>
              <a:t>и </a:t>
            </a:r>
            <a:r>
              <a:rPr lang="bg-BG" sz="2600" b="1" dirty="0"/>
              <a:t>фамилия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Пациенти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42237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Компоненти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3200" dirty="0"/>
              <a:t> - </a:t>
            </a:r>
            <a:r>
              <a:rPr lang="bg-BG" sz="3200" b="1" dirty="0"/>
              <a:t>всички пациенти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3200" dirty="0"/>
              <a:t> - </a:t>
            </a:r>
            <a:r>
              <a:rPr lang="bg-BG" sz="3200" b="1" dirty="0"/>
              <a:t>име</a:t>
            </a:r>
            <a:r>
              <a:rPr lang="bg-BG" sz="3200" dirty="0"/>
              <a:t>, </a:t>
            </a:r>
            <a:r>
              <a:rPr lang="bg-BG" sz="3200" b="1" dirty="0"/>
              <a:t>фамилия</a:t>
            </a:r>
            <a:r>
              <a:rPr lang="bg-BG" sz="3200" dirty="0"/>
              <a:t>, </a:t>
            </a:r>
            <a:r>
              <a:rPr lang="bg-BG" sz="3200" b="1" dirty="0"/>
              <a:t>ЕГН</a:t>
            </a:r>
            <a:r>
              <a:rPr lang="bg-BG" sz="3200" dirty="0"/>
              <a:t>, </a:t>
            </a:r>
            <a:r>
              <a:rPr lang="bg-BG" sz="3200" b="1" dirty="0"/>
              <a:t>пол</a:t>
            </a:r>
            <a:r>
              <a:rPr lang="bg-BG" sz="3200" dirty="0"/>
              <a:t>, </a:t>
            </a:r>
            <a:r>
              <a:rPr lang="bg-BG" sz="3200" b="1" dirty="0"/>
              <a:t>телефон</a:t>
            </a:r>
            <a:r>
              <a:rPr lang="bg-BG" sz="3200" dirty="0"/>
              <a:t>, </a:t>
            </a:r>
            <a:r>
              <a:rPr lang="bg-BG" sz="3200" b="1" dirty="0"/>
              <a:t>филтриране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3200" dirty="0"/>
              <a:t> - </a:t>
            </a:r>
            <a:r>
              <a:rPr lang="bg-BG" sz="3200" b="1" dirty="0"/>
              <a:t>име</a:t>
            </a:r>
            <a:r>
              <a:rPr lang="bg-BG" sz="3200" dirty="0"/>
              <a:t>, </a:t>
            </a:r>
            <a:r>
              <a:rPr lang="bg-BG" sz="3200" b="1" dirty="0"/>
              <a:t>фамилия</a:t>
            </a:r>
            <a:r>
              <a:rPr lang="bg-BG" sz="3200" dirty="0"/>
              <a:t>, </a:t>
            </a:r>
            <a:r>
              <a:rPr lang="bg-BG" sz="3200" b="1" dirty="0"/>
              <a:t>ЕГН</a:t>
            </a:r>
            <a:r>
              <a:rPr lang="bg-BG" sz="3200" dirty="0"/>
              <a:t>, </a:t>
            </a:r>
            <a:r>
              <a:rPr lang="bg-BG" sz="3200" b="1" dirty="0"/>
              <a:t>телефон</a:t>
            </a:r>
            <a:r>
              <a:rPr lang="bg-BG" sz="3200" dirty="0"/>
              <a:t>,</a:t>
            </a:r>
            <a:r>
              <a:rPr lang="bg-BG" sz="3200" b="1" dirty="0"/>
              <a:t> филтриране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bg-BG" sz="3200" dirty="0"/>
              <a:t> - </a:t>
            </a:r>
            <a:r>
              <a:rPr lang="bg-BG" sz="3200" b="1" dirty="0"/>
              <a:t>пол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3200" b="1" dirty="0"/>
              <a:t> - </a:t>
            </a:r>
            <a:r>
              <a:rPr lang="bg-BG" sz="3200" b="1" dirty="0"/>
              <a:t>показване на прегледи, 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,</a:t>
            </a:r>
            <a:r>
              <a:rPr lang="bg-BG" sz="3200" b="1" dirty="0"/>
              <a:t> изтриване</a:t>
            </a:r>
            <a:r>
              <a:rPr lang="bg-BG" sz="3200" dirty="0"/>
              <a:t>,</a:t>
            </a:r>
            <a:r>
              <a:rPr lang="bg-BG" sz="32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Пациенти</a:t>
            </a:r>
            <a:r>
              <a:rPr lang="en-US" dirty="0"/>
              <a:t>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9407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en-US" sz="3400" b="1" dirty="0">
                <a:solidFill>
                  <a:schemeClr val="bg1"/>
                </a:solidFill>
              </a:rPr>
              <a:t>DataSource </a:t>
            </a:r>
            <a:r>
              <a:rPr lang="bg-BG" sz="3400" dirty="0"/>
              <a:t>на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DataGridView </a:t>
            </a:r>
            <a:r>
              <a:rPr lang="bg-BG" sz="3400" dirty="0"/>
              <a:t>за </a:t>
            </a:r>
            <a:r>
              <a:rPr lang="bg-BG" sz="3400" b="1" dirty="0"/>
              <a:t>пациенти</a:t>
            </a:r>
            <a:endParaRPr lang="en-US" sz="3400" b="1" dirty="0"/>
          </a:p>
          <a:p>
            <a:r>
              <a:rPr lang="bg-BG" sz="3400" dirty="0"/>
              <a:t>Редактираме </a:t>
            </a:r>
            <a:r>
              <a:rPr lang="bg-BG" sz="3400" b="1" dirty="0"/>
              <a:t>имената</a:t>
            </a:r>
            <a:r>
              <a:rPr lang="bg-BG" sz="3400" dirty="0"/>
              <a:t> и </a:t>
            </a:r>
            <a:r>
              <a:rPr lang="bg-BG" sz="3400" b="1" dirty="0"/>
              <a:t>размерите</a:t>
            </a:r>
            <a:r>
              <a:rPr lang="bg-BG" sz="3400" dirty="0"/>
              <a:t> на </a:t>
            </a:r>
            <a:r>
              <a:rPr lang="bg-BG" sz="3400" b="1" dirty="0"/>
              <a:t>колоните</a:t>
            </a:r>
            <a:endParaRPr lang="en-US" sz="3400" b="1" dirty="0"/>
          </a:p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en-US" sz="3400" b="1" dirty="0"/>
              <a:t>DataGridView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EnableAdding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EnableEditing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EnableDeleting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AutoSizeColumnsMode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Fill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476" y="3144279"/>
            <a:ext cx="3317554" cy="31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4368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формите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CenterScreen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28" y="3122985"/>
            <a:ext cx="6512002" cy="33840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474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F2EC5-F110-4710-30B6-1EB9793F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813C-A855-ED25-24A5-92FFFCE44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sz="2800" dirty="0"/>
              <a:t>При </a:t>
            </a:r>
            <a:r>
              <a:rPr lang="en-US" sz="2800" b="1" dirty="0">
                <a:solidFill>
                  <a:schemeClr val="bg1"/>
                </a:solidFill>
              </a:rPr>
              <a:t>FormMainDoctor</a:t>
            </a:r>
            <a:r>
              <a:rPr lang="bg-BG" sz="2800" dirty="0"/>
              <a:t>, взимаме </a:t>
            </a:r>
            <a:r>
              <a:rPr lang="en-US" sz="2800" b="1" dirty="0">
                <a:solidFill>
                  <a:schemeClr val="bg1"/>
                </a:solidFill>
              </a:rPr>
              <a:t>userId</a:t>
            </a:r>
            <a:r>
              <a:rPr lang="en-US" sz="2800" dirty="0"/>
              <a:t> </a:t>
            </a:r>
            <a:r>
              <a:rPr lang="bg-BG" sz="2800" dirty="0"/>
              <a:t>и го </a:t>
            </a:r>
            <a:r>
              <a:rPr lang="bg-BG" sz="2800" b="1" dirty="0"/>
              <a:t>подаваме</a:t>
            </a:r>
            <a:r>
              <a:rPr lang="bg-BG" sz="2800" dirty="0"/>
              <a:t> на </a:t>
            </a:r>
            <a:r>
              <a:rPr lang="bg-BG" sz="2800" b="1" dirty="0"/>
              <a:t>формата за пациенти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1A88D1-59B8-B0B1-819C-0B35F3AE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главна форма за лекари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6B88C6D-BBC6-58AF-9B14-F670CEF842BE}"/>
              </a:ext>
            </a:extLst>
          </p:cNvPr>
          <p:cNvSpPr txBox="1">
            <a:spLocks/>
          </p:cNvSpPr>
          <p:nvPr/>
        </p:nvSpPr>
        <p:spPr>
          <a:xfrm>
            <a:off x="207658" y="2214000"/>
            <a:ext cx="11545372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FormMainDoctors(int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buttonPatients_Click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formPatients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formPatients.ShowDialog();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CF92F67E-469B-410E-2ECC-BE90A44E3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000" y="3339000"/>
            <a:ext cx="4149230" cy="442648"/>
          </a:xfrm>
          <a:prstGeom prst="wedgeRoundRectCallout">
            <a:avLst>
              <a:gd name="adj1" fmla="val -80324"/>
              <a:gd name="adj2" fmla="val 499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Задаваме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A2E4B35-1D61-4505-83DA-DFC92D988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000" y="4799523"/>
            <a:ext cx="4149230" cy="442648"/>
          </a:xfrm>
          <a:prstGeom prst="wedgeRoundRectCallout">
            <a:avLst>
              <a:gd name="adj1" fmla="val -67395"/>
              <a:gd name="adj2" fmla="val 33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Подаваме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360651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6C4536-6123-86FD-C8FE-80F20497E6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49401-4455-B029-7880-D0FC48E1F4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Създаваме </a:t>
            </a:r>
            <a:r>
              <a:rPr lang="bg-BG" sz="2400" b="1" dirty="0"/>
              <a:t>втори конструктор</a:t>
            </a:r>
            <a:r>
              <a:rPr lang="bg-BG" sz="2400" dirty="0"/>
              <a:t>, който приема </a:t>
            </a:r>
            <a:r>
              <a:rPr lang="en-US" sz="2400" b="1" dirty="0">
                <a:solidFill>
                  <a:schemeClr val="bg1"/>
                </a:solidFill>
              </a:rPr>
              <a:t>userId </a:t>
            </a:r>
            <a:r>
              <a:rPr lang="bg-BG" sz="2400" dirty="0"/>
              <a:t>при </a:t>
            </a:r>
            <a:r>
              <a:rPr lang="bg-BG" sz="2400" b="1" dirty="0"/>
              <a:t>логнат лекар</a:t>
            </a:r>
          </a:p>
          <a:p>
            <a:r>
              <a:rPr lang="bg-BG" sz="2400" dirty="0"/>
              <a:t>Ако </a:t>
            </a:r>
            <a:r>
              <a:rPr lang="bg-BG" sz="2400" b="1" dirty="0"/>
              <a:t>потребителят</a:t>
            </a:r>
            <a:r>
              <a:rPr lang="bg-BG" sz="2400" dirty="0"/>
              <a:t> е </a:t>
            </a:r>
            <a:r>
              <a:rPr lang="bg-BG" sz="2400" b="1" dirty="0"/>
              <a:t>лекар</a:t>
            </a:r>
            <a:r>
              <a:rPr lang="bg-BG" sz="2400" dirty="0"/>
              <a:t>, </a:t>
            </a:r>
            <a:r>
              <a:rPr lang="bg-BG" sz="2400" b="1" dirty="0">
                <a:solidFill>
                  <a:schemeClr val="bg1"/>
                </a:solidFill>
              </a:rPr>
              <a:t>скриваме бутоните </a:t>
            </a:r>
            <a:r>
              <a:rPr lang="bg-BG" sz="2400" dirty="0"/>
              <a:t>за манипулация на </a:t>
            </a:r>
            <a:r>
              <a:rPr lang="bg-BG" sz="2400" b="1" dirty="0"/>
              <a:t>пациенти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6D88EC-A8A9-1592-D12F-603BC893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Функционалност спрямо роля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4F069B-7EFB-0569-E0E2-1C7CCF3F8359}"/>
              </a:ext>
            </a:extLst>
          </p:cNvPr>
          <p:cNvSpPr txBox="1">
            <a:spLocks/>
          </p:cNvSpPr>
          <p:nvPr/>
        </p:nvSpPr>
        <p:spPr>
          <a:xfrm>
            <a:off x="291000" y="2228906"/>
            <a:ext cx="11155528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private int?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public FormPatients()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InitializeComponent();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public FormPatients(int?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InitializeComponent();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Бутоните за добавяне, редактиране и изтриване на пациент няма да се достъпват от лекар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buttonAddPatient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buttonEditPatient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buttonDeletePatient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141907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Зареждаме </a:t>
            </a:r>
            <a:r>
              <a:rPr lang="bg-BG" sz="2800" b="1" dirty="0">
                <a:solidFill>
                  <a:schemeClr val="bg1"/>
                </a:solidFill>
              </a:rPr>
              <a:t>пациентите</a:t>
            </a:r>
            <a:r>
              <a:rPr lang="bg-BG" sz="2800" dirty="0"/>
              <a:t> при </a:t>
            </a:r>
            <a:r>
              <a:rPr lang="bg-BG" sz="2800" b="1" dirty="0"/>
              <a:t>отваряне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Пациенти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291000" y="1677355"/>
            <a:ext cx="11155528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FormPatients_Load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e){...}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List&lt;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LoadPatientsFormDb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using (var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HospitalDbContext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Лекарят е влязъл от Пациенти на главната форма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(userId != null)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   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       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FirstOrDefault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 =&gt; d.UserId == userId).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       return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 =&gt; p.Examinations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.Any(e =&gt; e.DoctorId == doctorId)).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 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ReloadPatients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(){...}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3D945840-7C89-1EB3-687D-B80F637BF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000" y="2529000"/>
            <a:ext cx="3330000" cy="715063"/>
          </a:xfrm>
          <a:prstGeom prst="wedgeRoundRectCallout">
            <a:avLst>
              <a:gd name="adj1" fmla="val -84783"/>
              <a:gd name="adj2" fmla="val 1753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Връщаме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пациентите</a:t>
            </a:r>
            <a:r>
              <a:rPr lang="bg-BG" b="1" noProof="1">
                <a:solidFill>
                  <a:schemeClr val="bg2"/>
                </a:solidFill>
              </a:rPr>
              <a:t> на логнатия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60917C1-D5A2-5732-A1B9-FEA8011B5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000" y="5731906"/>
            <a:ext cx="3330000" cy="408596"/>
          </a:xfrm>
          <a:prstGeom prst="wedgeRoundRectCallout">
            <a:avLst>
              <a:gd name="adj1" fmla="val -57714"/>
              <a:gd name="adj2" fmla="val -1213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Връщаме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всички пациенти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5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Форма за </a:t>
            </a:r>
            <a:r>
              <a:rPr lang="bg-BG" sz="3400" b="1" dirty="0">
                <a:solidFill>
                  <a:schemeClr val="bg1"/>
                </a:solidFill>
              </a:rPr>
              <a:t>четене</a:t>
            </a:r>
          </a:p>
          <a:p>
            <a:pPr lvl="1"/>
            <a:r>
              <a:rPr lang="bg-BG" sz="3200" b="1" dirty="0"/>
              <a:t>Таблица</a:t>
            </a:r>
            <a:r>
              <a:rPr lang="bg-BG" sz="3200" dirty="0"/>
              <a:t> с </a:t>
            </a:r>
            <a:r>
              <a:rPr lang="bg-BG" sz="3200" b="1" dirty="0"/>
              <a:t>всички прегледи</a:t>
            </a:r>
          </a:p>
          <a:p>
            <a:pPr lvl="1"/>
            <a:r>
              <a:rPr lang="bg-BG" sz="3200" b="1" dirty="0"/>
              <a:t>Бутони</a:t>
            </a:r>
            <a:r>
              <a:rPr lang="bg-BG" sz="3200" dirty="0"/>
              <a:t> за </a:t>
            </a:r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 и </a:t>
            </a:r>
            <a:r>
              <a:rPr lang="bg-BG" sz="3200" b="1" dirty="0"/>
              <a:t>изтриване</a:t>
            </a:r>
            <a:r>
              <a:rPr lang="bg-BG" sz="3200" dirty="0"/>
              <a:t> на </a:t>
            </a:r>
            <a:r>
              <a:rPr lang="bg-BG" sz="3200" b="1" dirty="0"/>
              <a:t>преглед</a:t>
            </a:r>
          </a:p>
          <a:p>
            <a:r>
              <a:rPr lang="bg-BG" sz="3400" dirty="0"/>
              <a:t>Форма за </a:t>
            </a:r>
            <a:r>
              <a:rPr lang="bg-BG" sz="34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3200" b="1" dirty="0"/>
              <a:t>Свойства</a:t>
            </a:r>
            <a:r>
              <a:rPr lang="bg-BG" sz="3200" dirty="0"/>
              <a:t> за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лекар</a:t>
            </a:r>
            <a:r>
              <a:rPr lang="bg-BG" sz="3200" dirty="0"/>
              <a:t>, </a:t>
            </a:r>
            <a:r>
              <a:rPr lang="bg-BG" sz="3200" b="1" dirty="0"/>
              <a:t>дата</a:t>
            </a:r>
            <a:r>
              <a:rPr lang="bg-BG" sz="3200" dirty="0"/>
              <a:t>, </a:t>
            </a:r>
            <a:r>
              <a:rPr lang="bg-BG" sz="3200" b="1" dirty="0"/>
              <a:t>състояние</a:t>
            </a:r>
            <a:r>
              <a:rPr lang="bg-BG" sz="3200" dirty="0"/>
              <a:t>,</a:t>
            </a:r>
            <a:r>
              <a:rPr lang="bg-BG" sz="3200" b="1" dirty="0"/>
              <a:t> лечение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Прегледи</a:t>
            </a:r>
            <a:r>
              <a:rPr lang="en-US" dirty="0"/>
              <a:t>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18059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Имплементираме </a:t>
            </a:r>
            <a:r>
              <a:rPr lang="bg-BG" sz="2800" b="1" dirty="0">
                <a:solidFill>
                  <a:schemeClr val="bg1"/>
                </a:solidFill>
              </a:rPr>
              <a:t>филтриране</a:t>
            </a:r>
            <a:r>
              <a:rPr lang="bg-BG" sz="2800" dirty="0"/>
              <a:t> на </a:t>
            </a:r>
            <a:r>
              <a:rPr lang="bg-BG" sz="2800" b="1" dirty="0"/>
              <a:t>пациенти</a:t>
            </a:r>
            <a:r>
              <a:rPr lang="bg-BG" sz="2800" dirty="0"/>
              <a:t> по </a:t>
            </a:r>
            <a:r>
              <a:rPr lang="bg-BG" sz="2800" b="1" dirty="0"/>
              <a:t>ЕГН</a:t>
            </a:r>
            <a:r>
              <a:rPr lang="bg-BG" sz="2800" dirty="0"/>
              <a:t>,</a:t>
            </a:r>
            <a:r>
              <a:rPr lang="bg-BG" sz="2800" b="1" dirty="0"/>
              <a:t> име</a:t>
            </a:r>
            <a:r>
              <a:rPr lang="bg-BG" sz="2800" dirty="0"/>
              <a:t>,</a:t>
            </a:r>
            <a:r>
              <a:rPr lang="bg-BG" sz="2800" b="1" dirty="0"/>
              <a:t> фамилия</a:t>
            </a:r>
            <a:r>
              <a:rPr lang="bg-BG" sz="2800" dirty="0"/>
              <a:t> или </a:t>
            </a:r>
            <a:r>
              <a:rPr lang="bg-BG" sz="2800" b="1" dirty="0"/>
              <a:t>телефон</a:t>
            </a:r>
            <a:endParaRPr lang="bg-BG" sz="2800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пациенти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94BCF-607C-9EA7-66AD-B208E499C317}"/>
              </a:ext>
            </a:extLst>
          </p:cNvPr>
          <p:cNvSpPr txBox="1">
            <a:spLocks/>
          </p:cNvSpPr>
          <p:nvPr/>
        </p:nvSpPr>
        <p:spPr>
          <a:xfrm>
            <a:off x="307719" y="2095019"/>
            <a:ext cx="1146203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textBoxFilterPatients_TextChanged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HospitalDbContext())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var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this.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textBoxFilterPatients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var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filteredPatients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dbContext.Patients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.Where(p =&gt; p.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PersonalIdNumber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.ToList();</a:t>
            </a:r>
            <a:b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this.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filteredPatients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874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400" dirty="0"/>
              <a:t> към </a:t>
            </a:r>
            <a:r>
              <a:rPr lang="bg-BG" sz="3400" b="1" dirty="0"/>
              <a:t>бутоните</a:t>
            </a:r>
          </a:p>
          <a:p>
            <a:pPr lvl="1"/>
            <a:r>
              <a:rPr lang="bg-BG" sz="3200" b="1" dirty="0"/>
              <a:t>Прегледи на пациент</a:t>
            </a:r>
          </a:p>
          <a:p>
            <a:pPr lvl="1"/>
            <a:r>
              <a:rPr lang="bg-BG" sz="3200" b="1" dirty="0"/>
              <a:t>Добавяне на пациент</a:t>
            </a:r>
          </a:p>
          <a:p>
            <a:pPr lvl="1"/>
            <a:r>
              <a:rPr lang="bg-BG" sz="3200" b="1" dirty="0"/>
              <a:t>Редактиране на пациент</a:t>
            </a:r>
          </a:p>
          <a:p>
            <a:pPr lvl="1"/>
            <a:r>
              <a:rPr lang="bg-BG" sz="3200" b="1" dirty="0"/>
              <a:t>Изтриване на пациент</a:t>
            </a:r>
          </a:p>
          <a:p>
            <a:r>
              <a:rPr lang="bg-BG" sz="3400" dirty="0"/>
              <a:t>Задаваме подходящ </a:t>
            </a:r>
            <a:r>
              <a:rPr lang="en-US" sz="3400" b="1" dirty="0">
                <a:solidFill>
                  <a:schemeClr val="bg1"/>
                </a:solidFill>
              </a:rPr>
              <a:t>DialogResult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бутоните</a:t>
            </a:r>
            <a:r>
              <a:rPr lang="bg-BG" sz="3400" dirty="0"/>
              <a:t> във формите за </a:t>
            </a:r>
            <a:r>
              <a:rPr lang="bg-BG" sz="3400" b="1" dirty="0"/>
              <a:t>добавяне</a:t>
            </a:r>
            <a:r>
              <a:rPr lang="bg-BG" sz="3400" dirty="0"/>
              <a:t>, </a:t>
            </a:r>
            <a:r>
              <a:rPr lang="bg-BG" sz="3400" b="1" dirty="0"/>
              <a:t>редактиране</a:t>
            </a:r>
            <a:r>
              <a:rPr lang="bg-BG" sz="3400" dirty="0"/>
              <a:t> и </a:t>
            </a:r>
            <a:r>
              <a:rPr lang="bg-BG" sz="34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78337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C589B-7F56-CFF9-CC02-9B35D617A6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6687DC-29AB-7575-5B2B-38D06635D5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При </a:t>
            </a:r>
            <a:r>
              <a:rPr lang="bg-BG" sz="2800" b="1" dirty="0">
                <a:solidFill>
                  <a:schemeClr val="bg1"/>
                </a:solidFill>
              </a:rPr>
              <a:t>избран пациент</a:t>
            </a:r>
            <a:r>
              <a:rPr lang="bg-BG" sz="2800" dirty="0"/>
              <a:t>, показваме неговите </a:t>
            </a:r>
            <a:r>
              <a:rPr lang="bg-BG" sz="2800" b="1" dirty="0"/>
              <a:t>прегледи</a:t>
            </a:r>
          </a:p>
          <a:p>
            <a:pPr lvl="1"/>
            <a:r>
              <a:rPr lang="bg-BG" sz="2400" dirty="0"/>
              <a:t>Ако логнатия потребител е </a:t>
            </a:r>
            <a:r>
              <a:rPr lang="bg-BG" sz="2400" b="1" dirty="0">
                <a:solidFill>
                  <a:schemeClr val="bg1"/>
                </a:solidFill>
              </a:rPr>
              <a:t>админ</a:t>
            </a:r>
            <a:r>
              <a:rPr lang="bg-BG" sz="2400" dirty="0"/>
              <a:t>, показваме </a:t>
            </a:r>
            <a:r>
              <a:rPr lang="bg-BG" sz="2400" b="1" dirty="0"/>
              <a:t>всички прегледи</a:t>
            </a:r>
          </a:p>
          <a:p>
            <a:pPr lvl="1"/>
            <a:r>
              <a:rPr lang="bg-BG" sz="2400" dirty="0"/>
              <a:t>Ако логнатия потребител е </a:t>
            </a:r>
            <a:r>
              <a:rPr lang="bg-BG" sz="2400" b="1" dirty="0">
                <a:solidFill>
                  <a:schemeClr val="bg1"/>
                </a:solidFill>
              </a:rPr>
              <a:t>лекар</a:t>
            </a:r>
            <a:r>
              <a:rPr lang="bg-BG" sz="2400" dirty="0"/>
              <a:t>, показваме само </a:t>
            </a:r>
            <a:r>
              <a:rPr lang="bg-BG" sz="2400" b="1" dirty="0"/>
              <a:t>неговите прегледи </a:t>
            </a:r>
            <a:r>
              <a:rPr lang="bg-BG" sz="2400" dirty="0"/>
              <a:t>с </a:t>
            </a:r>
            <a:r>
              <a:rPr lang="bg-BG" sz="2400" b="1" dirty="0"/>
              <a:t>пациента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AF7F1F-B7CC-1F10-3CF0-24440ACD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прегледи на избран пациент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1B81E-85B1-F1F5-BBCF-4C62E33D1A2A}"/>
              </a:ext>
            </a:extLst>
          </p:cNvPr>
          <p:cNvSpPr txBox="1">
            <a:spLocks/>
          </p:cNvSpPr>
          <p:nvPr/>
        </p:nvSpPr>
        <p:spPr>
          <a:xfrm>
            <a:off x="246375" y="2967570"/>
            <a:ext cx="11450682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buttonShowExaminations_Click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if (selectedPatient != null)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var formExaminations = new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if (userId != null)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formExaminations = new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  <a:b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formExaminations.ShowDialog();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01F587D8-41A7-42AE-10A0-8447F4F0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000" y="5663387"/>
            <a:ext cx="3330000" cy="408596"/>
          </a:xfrm>
          <a:prstGeom prst="wedgeRoundRectCallout">
            <a:avLst>
              <a:gd name="adj1" fmla="val -32061"/>
              <a:gd name="adj2" fmla="val -1200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Логнатия потребител 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85B53F4-C08F-E7F7-459E-4BC160738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057" y="4164771"/>
            <a:ext cx="3330000" cy="408596"/>
          </a:xfrm>
          <a:prstGeom prst="wedgeRoundRectCallout">
            <a:avLst>
              <a:gd name="adj1" fmla="val -56225"/>
              <a:gd name="adj2" fmla="val 141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Логнатия потребител 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54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Пациент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3502" y="1313629"/>
            <a:ext cx="11457582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buttonAddPatient_Click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(formAddPatient.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 if (string.IsNullOrWhiteSpace(formAddPatient.FirstName) ||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...)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        return;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Всички полета трябва да бъдат попълнени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</a:p>
          <a:p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        FirstName = formAddPatient.FirstName,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...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ReloadPatients();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E82B6-C29F-B29B-1A3E-F1BF165DA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37509" y="3369725"/>
            <a:ext cx="4187282" cy="29889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79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Пациент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0406" y="1167007"/>
            <a:ext cx="11562624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buttonEditPatient_Click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(selectedPatient == null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пациент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(selectedPatient.FirstName, ...);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(formEditPatient.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selectedPatient.FirstName = formEditPatient.FirstName;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ReloadPatients();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1000" y="3722099"/>
            <a:ext cx="3905118" cy="2787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479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Пациент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198092" y="1190845"/>
            <a:ext cx="11554937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buttonDeletePatient_Click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(selectedPatient == null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 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пациент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(patientName);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(formDeletePatient.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ReloadPatients();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1557" y="4543962"/>
            <a:ext cx="4175737" cy="19468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AutoShape 7">
            <a:extLst>
              <a:ext uri="{FF2B5EF4-FFF2-40B4-BE49-F238E27FC236}">
                <a16:creationId xmlns:a16="http://schemas.microsoft.com/office/drawing/2014/main" id="{BD0E7004-E99F-68BC-50EC-ECBB535E9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1000" y="4952092"/>
            <a:ext cx="3330000" cy="715063"/>
          </a:xfrm>
          <a:prstGeom prst="wedgeRoundRectCallout">
            <a:avLst>
              <a:gd name="adj1" fmla="val -54800"/>
              <a:gd name="adj2" fmla="val 1084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Изтриваме и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свързаните</a:t>
            </a:r>
            <a:r>
              <a:rPr lang="bg-BG" b="1" noProof="1">
                <a:solidFill>
                  <a:schemeClr val="bg2"/>
                </a:solidFill>
              </a:rPr>
              <a:t> с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пациента</a:t>
            </a:r>
            <a:r>
              <a:rPr lang="bg-BG" b="1" noProof="1">
                <a:solidFill>
                  <a:schemeClr val="bg2"/>
                </a:solidFill>
              </a:rPr>
              <a:t>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60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247A70D-AAF4-687E-A5B4-F625036D6DA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CRUD </a:t>
            </a:r>
            <a:r>
              <a:rPr lang="bg-BG" dirty="0"/>
              <a:t>операции на лекар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E63FE3-E290-BC40-8B94-14A0204212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4000" dirty="0"/>
              <a:t>Четене, добавяне, редактиране и изтриване на лекар</a:t>
            </a:r>
            <a:endParaRPr lang="en-BG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1C495-1706-CC7E-66AD-1A4C4ABA9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00" y="806979"/>
            <a:ext cx="8325000" cy="37691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611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четене</a:t>
            </a:r>
            <a:endParaRPr lang="en-US" sz="3100" b="1" dirty="0">
              <a:solidFill>
                <a:schemeClr val="bg1"/>
              </a:solidFill>
            </a:endParaRPr>
          </a:p>
          <a:p>
            <a:pPr lvl="1"/>
            <a:r>
              <a:rPr lang="bg-BG" sz="2600" b="1" dirty="0"/>
              <a:t>Таблица</a:t>
            </a:r>
            <a:r>
              <a:rPr lang="bg-BG" sz="2600" dirty="0"/>
              <a:t> с </a:t>
            </a:r>
            <a:r>
              <a:rPr lang="bg-BG" sz="2600" b="1" dirty="0"/>
              <a:t>всички лекари</a:t>
            </a:r>
          </a:p>
          <a:p>
            <a:pPr lvl="1"/>
            <a:r>
              <a:rPr lang="bg-BG" sz="2600" b="1" dirty="0"/>
              <a:t>Бутони</a:t>
            </a:r>
            <a:r>
              <a:rPr lang="bg-BG" sz="2600" dirty="0"/>
              <a:t> за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 и </a:t>
            </a:r>
            <a:r>
              <a:rPr lang="bg-BG" sz="2600" b="1" dirty="0"/>
              <a:t>изтриване</a:t>
            </a:r>
            <a:r>
              <a:rPr lang="bg-BG" sz="2600" dirty="0"/>
              <a:t> на </a:t>
            </a:r>
            <a:r>
              <a:rPr lang="bg-BG" sz="2600" b="1" dirty="0"/>
              <a:t>лекар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dirty="0"/>
              <a:t>Свойства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dirty="0"/>
              <a:t>Свойства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pPr lvl="1"/>
            <a:r>
              <a:rPr lang="bg-BG" sz="2600" dirty="0"/>
              <a:t>Задаваме</a:t>
            </a:r>
            <a:r>
              <a:rPr lang="bg-BG" sz="2600" b="1" dirty="0"/>
              <a:t> 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 </a:t>
            </a:r>
            <a:r>
              <a:rPr lang="bg-BG" sz="2600" dirty="0"/>
              <a:t>и</a:t>
            </a:r>
            <a:r>
              <a:rPr lang="bg-BG" sz="2600" b="1" dirty="0"/>
              <a:t> фамилия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Лекари</a:t>
            </a:r>
            <a:r>
              <a:rPr lang="en-US" dirty="0"/>
              <a:t>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92892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Компоненти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3200" dirty="0"/>
              <a:t> - </a:t>
            </a:r>
            <a:r>
              <a:rPr lang="bg-BG" sz="3200" b="1" dirty="0"/>
              <a:t>всички лекари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3200" dirty="0"/>
              <a:t> - </a:t>
            </a:r>
            <a:r>
              <a:rPr lang="bg-BG" sz="3200" b="1" dirty="0"/>
              <a:t>име</a:t>
            </a:r>
            <a:r>
              <a:rPr lang="bg-BG" sz="3200" dirty="0"/>
              <a:t>,</a:t>
            </a:r>
            <a:r>
              <a:rPr lang="bg-BG" sz="3200" b="1" dirty="0"/>
              <a:t> фамилия</a:t>
            </a:r>
            <a:r>
              <a:rPr lang="bg-BG" sz="3200" dirty="0"/>
              <a:t>,</a:t>
            </a:r>
            <a:r>
              <a:rPr lang="bg-BG" sz="3200" b="1" dirty="0"/>
              <a:t> специалност</a:t>
            </a:r>
            <a:r>
              <a:rPr lang="bg-BG" sz="3200" dirty="0"/>
              <a:t>,</a:t>
            </a:r>
            <a:r>
              <a:rPr lang="bg-BG" sz="3200" b="1" dirty="0"/>
              <a:t> телефон</a:t>
            </a:r>
            <a:r>
              <a:rPr lang="bg-BG" sz="3200" dirty="0"/>
              <a:t>,</a:t>
            </a:r>
            <a:r>
              <a:rPr lang="bg-BG" sz="3200" b="1" dirty="0"/>
              <a:t> потребителско име</a:t>
            </a:r>
            <a:r>
              <a:rPr lang="bg-BG" sz="3200" dirty="0"/>
              <a:t>,</a:t>
            </a:r>
            <a:r>
              <a:rPr lang="bg-BG" sz="3200" b="1" dirty="0"/>
              <a:t> парола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3200" dirty="0"/>
              <a:t> - </a:t>
            </a:r>
            <a:r>
              <a:rPr lang="bg-BG" sz="3200" b="1" dirty="0"/>
              <a:t>име</a:t>
            </a:r>
            <a:r>
              <a:rPr lang="bg-BG" sz="3200" dirty="0"/>
              <a:t>,</a:t>
            </a:r>
            <a:r>
              <a:rPr lang="bg-BG" sz="3200" b="1" dirty="0"/>
              <a:t> фамилия</a:t>
            </a:r>
            <a:r>
              <a:rPr lang="bg-BG" sz="3200" dirty="0"/>
              <a:t>,</a:t>
            </a:r>
            <a:r>
              <a:rPr lang="bg-BG" sz="3200" b="1" dirty="0"/>
              <a:t> специалност</a:t>
            </a:r>
            <a:r>
              <a:rPr lang="bg-BG" sz="3200" dirty="0"/>
              <a:t>,</a:t>
            </a:r>
            <a:r>
              <a:rPr lang="bg-BG" sz="3200" b="1" dirty="0"/>
              <a:t> телефон</a:t>
            </a:r>
            <a:r>
              <a:rPr lang="bg-BG" sz="3200" dirty="0"/>
              <a:t>,</a:t>
            </a:r>
            <a:r>
              <a:rPr lang="bg-BG" sz="3200" b="1" dirty="0"/>
              <a:t> потребителско име</a:t>
            </a:r>
            <a:r>
              <a:rPr lang="bg-BG" sz="3200" dirty="0"/>
              <a:t>,</a:t>
            </a:r>
            <a:r>
              <a:rPr lang="bg-BG" sz="3200" b="1" dirty="0"/>
              <a:t> парола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3200" b="1" dirty="0"/>
              <a:t> - </a:t>
            </a:r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,</a:t>
            </a:r>
            <a:r>
              <a:rPr lang="bg-BG" sz="3200" b="1" dirty="0"/>
              <a:t> изтриване</a:t>
            </a:r>
            <a:r>
              <a:rPr lang="bg-BG" sz="3200" dirty="0"/>
              <a:t>,</a:t>
            </a:r>
            <a:r>
              <a:rPr lang="bg-BG" sz="32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Лекари</a:t>
            </a:r>
            <a:r>
              <a:rPr lang="en-US" dirty="0"/>
              <a:t>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16968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en-US" sz="3400" b="1" dirty="0">
                <a:solidFill>
                  <a:schemeClr val="bg1"/>
                </a:solidFill>
              </a:rPr>
              <a:t>DataSource </a:t>
            </a:r>
            <a:r>
              <a:rPr lang="bg-BG" sz="3400" dirty="0"/>
              <a:t>на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DataGridView </a:t>
            </a:r>
            <a:r>
              <a:rPr lang="bg-BG" sz="3400" dirty="0"/>
              <a:t>за </a:t>
            </a:r>
            <a:r>
              <a:rPr lang="bg-BG" sz="3400" b="1" dirty="0"/>
              <a:t>лекари</a:t>
            </a:r>
            <a:endParaRPr lang="en-US" sz="3400" b="1" dirty="0"/>
          </a:p>
          <a:p>
            <a:r>
              <a:rPr lang="bg-BG" sz="3400" dirty="0"/>
              <a:t>Редактираме </a:t>
            </a:r>
            <a:r>
              <a:rPr lang="bg-BG" sz="3400" b="1" dirty="0"/>
              <a:t>имената</a:t>
            </a:r>
            <a:r>
              <a:rPr lang="bg-BG" sz="3400" dirty="0"/>
              <a:t> и </a:t>
            </a:r>
            <a:r>
              <a:rPr lang="bg-BG" sz="3400" b="1" dirty="0"/>
              <a:t>размерите</a:t>
            </a:r>
            <a:r>
              <a:rPr lang="bg-BG" sz="3400" dirty="0"/>
              <a:t> на </a:t>
            </a:r>
            <a:r>
              <a:rPr lang="bg-BG" sz="3400" b="1" dirty="0"/>
              <a:t>колоните</a:t>
            </a:r>
            <a:endParaRPr lang="en-US" sz="3400" b="1" dirty="0"/>
          </a:p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en-US" sz="3400" b="1" dirty="0"/>
              <a:t>DataGridView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EnableAdding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EnableEditing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EnableDeleting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AutoSizeColumnsMode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Fill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3363" y="3144279"/>
            <a:ext cx="3317553" cy="31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5321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Форма за </a:t>
            </a:r>
            <a:r>
              <a:rPr lang="bg-BG" sz="34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3200" b="1" dirty="0"/>
              <a:t>Свойства</a:t>
            </a:r>
            <a:r>
              <a:rPr lang="bg-BG" sz="3200" dirty="0"/>
              <a:t> за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лекар</a:t>
            </a:r>
            <a:r>
              <a:rPr lang="bg-BG" sz="3200" dirty="0"/>
              <a:t>, </a:t>
            </a:r>
            <a:r>
              <a:rPr lang="bg-BG" sz="3200" b="1" dirty="0"/>
              <a:t>дата</a:t>
            </a:r>
            <a:r>
              <a:rPr lang="bg-BG" sz="3200" dirty="0"/>
              <a:t>, </a:t>
            </a:r>
            <a:r>
              <a:rPr lang="bg-BG" sz="3200" b="1" dirty="0"/>
              <a:t>състояние</a:t>
            </a:r>
            <a:r>
              <a:rPr lang="bg-BG" sz="3200" dirty="0"/>
              <a:t>,</a:t>
            </a:r>
            <a:r>
              <a:rPr lang="bg-BG" sz="3200" b="1" dirty="0"/>
              <a:t> лечение</a:t>
            </a:r>
          </a:p>
          <a:p>
            <a:pPr lvl="1"/>
            <a:r>
              <a:rPr lang="bg-BG" sz="3200" dirty="0"/>
              <a:t>Задаваме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лекар</a:t>
            </a:r>
            <a:r>
              <a:rPr lang="bg-BG" sz="3200" dirty="0"/>
              <a:t>, </a:t>
            </a:r>
            <a:r>
              <a:rPr lang="bg-BG" sz="3200" b="1" dirty="0"/>
              <a:t>дата</a:t>
            </a:r>
            <a:r>
              <a:rPr lang="bg-BG" sz="3200" dirty="0"/>
              <a:t>, </a:t>
            </a:r>
            <a:r>
              <a:rPr lang="bg-BG" sz="3200" b="1" dirty="0"/>
              <a:t>състояние </a:t>
            </a:r>
            <a:r>
              <a:rPr lang="bg-BG" sz="3200" dirty="0"/>
              <a:t>и</a:t>
            </a:r>
            <a:r>
              <a:rPr lang="bg-BG" sz="3200" b="1" dirty="0"/>
              <a:t> лечение </a:t>
            </a:r>
            <a:r>
              <a:rPr lang="bg-BG" sz="3200" dirty="0"/>
              <a:t>през </a:t>
            </a:r>
            <a:r>
              <a:rPr lang="bg-BG" sz="3200" b="1" dirty="0"/>
              <a:t>конструктора</a:t>
            </a:r>
          </a:p>
          <a:p>
            <a:r>
              <a:rPr lang="bg-BG" sz="3400" dirty="0"/>
              <a:t>Форма за </a:t>
            </a:r>
            <a:r>
              <a:rPr lang="bg-BG" sz="34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3200" dirty="0"/>
              <a:t>Задаваме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име</a:t>
            </a:r>
            <a:r>
              <a:rPr lang="bg-BG" sz="3200" dirty="0"/>
              <a:t> и </a:t>
            </a:r>
            <a:r>
              <a:rPr lang="bg-BG" sz="3200" b="1" dirty="0"/>
              <a:t>фамилия</a:t>
            </a:r>
            <a:r>
              <a:rPr lang="bg-BG" sz="3200" dirty="0"/>
              <a:t> на </a:t>
            </a:r>
            <a:r>
              <a:rPr lang="bg-BG" sz="3200" b="1" dirty="0"/>
              <a:t>лекар</a:t>
            </a:r>
            <a:r>
              <a:rPr lang="bg-BG" sz="3200" dirty="0"/>
              <a:t>, </a:t>
            </a:r>
            <a:r>
              <a:rPr lang="bg-BG" sz="3200" b="1" dirty="0"/>
              <a:t>дата</a:t>
            </a:r>
            <a:r>
              <a:rPr lang="bg-BG" sz="3200" dirty="0"/>
              <a:t>, </a:t>
            </a:r>
            <a:r>
              <a:rPr lang="bg-BG" sz="3200" b="1" dirty="0"/>
              <a:t>състояние </a:t>
            </a:r>
            <a:r>
              <a:rPr lang="bg-BG" sz="3200" dirty="0"/>
              <a:t>и</a:t>
            </a:r>
            <a:r>
              <a:rPr lang="bg-BG" sz="3200" b="1" dirty="0"/>
              <a:t> лечение </a:t>
            </a:r>
            <a:r>
              <a:rPr lang="bg-BG" sz="3200" dirty="0"/>
              <a:t>през </a:t>
            </a:r>
            <a:r>
              <a:rPr lang="bg-BG" sz="3200" b="1" dirty="0"/>
              <a:t>конструктора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Прегледи</a:t>
            </a:r>
            <a:r>
              <a:rPr lang="en-US" dirty="0"/>
              <a:t>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418328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формите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CenterScreen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1028" y="3324219"/>
            <a:ext cx="6512002" cy="29815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376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лекарите</a:t>
            </a:r>
            <a:r>
              <a:rPr lang="bg-BG" sz="3000" dirty="0"/>
              <a:t> при </a:t>
            </a:r>
            <a:r>
              <a:rPr lang="bg-BG" sz="3000" b="1" dirty="0"/>
              <a:t>отваряне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Лекари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291000" y="1659421"/>
            <a:ext cx="11155528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FormDoctors_Load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private List&lt;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LoadDoctorsFormDb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 (var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HospitalDbContext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LoadDoctorsFormDb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doctorBindingSource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047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400" dirty="0"/>
              <a:t> към </a:t>
            </a:r>
            <a:r>
              <a:rPr lang="bg-BG" sz="3400" b="1" dirty="0"/>
              <a:t>бутоните</a:t>
            </a:r>
          </a:p>
          <a:p>
            <a:pPr lvl="1"/>
            <a:r>
              <a:rPr lang="bg-BG" sz="3200" b="1" dirty="0"/>
              <a:t>Добавяне на лекар</a:t>
            </a:r>
          </a:p>
          <a:p>
            <a:pPr lvl="1"/>
            <a:r>
              <a:rPr lang="bg-BG" sz="3200" b="1" dirty="0"/>
              <a:t>Редактиране на лекар</a:t>
            </a:r>
          </a:p>
          <a:p>
            <a:pPr lvl="1"/>
            <a:r>
              <a:rPr lang="bg-BG" sz="3200" b="1" dirty="0"/>
              <a:t>Изтриване на лекар</a:t>
            </a:r>
          </a:p>
          <a:p>
            <a:r>
              <a:rPr lang="bg-BG" sz="3400" dirty="0"/>
              <a:t>Задаваме подходящ </a:t>
            </a:r>
            <a:r>
              <a:rPr lang="en-US" sz="3400" b="1" dirty="0">
                <a:solidFill>
                  <a:schemeClr val="bg1"/>
                </a:solidFill>
              </a:rPr>
              <a:t>DialogResult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бутоните</a:t>
            </a:r>
            <a:r>
              <a:rPr lang="bg-BG" sz="3400" dirty="0"/>
              <a:t> във формите за </a:t>
            </a:r>
            <a:r>
              <a:rPr lang="bg-BG" sz="3400" b="1" dirty="0"/>
              <a:t>добавяне</a:t>
            </a:r>
            <a:r>
              <a:rPr lang="bg-BG" sz="3400" dirty="0"/>
              <a:t>, </a:t>
            </a:r>
            <a:r>
              <a:rPr lang="bg-BG" sz="3400" b="1" dirty="0"/>
              <a:t>редактиране</a:t>
            </a:r>
            <a:r>
              <a:rPr lang="bg-BG" sz="3400" dirty="0"/>
              <a:t> и </a:t>
            </a:r>
            <a:r>
              <a:rPr lang="bg-BG" sz="34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99799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Лекар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83502" y="1144495"/>
            <a:ext cx="11562628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buttonAddDoctor_Click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(formAddDoctor.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if (string.IsNullOrWhiteSpace(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 ||...)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</a:t>
            </a:r>
            <a:endParaRPr lang="en-US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Всички полета трябва да бъдат попълнени</a:t>
            </a:r>
            <a:endParaRPr lang="en-GB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Username = formAddDoctor.Username,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PasswordHash = formAddDoctor.Password,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RoleId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Роля на лекар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EBF63-4C57-11E2-0937-C4C722EFB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1000" y="3369776"/>
            <a:ext cx="3689025" cy="3285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284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Лекар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90402" y="1243138"/>
            <a:ext cx="11562628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Използваме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за добавяне на потребител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newDoctor = new Doctor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FirstName = formAddDoctor.FirstName, 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...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UserId = newUser.UserId           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};</a:t>
            </a:r>
            <a:b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AddNewDoctor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newDoctor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ReloadDoctors();              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AddNewDoctor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</a:p>
        </p:txBody>
      </p:sp>
    </p:spTree>
    <p:extLst>
      <p:ext uri="{BB962C8B-B14F-4D97-AF65-F5344CB8AC3E}">
        <p14:creationId xmlns:p14="http://schemas.microsoft.com/office/powerpoint/2010/main" val="22713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Лекар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70414" y="1305547"/>
            <a:ext cx="11582616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buttonEditDoctor_Click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var selected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if (selectedDoctor == null)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лекар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(formEditDoctor.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.OK)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 || ...)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Всички полета трябва да бъдат попълнени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5490" y="1539000"/>
            <a:ext cx="3599634" cy="32501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598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Лекар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6358" y="1289953"/>
            <a:ext cx="11556672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selectedDoctor.FirstName = formEditDoctor.FirstName;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user.Username = formEditDoctor.Username;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(!string.IsNullOrWhiteSpace(formEditDoctor.Password))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user.PasswordHash = formEditDoctor.Password;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ReloadDoctors();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EditDoctor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17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Лекар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183530" y="1204431"/>
            <a:ext cx="11497767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buttonDeleteDoctor_Click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(selectedDoctor == null || selectedUser == null)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Показваме грешка - Няма избран лекар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...;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(formDeleteDoctor.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ReloadDoctors();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829AED-10AF-A30F-E824-FAE2733E6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2336" y="3238965"/>
            <a:ext cx="4976134" cy="23200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AutoShape 7">
            <a:extLst>
              <a:ext uri="{FF2B5EF4-FFF2-40B4-BE49-F238E27FC236}">
                <a16:creationId xmlns:a16="http://schemas.microsoft.com/office/drawing/2014/main" id="{1CCB772E-5CFB-0608-6520-106C5FC55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000" y="5775733"/>
            <a:ext cx="3330000" cy="715063"/>
          </a:xfrm>
          <a:prstGeom prst="wedgeRoundRectCallout">
            <a:avLst>
              <a:gd name="adj1" fmla="val -81488"/>
              <a:gd name="adj2" fmla="val 512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Изтриваме и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свързаните</a:t>
            </a:r>
            <a:r>
              <a:rPr lang="bg-BG" b="1" noProof="1">
                <a:solidFill>
                  <a:schemeClr val="bg2"/>
                </a:solidFill>
              </a:rPr>
              <a:t> с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лекаря</a:t>
            </a:r>
            <a:r>
              <a:rPr lang="bg-BG" b="1" noProof="1">
                <a:solidFill>
                  <a:schemeClr val="bg2"/>
                </a:solidFill>
              </a:rPr>
              <a:t>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62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247A70D-AAF4-687E-A5B4-F625036D6DA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CRUD </a:t>
            </a:r>
            <a:r>
              <a:rPr lang="bg-BG" dirty="0"/>
              <a:t>операции на админ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E63FE3-E290-BC40-8B94-14A0204212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3800" dirty="0"/>
              <a:t>Четене, добавяне, редактиране и изтриване на админ</a:t>
            </a:r>
            <a:endParaRPr lang="en-BG" sz="3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1C495-1706-CC7E-66AD-1A4C4ABA9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9750" y="774000"/>
            <a:ext cx="8932500" cy="36556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826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1BEF4F-B925-7DA4-9FBF-B504879B92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F1AEA-252C-FA13-B839-62DA3186D5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четене</a:t>
            </a:r>
            <a:endParaRPr lang="en-US" sz="3100" b="1" dirty="0">
              <a:solidFill>
                <a:schemeClr val="bg1"/>
              </a:solidFill>
            </a:endParaRPr>
          </a:p>
          <a:p>
            <a:pPr lvl="1"/>
            <a:r>
              <a:rPr lang="bg-BG" sz="2600" b="1" dirty="0"/>
              <a:t>Таблица</a:t>
            </a:r>
            <a:r>
              <a:rPr lang="bg-BG" sz="2600" dirty="0"/>
              <a:t> с </a:t>
            </a:r>
            <a:r>
              <a:rPr lang="bg-BG" sz="2600" b="1" dirty="0"/>
              <a:t>всички админи</a:t>
            </a:r>
          </a:p>
          <a:p>
            <a:pPr lvl="1"/>
            <a:r>
              <a:rPr lang="bg-BG" sz="2600" b="1" dirty="0"/>
              <a:t>Бутони</a:t>
            </a:r>
            <a:r>
              <a:rPr lang="bg-BG" sz="2600" dirty="0"/>
              <a:t> за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 и </a:t>
            </a:r>
            <a:r>
              <a:rPr lang="bg-BG" sz="2600" b="1" dirty="0"/>
              <a:t>изтриване</a:t>
            </a:r>
            <a:r>
              <a:rPr lang="bg-BG" sz="2600" dirty="0"/>
              <a:t> на </a:t>
            </a:r>
            <a:r>
              <a:rPr lang="bg-BG" sz="2600" b="1" dirty="0"/>
              <a:t>админ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dirty="0"/>
              <a:t>Свойства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</a:t>
            </a:r>
            <a:r>
              <a:rPr lang="en-US" sz="2600" b="1" dirty="0"/>
              <a:t>e-mail</a:t>
            </a:r>
            <a:r>
              <a:rPr lang="en-US" sz="2600" dirty="0"/>
              <a:t>,</a:t>
            </a:r>
            <a:r>
              <a:rPr lang="en-US" sz="2600" b="1" dirty="0"/>
              <a:t> </a:t>
            </a:r>
            <a:r>
              <a:rPr lang="bg-BG" sz="2600" b="1" dirty="0"/>
              <a:t>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dirty="0"/>
              <a:t>Свойства за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</a:t>
            </a:r>
            <a:r>
              <a:rPr lang="en-US" sz="2600" b="1" dirty="0"/>
              <a:t>e-mail</a:t>
            </a:r>
            <a:r>
              <a:rPr lang="en-US" sz="2600" dirty="0"/>
              <a:t>,</a:t>
            </a:r>
            <a:r>
              <a:rPr lang="en-US" sz="2600" b="1" dirty="0"/>
              <a:t> </a:t>
            </a:r>
            <a:r>
              <a:rPr lang="bg-BG" sz="2600" b="1" dirty="0"/>
              <a:t>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pPr lvl="1"/>
            <a:r>
              <a:rPr lang="bg-BG" sz="2600" dirty="0"/>
              <a:t>Задаваме</a:t>
            </a:r>
            <a:r>
              <a:rPr lang="bg-BG" sz="2600" b="1" dirty="0"/>
              <a:t> </a:t>
            </a:r>
            <a:r>
              <a:rPr lang="bg-BG" sz="2600" dirty="0"/>
              <a:t>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</a:t>
            </a:r>
            <a:r>
              <a:rPr lang="en-US" sz="2600" b="1" dirty="0"/>
              <a:t>e-mail</a:t>
            </a:r>
            <a:r>
              <a:rPr lang="en-US" sz="2600" dirty="0"/>
              <a:t>,</a:t>
            </a:r>
            <a:r>
              <a:rPr lang="en-US" sz="2600" b="1" dirty="0"/>
              <a:t> </a:t>
            </a:r>
            <a:r>
              <a:rPr lang="bg-BG" sz="2600" b="1" dirty="0"/>
              <a:t>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 </a:t>
            </a:r>
            <a:r>
              <a:rPr lang="bg-BG" sz="2600" dirty="0"/>
              <a:t>и</a:t>
            </a:r>
            <a:r>
              <a:rPr lang="bg-BG" sz="2600" b="1" dirty="0"/>
              <a:t> фамилия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82EFA9-641E-6C7B-C440-E46D2F5E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Админи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401878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Компоненти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3200" dirty="0"/>
              <a:t> - </a:t>
            </a:r>
            <a:r>
              <a:rPr lang="bg-BG" sz="3200" b="1" dirty="0"/>
              <a:t>всички прегледи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3200" dirty="0"/>
              <a:t> -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лекар</a:t>
            </a:r>
            <a:r>
              <a:rPr lang="bg-BG" sz="3200" dirty="0"/>
              <a:t>, </a:t>
            </a:r>
            <a:r>
              <a:rPr lang="bg-BG" sz="3200" b="1" dirty="0"/>
              <a:t>дата</a:t>
            </a:r>
            <a:r>
              <a:rPr lang="bg-BG" sz="3200" dirty="0"/>
              <a:t>, </a:t>
            </a:r>
            <a:r>
              <a:rPr lang="bg-BG" sz="3200" b="1" dirty="0"/>
              <a:t>състояние</a:t>
            </a:r>
            <a:r>
              <a:rPr lang="bg-BG" sz="3200" dirty="0"/>
              <a:t>,</a:t>
            </a:r>
            <a:r>
              <a:rPr lang="bg-BG" sz="3200" b="1" dirty="0"/>
              <a:t> лечение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3200" dirty="0"/>
              <a:t> - </a:t>
            </a:r>
            <a:r>
              <a:rPr lang="bg-BG" sz="3200" b="1" dirty="0"/>
              <a:t>пациент</a:t>
            </a:r>
            <a:r>
              <a:rPr lang="bg-BG" sz="3200" dirty="0"/>
              <a:t>, </a:t>
            </a:r>
            <a:r>
              <a:rPr lang="bg-BG" sz="3200" b="1" dirty="0"/>
              <a:t>състояние</a:t>
            </a:r>
            <a:r>
              <a:rPr lang="bg-BG" sz="3200" dirty="0"/>
              <a:t>,</a:t>
            </a:r>
            <a:r>
              <a:rPr lang="bg-BG" sz="3200" b="1" dirty="0"/>
              <a:t> лечение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bg-BG" sz="3200" dirty="0"/>
              <a:t> - </a:t>
            </a:r>
            <a:r>
              <a:rPr lang="bg-BG" sz="3200" b="1" dirty="0"/>
              <a:t>лекар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DateTimePicker</a:t>
            </a:r>
            <a:r>
              <a:rPr lang="en-US" sz="3200" b="1" dirty="0"/>
              <a:t> </a:t>
            </a:r>
            <a:r>
              <a:rPr lang="en-US" sz="3200" dirty="0"/>
              <a:t>-</a:t>
            </a:r>
            <a:r>
              <a:rPr lang="en-US" sz="3200" b="1" dirty="0"/>
              <a:t> </a:t>
            </a:r>
            <a:r>
              <a:rPr lang="bg-BG" sz="3200" b="1" dirty="0"/>
              <a:t>дата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3200" b="1" dirty="0"/>
              <a:t> - </a:t>
            </a:r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,</a:t>
            </a:r>
            <a:r>
              <a:rPr lang="bg-BG" sz="3200" b="1" dirty="0"/>
              <a:t> изтриване</a:t>
            </a:r>
            <a:r>
              <a:rPr lang="bg-BG" sz="3200" dirty="0"/>
              <a:t>,</a:t>
            </a:r>
            <a:r>
              <a:rPr lang="bg-BG" sz="3200" b="1" dirty="0"/>
              <a:t> отказ</a:t>
            </a:r>
            <a:endParaRPr lang="bg-BG" sz="2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Прегледи </a:t>
            </a:r>
            <a:r>
              <a:rPr lang="en-US" dirty="0"/>
              <a:t>(3)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58992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Компоненти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3200" dirty="0"/>
              <a:t> - </a:t>
            </a:r>
            <a:r>
              <a:rPr lang="bg-BG" sz="3200" b="1" dirty="0"/>
              <a:t>всички админи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3200" dirty="0"/>
              <a:t> - </a:t>
            </a:r>
            <a:r>
              <a:rPr lang="bg-BG" sz="3200" b="1" dirty="0"/>
              <a:t>име</a:t>
            </a:r>
            <a:r>
              <a:rPr lang="bg-BG" sz="3200" dirty="0"/>
              <a:t>,</a:t>
            </a:r>
            <a:r>
              <a:rPr lang="bg-BG" sz="3200" b="1" dirty="0"/>
              <a:t> фамилия</a:t>
            </a:r>
            <a:r>
              <a:rPr lang="bg-BG" sz="3200" dirty="0"/>
              <a:t>,</a:t>
            </a:r>
            <a:r>
              <a:rPr lang="bg-BG" sz="3200" b="1" dirty="0"/>
              <a:t> телефон</a:t>
            </a:r>
            <a:r>
              <a:rPr lang="bg-BG" sz="3200" dirty="0"/>
              <a:t>,</a:t>
            </a:r>
            <a:r>
              <a:rPr lang="bg-BG" sz="3200" b="1" dirty="0"/>
              <a:t> </a:t>
            </a:r>
            <a:r>
              <a:rPr lang="en-US" sz="3200" b="1" dirty="0"/>
              <a:t>e-mail</a:t>
            </a:r>
            <a:r>
              <a:rPr lang="en-US" sz="3200" dirty="0"/>
              <a:t>,</a:t>
            </a:r>
            <a:r>
              <a:rPr lang="en-US" sz="3200" b="1" dirty="0"/>
              <a:t> </a:t>
            </a:r>
            <a:r>
              <a:rPr lang="bg-BG" sz="3200" b="1" dirty="0"/>
              <a:t>потребителско име</a:t>
            </a:r>
            <a:r>
              <a:rPr lang="bg-BG" sz="3200" dirty="0"/>
              <a:t>,</a:t>
            </a:r>
            <a:r>
              <a:rPr lang="bg-BG" sz="3200" b="1" dirty="0"/>
              <a:t> парола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3200" dirty="0"/>
              <a:t> - за </a:t>
            </a:r>
            <a:r>
              <a:rPr lang="bg-BG" sz="3200" b="1" dirty="0"/>
              <a:t>име</a:t>
            </a:r>
            <a:r>
              <a:rPr lang="bg-BG" sz="3200" dirty="0"/>
              <a:t>,</a:t>
            </a:r>
            <a:r>
              <a:rPr lang="bg-BG" sz="3200" b="1" dirty="0"/>
              <a:t> фамилия</a:t>
            </a:r>
            <a:r>
              <a:rPr lang="bg-BG" sz="3200" dirty="0"/>
              <a:t>,</a:t>
            </a:r>
            <a:r>
              <a:rPr lang="bg-BG" sz="3200" b="1" dirty="0"/>
              <a:t> телефон</a:t>
            </a:r>
            <a:r>
              <a:rPr lang="bg-BG" sz="3200" dirty="0"/>
              <a:t>,</a:t>
            </a:r>
            <a:r>
              <a:rPr lang="bg-BG" sz="3200" b="1" dirty="0"/>
              <a:t> </a:t>
            </a:r>
            <a:r>
              <a:rPr lang="en-US" sz="3200" b="1" dirty="0"/>
              <a:t>e-mail</a:t>
            </a:r>
            <a:r>
              <a:rPr lang="en-US" sz="3200" dirty="0"/>
              <a:t>,</a:t>
            </a:r>
            <a:r>
              <a:rPr lang="en-US" sz="3200" b="1" dirty="0"/>
              <a:t> </a:t>
            </a:r>
            <a:r>
              <a:rPr lang="bg-BG" sz="3200" b="1" dirty="0"/>
              <a:t>потребителско име</a:t>
            </a:r>
            <a:r>
              <a:rPr lang="bg-BG" sz="3200" dirty="0"/>
              <a:t>,</a:t>
            </a:r>
            <a:r>
              <a:rPr lang="bg-BG" sz="3200" b="1" dirty="0"/>
              <a:t> парола</a:t>
            </a:r>
            <a:endParaRPr lang="en-US" sz="3200" b="1" dirty="0"/>
          </a:p>
          <a:p>
            <a:pPr lvl="1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3200" b="1" dirty="0"/>
              <a:t> - </a:t>
            </a:r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,</a:t>
            </a:r>
            <a:r>
              <a:rPr lang="bg-BG" sz="3200" b="1" dirty="0"/>
              <a:t> изтриване</a:t>
            </a:r>
            <a:r>
              <a:rPr lang="bg-BG" sz="3200" dirty="0"/>
              <a:t>,</a:t>
            </a:r>
            <a:r>
              <a:rPr lang="bg-BG" sz="32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Админи</a:t>
            </a:r>
            <a:r>
              <a:rPr lang="en-US" dirty="0"/>
              <a:t>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03205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en-US" sz="3400" b="1" dirty="0">
                <a:solidFill>
                  <a:schemeClr val="bg1"/>
                </a:solidFill>
              </a:rPr>
              <a:t>DataSource </a:t>
            </a:r>
            <a:r>
              <a:rPr lang="bg-BG" sz="3400" dirty="0"/>
              <a:t>на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DataGridView </a:t>
            </a:r>
            <a:r>
              <a:rPr lang="bg-BG" sz="3400" dirty="0"/>
              <a:t>за </a:t>
            </a:r>
            <a:r>
              <a:rPr lang="bg-BG" sz="3400" b="1" dirty="0"/>
              <a:t>пациенти</a:t>
            </a:r>
            <a:endParaRPr lang="en-US" sz="3400" b="1" dirty="0"/>
          </a:p>
          <a:p>
            <a:r>
              <a:rPr lang="bg-BG" sz="3400" dirty="0"/>
              <a:t>Редактираме </a:t>
            </a:r>
            <a:r>
              <a:rPr lang="bg-BG" sz="3400" b="1" dirty="0"/>
              <a:t>имената</a:t>
            </a:r>
            <a:r>
              <a:rPr lang="bg-BG" sz="3400" dirty="0"/>
              <a:t> и </a:t>
            </a:r>
            <a:r>
              <a:rPr lang="bg-BG" sz="3400" b="1" dirty="0"/>
              <a:t>размерите</a:t>
            </a:r>
            <a:r>
              <a:rPr lang="bg-BG" sz="3400" dirty="0"/>
              <a:t> на </a:t>
            </a:r>
            <a:r>
              <a:rPr lang="bg-BG" sz="3400" b="1" dirty="0"/>
              <a:t>колоните</a:t>
            </a:r>
            <a:endParaRPr lang="en-US" sz="3400" b="1" dirty="0"/>
          </a:p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en-US" sz="3400" b="1" dirty="0"/>
              <a:t>DataGridView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EnableAdding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EnableEditing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EnableDeleting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AutoSizeColumnsMode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Fill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50055" y="3144279"/>
            <a:ext cx="3317553" cy="31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916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формите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CenterScreen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1028" y="3468653"/>
            <a:ext cx="6512002" cy="26926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256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админите</a:t>
            </a:r>
            <a:r>
              <a:rPr lang="bg-BG" sz="3000" dirty="0"/>
              <a:t> при </a:t>
            </a:r>
            <a:r>
              <a:rPr lang="bg-BG" sz="3000" b="1" dirty="0"/>
              <a:t>отваряне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Админи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291000" y="1684775"/>
            <a:ext cx="11155528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FormAdmins_Load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ReloadAdmins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List&lt;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LoadAdminsFormDb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using (var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HospitalDbContext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ReloadAdmins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LoadAdminsFormDb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administratorBindingSource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266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400" dirty="0"/>
              <a:t> към </a:t>
            </a:r>
            <a:r>
              <a:rPr lang="bg-BG" sz="3400" b="1" dirty="0"/>
              <a:t>бутоните</a:t>
            </a:r>
          </a:p>
          <a:p>
            <a:pPr lvl="1"/>
            <a:r>
              <a:rPr lang="bg-BG" sz="3200" b="1" dirty="0"/>
              <a:t>Добавяне на админ</a:t>
            </a:r>
          </a:p>
          <a:p>
            <a:pPr lvl="1"/>
            <a:r>
              <a:rPr lang="bg-BG" sz="3200" b="1" dirty="0"/>
              <a:t>Редактиране на админ</a:t>
            </a:r>
          </a:p>
          <a:p>
            <a:pPr lvl="1"/>
            <a:r>
              <a:rPr lang="bg-BG" sz="3200" b="1" dirty="0"/>
              <a:t>Изтриване на админ</a:t>
            </a:r>
          </a:p>
          <a:p>
            <a:r>
              <a:rPr lang="bg-BG" sz="3400" dirty="0"/>
              <a:t>Задаваме подходящ </a:t>
            </a:r>
            <a:r>
              <a:rPr lang="en-US" sz="3400" b="1" dirty="0">
                <a:solidFill>
                  <a:schemeClr val="bg1"/>
                </a:solidFill>
              </a:rPr>
              <a:t>DialogResult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бутоните</a:t>
            </a:r>
            <a:r>
              <a:rPr lang="bg-BG" sz="3400" dirty="0"/>
              <a:t> във формите за </a:t>
            </a:r>
            <a:r>
              <a:rPr lang="bg-BG" sz="3400" b="1" dirty="0"/>
              <a:t>добавяне</a:t>
            </a:r>
            <a:r>
              <a:rPr lang="bg-BG" sz="3400" dirty="0"/>
              <a:t>, </a:t>
            </a:r>
            <a:r>
              <a:rPr lang="bg-BG" sz="3400" b="1" dirty="0"/>
              <a:t>редактиране</a:t>
            </a:r>
            <a:r>
              <a:rPr lang="bg-BG" sz="3400" dirty="0"/>
              <a:t> и </a:t>
            </a:r>
            <a:r>
              <a:rPr lang="bg-BG" sz="34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94447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Админ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90402" y="1243138"/>
            <a:ext cx="11155528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buttonAddAdmin_Click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formAddAdmin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FormAddAdmin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(formAddAdmin.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formAddAdmin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 ...)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а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</a:p>
          <a:p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Всички полета трябва да бъдат попълнени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 = formAddAdmin.Username,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PasswordHash = formAddAdmin.Password,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 RoleId = 1 </a:t>
            </a:r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Роля на админ</a:t>
            </a:r>
            <a:endParaRPr lang="en-GB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EBF63-4C57-11E2-0937-C4C722EFB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12063" y="1538383"/>
            <a:ext cx="3996435" cy="35367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619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Админ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90402" y="1243138"/>
            <a:ext cx="11155528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Използваме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за добавяне на потребител</a:t>
            </a:r>
            <a:endParaRPr lang="en-GB" sz="20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newAdmin = new Administrator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 = formAddAdmin.FirstName,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 = newUser.UserId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newAdmin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ReloadAdmins();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(Administrator admin) {...}</a:t>
            </a:r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32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Админ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70414" y="1300188"/>
            <a:ext cx="11582616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buttonEditAdmin_Click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var selectedAdmin = 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if (selectedAdmin == null)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админ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formEditAdmin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FormEditAdmin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(formEditAdmin.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.OK)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formEditAdmin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 || ...)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  <a:r>
              <a:rPr lang="en-GB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Всички полета трябва да бъдат попълнени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1785" y="2259000"/>
            <a:ext cx="3291245" cy="29126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46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Админ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6358" y="1289953"/>
            <a:ext cx="11556672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selectedAdmin.FirstName = formEditAdmin.FirstName;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user.Username = formEditAdmin.Username;</a:t>
            </a:r>
          </a:p>
          <a:p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(!string.IsNullOrWhiteSpace(formEditAdmin.Password))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user.PasswordHash = formEditAdmin.Password;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  <a:b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EditUser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ReloadAdmins();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EditAdmin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(Administrator admin) {...}</a:t>
            </a:r>
            <a:endParaRPr lang="en-GB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19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Админ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180563" y="1124939"/>
            <a:ext cx="11155528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buttonDeleteAdmin_Click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administratorBindingSource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(selectedAdmin == null || selectedUser == null)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  <a:r>
              <a:rPr lang="en-GB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Показваме грешка - Няма избран админ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 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...;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adminName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(formDeleteAdmin.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DeleteUser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ReloadAdmins();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DeleteAdmin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(Administrator admin)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1417" y="4621436"/>
            <a:ext cx="3953144" cy="18692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530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DTO</a:t>
            </a:r>
            <a:r>
              <a:rPr lang="en-US" sz="3000" dirty="0"/>
              <a:t> </a:t>
            </a:r>
            <a:r>
              <a:rPr lang="en-US" sz="3000" b="1" dirty="0"/>
              <a:t>(Data Transfer Object) </a:t>
            </a:r>
            <a:r>
              <a:rPr lang="bg-BG" sz="3000" dirty="0"/>
              <a:t>е обект за </a:t>
            </a:r>
            <a:r>
              <a:rPr lang="bg-BG" sz="3000" b="1" dirty="0">
                <a:solidFill>
                  <a:schemeClr val="bg1"/>
                </a:solidFill>
              </a:rPr>
              <a:t>прехвърляне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US" sz="3000" dirty="0"/>
              <a:t> </a:t>
            </a:r>
            <a:r>
              <a:rPr lang="bg-BG" sz="3000" dirty="0"/>
              <a:t>съдържа</a:t>
            </a:r>
            <a:r>
              <a:rPr lang="en-US" sz="3000" dirty="0"/>
              <a:t> </a:t>
            </a:r>
            <a:r>
              <a:rPr lang="bg-BG" sz="3000" dirty="0"/>
              <a:t>нужните </a:t>
            </a:r>
            <a:r>
              <a:rPr lang="bg-BG" sz="3000" b="1" dirty="0">
                <a:solidFill>
                  <a:schemeClr val="bg1"/>
                </a:solidFill>
              </a:rPr>
              <a:t>полета</a:t>
            </a:r>
            <a:r>
              <a:rPr lang="bg-BG" sz="3000" dirty="0"/>
              <a:t> за </a:t>
            </a:r>
            <a:r>
              <a:rPr lang="bg-BG" sz="3000" b="1" dirty="0">
                <a:solidFill>
                  <a:schemeClr val="bg1"/>
                </a:solidFill>
              </a:rPr>
              <a:t>четене</a:t>
            </a:r>
            <a:r>
              <a:rPr lang="bg-BG" sz="3000" dirty="0"/>
              <a:t> на </a:t>
            </a:r>
            <a:r>
              <a:rPr lang="bg-BG" sz="3000" b="1" dirty="0"/>
              <a:t>преглед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DTO (Data Transfer Object)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254567" y="2850720"/>
            <a:ext cx="11340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ExaminationId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DateOnly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ExaminationDate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Treatment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2A03B69-33E1-C416-9E29-9B72CA2E9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9703" y="4858197"/>
            <a:ext cx="3927034" cy="510609"/>
          </a:xfrm>
          <a:prstGeom prst="wedgeRoundRectCallout">
            <a:avLst>
              <a:gd name="adj1" fmla="val -62316"/>
              <a:gd name="adj2" fmla="val 24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399" b="1" noProof="1">
                <a:solidFill>
                  <a:schemeClr val="bg2"/>
                </a:solidFill>
              </a:rPr>
              <a:t> и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</a:t>
            </a:r>
            <a:r>
              <a:rPr lang="bg-BG" sz="2399" b="1" noProof="1">
                <a:solidFill>
                  <a:schemeClr val="bg2"/>
                </a:solidFill>
              </a:rPr>
              <a:t> на лекар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844F05B0-7375-9054-845B-1699BF492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9703" y="5479989"/>
            <a:ext cx="3927034" cy="510609"/>
          </a:xfrm>
          <a:prstGeom prst="wedgeRoundRectCallout">
            <a:avLst>
              <a:gd name="adj1" fmla="val -59832"/>
              <a:gd name="adj2" fmla="val 33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399" b="1" noProof="1">
                <a:solidFill>
                  <a:schemeClr val="bg2"/>
                </a:solidFill>
              </a:rPr>
              <a:t> и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</a:t>
            </a:r>
            <a:r>
              <a:rPr lang="bg-BG" sz="2399" b="1" noProof="1">
                <a:solidFill>
                  <a:schemeClr val="bg2"/>
                </a:solidFill>
              </a:rPr>
              <a:t> на пациент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495FE3D-16A5-B32A-6E9E-0B99FF99F3C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Уверяване за валидни данни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1E1B1A-8E53-DE06-3436-4F86FDCB8C5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Допълнителни проверки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87D64B-7AAB-9875-CD57-E473D4E86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384" y="774000"/>
            <a:ext cx="8157232" cy="36739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788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допълнителни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проверки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в </a:t>
            </a:r>
            <a:r>
              <a:rPr lang="bg-BG" sz="3400" b="1" dirty="0"/>
              <a:t>методите</a:t>
            </a:r>
            <a:r>
              <a:rPr lang="bg-BG" sz="3400" dirty="0"/>
              <a:t> за </a:t>
            </a:r>
            <a:r>
              <a:rPr lang="en-US" sz="3400" b="1" dirty="0">
                <a:solidFill>
                  <a:schemeClr val="bg1"/>
                </a:solidFill>
              </a:rPr>
              <a:t>CRUD</a:t>
            </a:r>
            <a:r>
              <a:rPr lang="en-US" sz="3400" b="1" dirty="0"/>
              <a:t> </a:t>
            </a:r>
            <a:r>
              <a:rPr lang="bg-BG" sz="3400" b="1" dirty="0"/>
              <a:t>операции</a:t>
            </a:r>
          </a:p>
          <a:p>
            <a:r>
              <a:rPr lang="bg-BG" sz="3400" b="1" dirty="0"/>
              <a:t>Пациенти</a:t>
            </a:r>
          </a:p>
          <a:p>
            <a:pPr lvl="1"/>
            <a:r>
              <a:rPr lang="bg-BG" sz="3200" b="1" dirty="0"/>
              <a:t>Телефонът</a:t>
            </a:r>
            <a:r>
              <a:rPr lang="bg-BG" sz="3200" dirty="0"/>
              <a:t> е </a:t>
            </a:r>
            <a:r>
              <a:rPr lang="bg-BG" sz="3200" b="1" dirty="0"/>
              <a:t>винаги</a:t>
            </a:r>
            <a:r>
              <a:rPr lang="bg-BG" sz="3200" dirty="0"/>
              <a:t> с </a:t>
            </a:r>
            <a:r>
              <a:rPr lang="bg-BG" sz="3200" b="1" dirty="0">
                <a:solidFill>
                  <a:schemeClr val="bg1"/>
                </a:solidFill>
              </a:rPr>
              <a:t>10 цифри</a:t>
            </a: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300" b="1" dirty="0"/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 (</a:t>
            </a:r>
            <a:r>
              <a:rPr lang="en-US" dirty="0"/>
              <a:t>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B2834-1FD1-EC3B-73BF-2DEE33DC8491}"/>
              </a:ext>
            </a:extLst>
          </p:cNvPr>
          <p:cNvSpPr txBox="1">
            <a:spLocks/>
          </p:cNvSpPr>
          <p:nvPr/>
        </p:nvSpPr>
        <p:spPr>
          <a:xfrm>
            <a:off x="211958" y="3834000"/>
            <a:ext cx="1155667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за валиден телефонен номер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(string.IsNullOrWhiteSpace(patient.Phone) || </a:t>
            </a:r>
          </a:p>
          <a:p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|| !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IsDigit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Грешен телефонен номер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23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sz="3200" b="1" dirty="0"/>
              <a:t>ЕГН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b="1" dirty="0"/>
              <a:t>винаги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bg-BG" sz="3200" dirty="0"/>
              <a:t>е</a:t>
            </a:r>
            <a:r>
              <a:rPr lang="bg-BG" sz="3200" b="1" dirty="0">
                <a:solidFill>
                  <a:schemeClr val="bg1"/>
                </a:solidFill>
              </a:rPr>
              <a:t> уникално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Винаги </a:t>
            </a:r>
            <a:r>
              <a:rPr lang="bg-BG" sz="3200" dirty="0"/>
              <a:t>има избран валиден </a:t>
            </a:r>
            <a:r>
              <a:rPr lang="bg-BG" sz="3200" b="1" dirty="0">
                <a:solidFill>
                  <a:schemeClr val="bg1"/>
                </a:solidFill>
              </a:rPr>
              <a:t>пол</a:t>
            </a:r>
          </a:p>
          <a:p>
            <a:pPr lvl="1"/>
            <a:endParaRPr lang="bg-BG" sz="3200" b="1" dirty="0">
              <a:solidFill>
                <a:schemeClr val="bg1"/>
              </a:solidFill>
            </a:endParaRPr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 (</a:t>
            </a:r>
            <a:r>
              <a:rPr lang="en-US" dirty="0"/>
              <a:t>2)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F69B7CF-BC04-C428-3026-F790D6DE6445}"/>
              </a:ext>
            </a:extLst>
          </p:cNvPr>
          <p:cNvSpPr txBox="1">
            <a:spLocks/>
          </p:cNvSpPr>
          <p:nvPr/>
        </p:nvSpPr>
        <p:spPr>
          <a:xfrm>
            <a:off x="190402" y="1809000"/>
            <a:ext cx="1155667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за дублиране на ЕГН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(dbContext.Patients.Any(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PersonalIdNumber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PersonalIdNumber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Вече има пациент с това ЕГН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64E496D-F504-E1D9-DDAD-D520AFFD7AF2}"/>
              </a:ext>
            </a:extLst>
          </p:cNvPr>
          <p:cNvSpPr txBox="1">
            <a:spLocks/>
          </p:cNvSpPr>
          <p:nvPr/>
        </p:nvSpPr>
        <p:spPr>
          <a:xfrm>
            <a:off x="190402" y="4488899"/>
            <a:ext cx="1155667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за валиден пол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Gender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"</a:t>
            </a:r>
            <a:r>
              <a:rPr lang="bg-BG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Мъж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&amp;&amp;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Gender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"</a:t>
            </a:r>
            <a:r>
              <a:rPr lang="bg-BG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Жена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Не е избран валиден пол</a:t>
            </a:r>
            <a:endParaRPr lang="en-US" sz="20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511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b="1" dirty="0"/>
              <a:t>Лекари</a:t>
            </a:r>
          </a:p>
          <a:p>
            <a:pPr lvl="1"/>
            <a:r>
              <a:rPr lang="bg-BG" sz="3200" b="1" dirty="0"/>
              <a:t>Винаги</a:t>
            </a:r>
            <a:r>
              <a:rPr lang="bg-BG" sz="3200" dirty="0"/>
              <a:t> има само </a:t>
            </a:r>
            <a:r>
              <a:rPr lang="bg-BG" sz="3200" b="1" dirty="0"/>
              <a:t>един лекар </a:t>
            </a:r>
            <a:r>
              <a:rPr lang="bg-BG" sz="3200" dirty="0"/>
              <a:t>с избраните </a:t>
            </a:r>
            <a:r>
              <a:rPr lang="bg-BG" sz="3200" b="1" dirty="0">
                <a:solidFill>
                  <a:schemeClr val="bg1"/>
                </a:solidFill>
              </a:rPr>
              <a:t>имена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специалност</a:t>
            </a:r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</a:t>
            </a:r>
            <a:r>
              <a:rPr lang="en-US" dirty="0"/>
              <a:t> (3)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F69B7CF-BC04-C428-3026-F790D6DE6445}"/>
              </a:ext>
            </a:extLst>
          </p:cNvPr>
          <p:cNvSpPr txBox="1">
            <a:spLocks/>
          </p:cNvSpPr>
          <p:nvPr/>
        </p:nvSpPr>
        <p:spPr>
          <a:xfrm>
            <a:off x="183502" y="3069000"/>
            <a:ext cx="11556672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дали вече съществува лекар със същите име и специалност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existingDoctor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dbContext.Doctors.FirstOrDefault(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=&gt;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&amp;&amp;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&amp;&amp;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Speciality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Speciality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existingDoctor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// TODO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Лекар със същите име и специалност вече съществува</a:t>
            </a:r>
            <a:endParaRPr lang="en-US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193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b="1" dirty="0"/>
              <a:t>Админи</a:t>
            </a:r>
          </a:p>
          <a:p>
            <a:pPr lvl="1"/>
            <a:r>
              <a:rPr lang="bg-BG" sz="3200" b="1" dirty="0"/>
              <a:t>Имейлът винаги </a:t>
            </a:r>
            <a:r>
              <a:rPr lang="bg-BG" sz="3200" dirty="0"/>
              <a:t>е </a:t>
            </a:r>
            <a:r>
              <a:rPr lang="bg-BG" sz="3200" b="1" dirty="0">
                <a:solidFill>
                  <a:schemeClr val="bg1"/>
                </a:solidFill>
              </a:rPr>
              <a:t>уникален</a:t>
            </a: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300" b="1" dirty="0"/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 (</a:t>
            </a:r>
            <a:r>
              <a:rPr lang="en-US" dirty="0"/>
              <a:t>4</a:t>
            </a:r>
            <a:r>
              <a:rPr lang="en-US"/>
              <a:t>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B2834-1FD1-EC3B-73BF-2DEE33DC8491}"/>
              </a:ext>
            </a:extLst>
          </p:cNvPr>
          <p:cNvSpPr txBox="1">
            <a:spLocks/>
          </p:cNvSpPr>
          <p:nvPr/>
        </p:nvSpPr>
        <p:spPr>
          <a:xfrm>
            <a:off x="196358" y="2529000"/>
            <a:ext cx="1155667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Проверка за дублиране на имейл</a:t>
            </a:r>
            <a:endParaRPr lang="bg-BG" sz="24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(dbContext.Administrators.Any(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2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Админ с този имейл вече съществува</a:t>
            </a:r>
            <a:endParaRPr lang="en-GB" sz="24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return;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520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Използвахме всичко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научено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до момента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Създадохме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практически проект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главни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модални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форми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Работихме с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Transfer Object</a:t>
            </a:r>
            <a:endParaRPr lang="bg-BG" sz="3200" b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Имплементирахме отделни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функционалности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спрямо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ролята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потребителя</a:t>
            </a:r>
            <a:endParaRPr 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en-US" sz="3200" b="1" dirty="0">
                <a:solidFill>
                  <a:schemeClr val="bg1"/>
                </a:solidFill>
              </a:rPr>
              <a:t>DataSource </a:t>
            </a:r>
            <a:r>
              <a:rPr lang="bg-BG" sz="3200" dirty="0"/>
              <a:t>на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DataGridView </a:t>
            </a:r>
            <a:r>
              <a:rPr lang="bg-BG" sz="3200" dirty="0"/>
              <a:t>за </a:t>
            </a:r>
            <a:r>
              <a:rPr lang="bg-BG" sz="3200" b="1" dirty="0"/>
              <a:t>прегледи</a:t>
            </a:r>
            <a:endParaRPr lang="en-US" sz="3200" b="1" dirty="0"/>
          </a:p>
          <a:p>
            <a:r>
              <a:rPr lang="bg-BG" sz="3200" dirty="0"/>
              <a:t>Редактираме </a:t>
            </a:r>
            <a:r>
              <a:rPr lang="bg-BG" sz="3200" b="1" dirty="0"/>
              <a:t>имената</a:t>
            </a:r>
            <a:r>
              <a:rPr lang="bg-BG" sz="3200" dirty="0"/>
              <a:t> и </a:t>
            </a:r>
            <a:r>
              <a:rPr lang="bg-BG" sz="3200" b="1" dirty="0"/>
              <a:t>размерите</a:t>
            </a:r>
            <a:r>
              <a:rPr lang="bg-BG" sz="3200" dirty="0"/>
              <a:t> на </a:t>
            </a:r>
            <a:r>
              <a:rPr lang="bg-BG" sz="3200" b="1" dirty="0"/>
              <a:t>колоните</a:t>
            </a:r>
            <a:endParaRPr lang="en-US" sz="3200" b="1" dirty="0"/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en-US" sz="3200" dirty="0"/>
              <a:t> </a:t>
            </a:r>
            <a:r>
              <a:rPr lang="bg-BG" sz="3200" dirty="0"/>
              <a:t>на </a:t>
            </a:r>
            <a:r>
              <a:rPr lang="en-US" sz="3200" b="1" dirty="0"/>
              <a:t>DataGridView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EnableAdding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000" b="1" dirty="0"/>
              <a:t>EnableEditing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000" b="1" dirty="0"/>
              <a:t>EnableDeleting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000" b="1" dirty="0"/>
              <a:t>AutoSizeColumnsMode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Fill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"/>
          <a:stretch/>
        </p:blipFill>
        <p:spPr>
          <a:xfrm>
            <a:off x="8431423" y="3069000"/>
            <a:ext cx="3317553" cy="31415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09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формите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CenterScreen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"/>
          <a:stretch/>
        </p:blipFill>
        <p:spPr>
          <a:xfrm>
            <a:off x="2045999" y="4387674"/>
            <a:ext cx="8100001" cy="22678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097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58035</TotalTime>
  <Words>6032</Words>
  <Application>Microsoft Office PowerPoint</Application>
  <PresentationFormat>Widescreen</PresentationFormat>
  <Paragraphs>1118</Paragraphs>
  <Slides>77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Arial</vt:lpstr>
      <vt:lpstr>Calibri</vt:lpstr>
      <vt:lpstr>Consolas</vt:lpstr>
      <vt:lpstr>Wingdings</vt:lpstr>
      <vt:lpstr>SoftUni</vt:lpstr>
      <vt:lpstr>Имплементация на информационна система </vt:lpstr>
      <vt:lpstr>Съдържание</vt:lpstr>
      <vt:lpstr>Четене, добавяне, редактиране и изтриване на преглед</vt:lpstr>
      <vt:lpstr>Съдържание на форми за Прегледи (1)</vt:lpstr>
      <vt:lpstr>Съдържание на форми за Прегледи (2)</vt:lpstr>
      <vt:lpstr>Съдържание на форми за Прегледи (3)</vt:lpstr>
      <vt:lpstr>Работа с DTO (Data Transfer Object)</vt:lpstr>
      <vt:lpstr>Добавяне на DataSource и стилизиране на DataGridView</vt:lpstr>
      <vt:lpstr>Стилизиране на форми</vt:lpstr>
      <vt:lpstr>Редактиране на входна форма</vt:lpstr>
      <vt:lpstr>Редактиране на главна форма за лекари</vt:lpstr>
      <vt:lpstr>Четене на Преглед (1)</vt:lpstr>
      <vt:lpstr>Четене на Преглед (2)</vt:lpstr>
      <vt:lpstr>Четене на Преглед (3)</vt:lpstr>
      <vt:lpstr>Четене на Преглед (4)</vt:lpstr>
      <vt:lpstr>Използване на Examination DTO (1)</vt:lpstr>
      <vt:lpstr>Използване на Examination DTO (2)</vt:lpstr>
      <vt:lpstr>Използване на Examination DTO (3)</vt:lpstr>
      <vt:lpstr>Методи-обработчици и DialogResult за бутони</vt:lpstr>
      <vt:lpstr>Форматиране на дата за преглед</vt:lpstr>
      <vt:lpstr>Doctor DTO и Patient DTO</vt:lpstr>
      <vt:lpstr>Използване на Doctor DTO и Patient DTO (1)</vt:lpstr>
      <vt:lpstr>Използване на Doctor DTO и Patient DTO (2)</vt:lpstr>
      <vt:lpstr>Използване на Doctor DTO и Patient DTO (3)</vt:lpstr>
      <vt:lpstr>Добавяне на Преглед (1)</vt:lpstr>
      <vt:lpstr>Добавяне на Преглед (2)</vt:lpstr>
      <vt:lpstr>Добавяне на Преглед (3)</vt:lpstr>
      <vt:lpstr>Избиране на лекар спрямо роля</vt:lpstr>
      <vt:lpstr>Редактиране на Преглед (1)</vt:lpstr>
      <vt:lpstr>Редактиране на Преглед (2)</vt:lpstr>
      <vt:lpstr>Изтриване на Преглед</vt:lpstr>
      <vt:lpstr>Четене, добавяне, редактиране и изтриване на пациент</vt:lpstr>
      <vt:lpstr>Съдържание на форми за Пациенти (1)</vt:lpstr>
      <vt:lpstr>Съдържание на форми за Пациенти (2)</vt:lpstr>
      <vt:lpstr>Добавяне на DataSource и стилизиране на DataGridView</vt:lpstr>
      <vt:lpstr>Стилизиране на форми</vt:lpstr>
      <vt:lpstr>Редактиране на главна форма за лекари</vt:lpstr>
      <vt:lpstr>Функционалност спрямо роля</vt:lpstr>
      <vt:lpstr>Четене на Пациенти</vt:lpstr>
      <vt:lpstr>Филтриране на пациенти</vt:lpstr>
      <vt:lpstr>Методи-обработчици и DialogResult за бутони</vt:lpstr>
      <vt:lpstr>Четене на прегледи на избран пациент</vt:lpstr>
      <vt:lpstr>Добавяне на Пациент</vt:lpstr>
      <vt:lpstr>Редактиране на Пациент</vt:lpstr>
      <vt:lpstr>Изтриване на Пациент</vt:lpstr>
      <vt:lpstr>Четене, добавяне, редактиране и изтриване на лекар</vt:lpstr>
      <vt:lpstr>Съдържание на форми за Лекари (1)</vt:lpstr>
      <vt:lpstr>Съдържание на форми за Лекари (2)</vt:lpstr>
      <vt:lpstr>Добавяне на DataSource и стилизиране на DataGridView</vt:lpstr>
      <vt:lpstr>Стилизиране на форми</vt:lpstr>
      <vt:lpstr>Четене на Лекари</vt:lpstr>
      <vt:lpstr>Методи-обработчици и DialogResult за бутони</vt:lpstr>
      <vt:lpstr>Добавяне на Лекар (1)</vt:lpstr>
      <vt:lpstr>Добавяне на Лекар (2)</vt:lpstr>
      <vt:lpstr>Редактиране на Лекар (1)</vt:lpstr>
      <vt:lpstr>Редактиране на Лекар (2)</vt:lpstr>
      <vt:lpstr>Изтриване на Лекар</vt:lpstr>
      <vt:lpstr>Четене, добавяне, редактиране и изтриване на админ</vt:lpstr>
      <vt:lpstr>Съдържание на форми за Админи (1)</vt:lpstr>
      <vt:lpstr>Съдържание на форми за Админи (2)</vt:lpstr>
      <vt:lpstr>Добавяне на DataSource и стилизиране на DataGridView</vt:lpstr>
      <vt:lpstr>Стилизиране на форми</vt:lpstr>
      <vt:lpstr>Четене на Админи</vt:lpstr>
      <vt:lpstr>Методи-обработчици и DialogResult за бутони</vt:lpstr>
      <vt:lpstr>Добавяне на Админ (1)</vt:lpstr>
      <vt:lpstr>Добавяне на Админ (2)</vt:lpstr>
      <vt:lpstr>Редактиране на Админ (1)</vt:lpstr>
      <vt:lpstr>Редактиране на Админ (2)</vt:lpstr>
      <vt:lpstr>Изтриване на Админ</vt:lpstr>
      <vt:lpstr>Допълнителни проверки</vt:lpstr>
      <vt:lpstr>Допълнителни проверки (1)</vt:lpstr>
      <vt:lpstr>Допълнителни проверки (2)</vt:lpstr>
      <vt:lpstr>Допълнителни проверки (3)</vt:lpstr>
      <vt:lpstr>Допълнителни проверки (4)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Имплементация на информационна система - Трета част - Имплементация на отделни функционалности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Svetlin Nakov</cp:lastModifiedBy>
  <cp:revision>509</cp:revision>
  <dcterms:created xsi:type="dcterms:W3CDTF">2018-05-23T13:08:44Z</dcterms:created>
  <dcterms:modified xsi:type="dcterms:W3CDTF">2025-01-10T14:41:58Z</dcterms:modified>
  <cp:category/>
</cp:coreProperties>
</file>