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handoutMasterIdLst>
    <p:handoutMasterId r:id="rId25"/>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199" r:id="rId16"/>
    <p:sldId id="1201" r:id="rId17"/>
    <p:sldId id="1202" r:id="rId18"/>
    <p:sldId id="1203" r:id="rId19"/>
    <p:sldId id="1204" r:id="rId20"/>
    <p:sldId id="1127" r:id="rId21"/>
    <p:sldId id="1205" r:id="rId22"/>
    <p:sldId id="120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Intro" id="{68214D1A-5628-4F9A-98CD-87D12966DB07}">
          <p14:sldIdLst>
            <p14:sldId id="1176"/>
            <p14:sldId id="1177"/>
            <p14:sldId id="1178"/>
          </p14:sldIdLst>
        </p14:section>
        <p14:section name="Data Management" id="{6B08EFCF-7B35-4C7E-BE3E-270DFB04B8E8}">
          <p14:sldIdLst>
            <p14:sldId id="1131"/>
            <p14:sldId id="1132"/>
            <p14:sldId id="1133"/>
            <p14:sldId id="1134"/>
            <p14:sldId id="1135"/>
          </p14:sldIdLst>
        </p14:section>
        <p14:section name="Database Engines" id="{AC7CC6E4-3CEE-4C46-9775-CE65DFC719A4}">
          <p14:sldIdLst>
            <p14:sldId id="1136"/>
            <p14:sldId id="1137"/>
            <p14:sldId id="1138"/>
            <p14:sldId id="1139"/>
            <p14:sldId id="1140"/>
            <p14:sldId id="1141"/>
          </p14:sldIdLst>
        </p14:section>
        <p14:section name="Data Types in SQL Server" id="{68CD8010-C5F8-4FA9-A236-6377D346909A}">
          <p14:sldIdLst>
            <p14:sldId id="1148"/>
            <p14:sldId id="1149"/>
            <p14:sldId id="1183"/>
            <p14:sldId id="1150"/>
            <p14:sldId id="1184"/>
          </p14:sldIdLst>
        </p14:section>
        <p14:section name="Database Modeling" id="{9D4ED64F-166D-4864-B697-3FC412F925F3}">
          <p14:sldIdLst>
            <p14:sldId id="1151"/>
            <p14:sldId id="1152"/>
            <p14:sldId id="1153"/>
            <p14:sldId id="1154"/>
            <p14:sldId id="1155"/>
            <p14:sldId id="1156"/>
            <p14:sldId id="1157"/>
            <p14:sldId id="1158"/>
            <p14:sldId id="1159"/>
          </p14:sldIdLst>
        </p14:section>
        <p14:section name="Basic SQL Queries" id="{6ED7814B-A331-49DB-B5AD-B3098C347345}">
          <p14:sldIdLst>
            <p14:sldId id="1160"/>
            <p14:sldId id="1161"/>
            <p14:sldId id="1162"/>
            <p14:sldId id="1163"/>
          </p14:sldIdLst>
        </p14:section>
        <p14:section name="Conclusion" id="{1AE6F33F-3789-4127-BA18-3D1C55A6C11A}">
          <p14:sldIdLst>
            <p14:sldId id="1127"/>
            <p14:sldId id="401"/>
            <p14:sldId id="613"/>
            <p14:sldId id="608"/>
            <p14:sldId id="405"/>
            <p14:sldId id="493"/>
          </p14:sldIdLst>
        </p14:section>
      </p14:sectionLst>
    </p:ext>
    <p:ext uri="{EFAFB233-063F-42B5-8137-9DF3F51BA10A}">
      <p15:sldGuideLst xmlns=""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64646"/>
    <a:srgbClr val="F2A40D"/>
    <a:srgbClr val="DBBD8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E360CC-D6C7-4866-8014-DA68A2C28D91}" v="22" dt="2022-04-27T10:30:56.18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8367" autoAdjust="0"/>
  </p:normalViewPr>
  <p:slideViewPr>
    <p:cSldViewPr showGuides="1">
      <p:cViewPr varScale="1">
        <p:scale>
          <a:sx n="78" d="100"/>
          <a:sy n="78" d="100"/>
        </p:scale>
        <p:origin x="-898" y="-62"/>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6080363" cy="4608036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7"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gurður Elí Haraldsson" userId="1ea31e91-17f4-44f4-a676-1060bca600ca" providerId="ADAL" clId="{E6E360CC-D6C7-4866-8014-DA68A2C28D91}"/>
    <pc:docChg chg="addSld delSld modSld modSection">
      <pc:chgData name="Sigurður Elí Haraldsson" userId="1ea31e91-17f4-44f4-a676-1060bca600ca" providerId="ADAL" clId="{E6E360CC-D6C7-4866-8014-DA68A2C28D91}" dt="2022-04-27T10:30:56.185" v="25"/>
      <pc:docMkLst>
        <pc:docMk/>
      </pc:docMkLst>
      <pc:sldChg chg="del">
        <pc:chgData name="Sigurður Elí Haraldsson" userId="1ea31e91-17f4-44f4-a676-1060bca600ca" providerId="ADAL" clId="{E6E360CC-D6C7-4866-8014-DA68A2C28D91}" dt="2022-04-27T10:26:27.282" v="2" actId="2696"/>
        <pc:sldMkLst>
          <pc:docMk/>
          <pc:sldMk cId="3269303760" sldId="494"/>
        </pc:sldMkLst>
      </pc:sldChg>
      <pc:sldChg chg="del">
        <pc:chgData name="Sigurður Elí Haraldsson" userId="1ea31e91-17f4-44f4-a676-1060bca600ca" providerId="ADAL" clId="{E6E360CC-D6C7-4866-8014-DA68A2C28D91}" dt="2022-04-27T10:26:29.499" v="3" actId="2696"/>
        <pc:sldMkLst>
          <pc:docMk/>
          <pc:sldMk cId="1901753048" sldId="495"/>
        </pc:sldMkLst>
      </pc:sldChg>
      <pc:sldChg chg="add">
        <pc:chgData name="Sigurður Elí Haraldsson" userId="1ea31e91-17f4-44f4-a676-1060bca600ca" providerId="ADAL" clId="{E6E360CC-D6C7-4866-8014-DA68A2C28D91}" dt="2022-04-27T10:26:51.762" v="5"/>
        <pc:sldMkLst>
          <pc:docMk/>
          <pc:sldMk cId="1874608649" sldId="608"/>
        </pc:sldMkLst>
      </pc:sldChg>
      <pc:sldChg chg="add">
        <pc:chgData name="Sigurður Elí Haraldsson" userId="1ea31e91-17f4-44f4-a676-1060bca600ca" providerId="ADAL" clId="{E6E360CC-D6C7-4866-8014-DA68A2C28D91}" dt="2022-04-27T10:26:45.821" v="4"/>
        <pc:sldMkLst>
          <pc:docMk/>
          <pc:sldMk cId="993903741" sldId="614"/>
        </pc:sldMkLst>
      </pc:sldChg>
      <pc:sldChg chg="addSp delSp modSp modAnim">
        <pc:chgData name="Sigurður Elí Haraldsson" userId="1ea31e91-17f4-44f4-a676-1060bca600ca" providerId="ADAL" clId="{E6E360CC-D6C7-4866-8014-DA68A2C28D91}" dt="2022-04-27T10:30:56.185" v="25"/>
        <pc:sldMkLst>
          <pc:docMk/>
          <pc:sldMk cId="763789242" sldId="1149"/>
        </pc:sldMkLst>
        <pc:graphicFrameChg chg="add del mod">
          <ac:chgData name="Sigurður Elí Haraldsson" userId="1ea31e91-17f4-44f4-a676-1060bca600ca" providerId="ADAL" clId="{E6E360CC-D6C7-4866-8014-DA68A2C28D91}" dt="2022-04-27T10:27:59.122" v="7"/>
          <ac:graphicFrameMkLst>
            <pc:docMk/>
            <pc:sldMk cId="763789242" sldId="1149"/>
            <ac:graphicFrameMk id="2" creationId="{5132D0A4-ED7D-4694-8107-38F8E6EF6992}"/>
          </ac:graphicFrameMkLst>
        </pc:graphicFrameChg>
      </pc:sldChg>
      <pc:sldChg chg="new del">
        <pc:chgData name="Sigurður Elí Haraldsson" userId="1ea31e91-17f4-44f4-a676-1060bca600ca" providerId="ADAL" clId="{E6E360CC-D6C7-4866-8014-DA68A2C28D91}" dt="2022-04-27T10:20:16.269" v="1" actId="2696"/>
        <pc:sldMkLst>
          <pc:docMk/>
          <pc:sldMk cId="974355167" sldId="1185"/>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pPr/>
              <a:t>1.8.2023 г.</a:t>
            </a:fld>
            <a:endParaRPr lang="bg-BG"/>
          </a:p>
        </p:txBody>
      </p:sp>
      <p:sp>
        <p:nvSpPr>
          <p:cNvPr id="4" name="Footer Placeholder 3">
            <a:extLst>
              <a:ext uri="{FF2B5EF4-FFF2-40B4-BE49-F238E27FC236}">
                <a16:creationId xmlns=""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pPr/>
              <a:t>‹#›</a:t>
            </a:fld>
            <a:endParaRPr lang="bg-BG" dirty="0"/>
          </a:p>
        </p:txBody>
      </p:sp>
    </p:spTree>
    <p:extLst>
      <p:ext uri="{BB962C8B-B14F-4D97-AF65-F5344CB8AC3E}">
        <p14:creationId xmlns=""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pPr/>
              <a:t>8/1/2023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pPr/>
              <a:t>‹#›</a:t>
            </a:fld>
            <a:endParaRPr lang="en-US" dirty="0"/>
          </a:p>
        </p:txBody>
      </p:sp>
      <p:sp>
        <p:nvSpPr>
          <p:cNvPr id="8" name="Footer Placeholder 7">
            <a:extLst>
              <a:ext uri="{FF2B5EF4-FFF2-40B4-BE49-F238E27FC236}">
                <a16:creationId xmlns=""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7" name="Footer Placeholder 7">
            <a:extLst>
              <a:ext uri="{FF2B5EF4-FFF2-40B4-BE49-F238E27FC236}">
                <a16:creationId xmlns="" xmlns:a16="http://schemas.microsoft.com/office/drawing/2014/main" id="{D6D14794-F06A-4611-8F78-8DFF4B7B281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 xmlns:p14="http://schemas.microsoft.com/office/powerpoint/2010/main" val="3017256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7">
            <a:extLst>
              <a:ext uri="{FF2B5EF4-FFF2-40B4-BE49-F238E27FC236}">
                <a16:creationId xmlns="" xmlns:a16="http://schemas.microsoft.com/office/drawing/2014/main" id="{C16FB4C5-7FC9-4A20-9F90-120D35515436}"/>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 xmlns:p14="http://schemas.microsoft.com/office/powerpoint/2010/main" val="3363101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7" name="Footer Placeholder 7">
            <a:extLst>
              <a:ext uri="{FF2B5EF4-FFF2-40B4-BE49-F238E27FC236}">
                <a16:creationId xmlns:a16="http://schemas.microsoft.com/office/drawing/2014/main" xmlns="" id="{6B36F9BF-AF23-4CDD-9B29-E2D7D56F83F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261036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7">
            <a:extLst>
              <a:ext uri="{FF2B5EF4-FFF2-40B4-BE49-F238E27FC236}">
                <a16:creationId xmlns="" xmlns:a16="http://schemas.microsoft.com/office/drawing/2014/main" id="{26905AE6-D8A3-45B6-928E-F3E2E637AD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 xmlns:p14="http://schemas.microsoft.com/office/powerpoint/2010/main" val="2285141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xmlns=""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21</a:t>
            </a:fld>
            <a:endParaRPr lang="en-US" dirty="0"/>
          </a:p>
        </p:txBody>
      </p:sp>
      <p:sp>
        <p:nvSpPr>
          <p:cNvPr id="6" name="Footer Placeholder 7">
            <a:extLst>
              <a:ext uri="{FF2B5EF4-FFF2-40B4-BE49-F238E27FC236}">
                <a16:creationId xmlns:a16="http://schemas.microsoft.com/office/drawing/2014/main" xmlns="" id="{416ADEDD-4350-4E19-A49B-53FE4B1FF764}"/>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535779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4" name="Footer Placeholder 3">
            <a:extLst>
              <a:ext uri="{FF2B5EF4-FFF2-40B4-BE49-F238E27FC236}">
                <a16:creationId xmlns="" xmlns:a16="http://schemas.microsoft.com/office/drawing/2014/main" id="{D2472CE7-61C1-4B7B-B0C8-5A45F0178717}"/>
              </a:ext>
            </a:extLst>
          </p:cNvPr>
          <p:cNvSpPr>
            <a:spLocks noGrp="1"/>
          </p:cNvSpPr>
          <p:nvPr>
            <p:ph type="ftr" sz="quarter" idx="4"/>
          </p:nvPr>
        </p:nvSpPr>
        <p:spPr/>
        <p:txBody>
          <a:body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 xmlns:p14="http://schemas.microsoft.com/office/powerpoint/2010/main" val="729041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 xmlns:a16="http://schemas.microsoft.com/office/drawing/2014/main"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 xmlns:a16="http://schemas.microsoft.com/office/drawing/2014/main"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 xmlns:p14="http://schemas.microsoft.com/office/powerpoint/2010/main" val="97017929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233CBB95-791E-4630-B3D9-FADFCE7BCF52}"/>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 xmlns:p14="http://schemas.microsoft.com/office/powerpoint/2010/main" val="377401940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dirty="0">
                <a:hlinkClick r:id="rId2"/>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rPr>
              <a:t>. </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 xmlns:a16="http://schemas.microsoft.com/office/drawing/2014/main" id="{247CFF3C-C4FA-493D-8505-DF469F4D36A4}"/>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 xmlns:a16="http://schemas.microsoft.com/office/drawing/2014/main" id="{B0812936-74B6-4265-8C08-AEDC8C798702}"/>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 xmlns:a16="http://schemas.microsoft.com/office/drawing/2014/main" id="{EA755AAE-BA08-481C-9224-0061170EE4B8}"/>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 xmlns:a16="http://schemas.microsoft.com/office/drawing/2014/main" id="{827D15FD-4C66-4B85-98E6-7826AA8F61C6}"/>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 xmlns:a16="http://schemas.microsoft.com/office/drawing/2014/main" id="{C74C190C-5856-41B9-8819-AE8DE0E10980}"/>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 xmlns:a16="http://schemas.microsoft.com/office/drawing/2014/main" id="{A0675455-B7FA-4569-A5FD-A3B0F20B2A26}"/>
                </a:ext>
              </a:extLst>
            </p:cNvPr>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 xmlns:a16="http://schemas.microsoft.com/office/drawing/2014/main"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10008761" y="190267"/>
            <a:ext cx="2013336" cy="690975"/>
          </a:xfrm>
          <a:prstGeom prst="rect">
            <a:avLst/>
          </a:prstGeom>
        </p:spPr>
      </p:pic>
    </p:spTree>
    <p:extLst>
      <p:ext uri="{BB962C8B-B14F-4D97-AF65-F5344CB8AC3E}">
        <p14:creationId xmlns="" xmlns:p14="http://schemas.microsoft.com/office/powerpoint/2010/main" val="4192061223"/>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 xmlns:a16="http://schemas.microsoft.com/office/drawing/2014/main" id="{F4604840-E810-44B7-9FF1-3B28CD68B758}"/>
              </a:ext>
            </a:extLst>
          </p:cNvPr>
          <p:cNvPicPr>
            <a:picLocks noChangeAspect="1"/>
          </p:cNvPicPr>
          <p:nvPr userDrawn="1"/>
        </p:nvPicPr>
        <p:blipFill>
          <a:blip r:embed="rId7" cstate="print">
            <a:extLst>
              <a:ext uri="{28A0092B-C50C-407E-A947-70E740481C1C}">
                <a14:useLocalDpi xmlns=""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 xmlns:a16="http://schemas.microsoft.com/office/drawing/2014/main" id="{07C965FA-A87E-4824-AFA8-C67AF548A76A}"/>
              </a:ext>
            </a:extLst>
          </p:cNvPr>
          <p:cNvPicPr>
            <a:picLocks noChangeAspect="1"/>
          </p:cNvPicPr>
          <p:nvPr/>
        </p:nvPicPr>
        <p:blipFill>
          <a:blip r:embed="rId9" cstate="print">
            <a:extLst>
              <a:ext uri="{28A0092B-C50C-407E-A947-70E740481C1C}">
                <a14:useLocalDpi xmlns=""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58AB1944-B146-4E89-B2D9-426EB610F319}"/>
              </a:ext>
            </a:extLst>
          </p:cNvPr>
          <p:cNvPicPr>
            <a:picLocks noChangeAspect="1"/>
          </p:cNvPicPr>
          <p:nvPr userDrawn="1"/>
        </p:nvPicPr>
        <p:blipFill>
          <a:blip r:embed="rId11" cstate="print">
            <a:extLst>
              <a:ext uri="{28A0092B-C50C-407E-A947-70E740481C1C}">
                <a14:useLocalDpi xmlns="" xmlns:a14="http://schemas.microsoft.com/office/drawing/2010/main"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 xmlns:p14="http://schemas.microsoft.com/office/powerpoint/2010/main" val="219646632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 xmlns:p14="http://schemas.microsoft.com/office/powerpoint/2010/main" val="352921640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 xmlns:a16="http://schemas.microsoft.com/office/drawing/2014/main" id="{B1D3B425-B9BF-43ED-9DEC-C05002FBA22F}"/>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 xmlns:p14="http://schemas.microsoft.com/office/powerpoint/2010/main" val="1102970716"/>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3" name="Logo Software University" descr="Software University logo">
            <a:extLst>
              <a:ext uri="{FF2B5EF4-FFF2-40B4-BE49-F238E27FC236}">
                <a16:creationId xmlns="" xmlns:a16="http://schemas.microsoft.com/office/drawing/2014/main"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10" name="Group 9">
            <a:extLst>
              <a:ext uri="{FF2B5EF4-FFF2-40B4-BE49-F238E27FC236}">
                <a16:creationId xmlns="" xmlns:a16="http://schemas.microsoft.com/office/drawing/2014/main"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 xmlns:a16="http://schemas.microsoft.com/office/drawing/2014/main"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 xmlns:a16="http://schemas.microsoft.com/office/drawing/2014/main"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26" name="Rectangle 5">
                <a:extLst>
                  <a:ext uri="{FF2B5EF4-FFF2-40B4-BE49-F238E27FC236}">
                    <a16:creationId xmlns="" xmlns:a16="http://schemas.microsoft.com/office/drawing/2014/main"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 xmlns:a16="http://schemas.microsoft.com/office/drawing/2014/main"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 xmlns:a16="http://schemas.microsoft.com/office/drawing/2014/main"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29" name="Arc 28">
                <a:extLst>
                  <a:ext uri="{FF2B5EF4-FFF2-40B4-BE49-F238E27FC236}">
                    <a16:creationId xmlns="" xmlns:a16="http://schemas.microsoft.com/office/drawing/2014/main"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13" name="Rectangle: Rounded Corners 12">
              <a:extLst>
                <a:ext uri="{FF2B5EF4-FFF2-40B4-BE49-F238E27FC236}">
                  <a16:creationId xmlns="" xmlns:a16="http://schemas.microsoft.com/office/drawing/2014/main"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14" name="Rectangle: Rounded Corners 13">
              <a:extLst>
                <a:ext uri="{FF2B5EF4-FFF2-40B4-BE49-F238E27FC236}">
                  <a16:creationId xmlns="" xmlns:a16="http://schemas.microsoft.com/office/drawing/2014/main"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15" name="Straight Connector 14">
              <a:extLst>
                <a:ext uri="{FF2B5EF4-FFF2-40B4-BE49-F238E27FC236}">
                  <a16:creationId xmlns="" xmlns:a16="http://schemas.microsoft.com/office/drawing/2014/main"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 xmlns:a16="http://schemas.microsoft.com/office/drawing/2014/main"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 xmlns:a16="http://schemas.microsoft.com/office/drawing/2014/main"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 xmlns:a16="http://schemas.microsoft.com/office/drawing/2014/main"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 xmlns:a16="http://schemas.microsoft.com/office/drawing/2014/main"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 xmlns:a16="http://schemas.microsoft.com/office/drawing/2014/main"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 xmlns:a16="http://schemas.microsoft.com/office/drawing/2014/main"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18" name="Group 17">
              <a:extLst>
                <a:ext uri="{FF2B5EF4-FFF2-40B4-BE49-F238E27FC236}">
                  <a16:creationId xmlns="" xmlns:a16="http://schemas.microsoft.com/office/drawing/2014/main"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 xmlns:a16="http://schemas.microsoft.com/office/drawing/2014/main"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 xmlns:a16="http://schemas.microsoft.com/office/drawing/2014/main"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 xmlns:a16="http://schemas.microsoft.com/office/drawing/2014/main"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74354534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16" name="Logo Software University" descr="Software University logo">
            <a:extLst>
              <a:ext uri="{FF2B5EF4-FFF2-40B4-BE49-F238E27FC236}">
                <a16:creationId xmlns="" xmlns:a16="http://schemas.microsoft.com/office/drawing/2014/main"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 xmlns:a14="http://schemas.microsoft.com/office/drawing/2010/main"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grpSp>
        <p:nvGrpSpPr>
          <p:cNvPr id="33" name="Group 32">
            <a:extLst>
              <a:ext uri="{FF2B5EF4-FFF2-40B4-BE49-F238E27FC236}">
                <a16:creationId xmlns="" xmlns:a16="http://schemas.microsoft.com/office/drawing/2014/main"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 xmlns:a16="http://schemas.microsoft.com/office/drawing/2014/main"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 xmlns:a16="http://schemas.microsoft.com/office/drawing/2014/main"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8" name="Rectangle 5">
                <a:extLst>
                  <a:ext uri="{FF2B5EF4-FFF2-40B4-BE49-F238E27FC236}">
                    <a16:creationId xmlns="" xmlns:a16="http://schemas.microsoft.com/office/drawing/2014/main"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 xmlns:a16="http://schemas.microsoft.com/office/drawing/2014/main"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 xmlns:a16="http://schemas.microsoft.com/office/drawing/2014/main"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51" name="Arc 50">
                <a:extLst>
                  <a:ext uri="{FF2B5EF4-FFF2-40B4-BE49-F238E27FC236}">
                    <a16:creationId xmlns="" xmlns:a16="http://schemas.microsoft.com/office/drawing/2014/main"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5" name="Rectangle: Rounded Corners 34">
              <a:extLst>
                <a:ext uri="{FF2B5EF4-FFF2-40B4-BE49-F238E27FC236}">
                  <a16:creationId xmlns="" xmlns:a16="http://schemas.microsoft.com/office/drawing/2014/main"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6" name="Rectangle: Rounded Corners 35">
              <a:extLst>
                <a:ext uri="{FF2B5EF4-FFF2-40B4-BE49-F238E27FC236}">
                  <a16:creationId xmlns="" xmlns:a16="http://schemas.microsoft.com/office/drawing/2014/main"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7" name="Straight Connector 36">
              <a:extLst>
                <a:ext uri="{FF2B5EF4-FFF2-40B4-BE49-F238E27FC236}">
                  <a16:creationId xmlns="" xmlns:a16="http://schemas.microsoft.com/office/drawing/2014/main"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 xmlns:a16="http://schemas.microsoft.com/office/drawing/2014/main"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 xmlns:a16="http://schemas.microsoft.com/office/drawing/2014/main"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 xmlns:a16="http://schemas.microsoft.com/office/drawing/2014/main"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 xmlns:a16="http://schemas.microsoft.com/office/drawing/2014/main"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 xmlns:a16="http://schemas.microsoft.com/office/drawing/2014/main"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 xmlns:a16="http://schemas.microsoft.com/office/drawing/2014/main"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42" name="Group 41">
              <a:extLst>
                <a:ext uri="{FF2B5EF4-FFF2-40B4-BE49-F238E27FC236}">
                  <a16:creationId xmlns="" xmlns:a16="http://schemas.microsoft.com/office/drawing/2014/main"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 xmlns:a16="http://schemas.microsoft.com/office/drawing/2014/main"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 xmlns:a16="http://schemas.microsoft.com/office/drawing/2014/main"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 xmlns:p14="http://schemas.microsoft.com/office/powerpoint/2010/main" val="167965175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grpSp>
        <p:nvGrpSpPr>
          <p:cNvPr id="28" name="Group 27">
            <a:extLst>
              <a:ext uri="{FF2B5EF4-FFF2-40B4-BE49-F238E27FC236}">
                <a16:creationId xmlns="" xmlns:a16="http://schemas.microsoft.com/office/drawing/2014/main"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 xmlns:a16="http://schemas.microsoft.com/office/drawing/2014/main"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 xmlns:a16="http://schemas.microsoft.com/office/drawing/2014/main"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43" name="Rectangle 5">
                <a:extLst>
                  <a:ext uri="{FF2B5EF4-FFF2-40B4-BE49-F238E27FC236}">
                    <a16:creationId xmlns="" xmlns:a16="http://schemas.microsoft.com/office/drawing/2014/main"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 xmlns:a16="http://schemas.microsoft.com/office/drawing/2014/main"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 xmlns:a16="http://schemas.microsoft.com/office/drawing/2014/main"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sp>
            <p:nvSpPr>
              <p:cNvPr id="46" name="Arc 45">
                <a:extLst>
                  <a:ext uri="{FF2B5EF4-FFF2-40B4-BE49-F238E27FC236}">
                    <a16:creationId xmlns="" xmlns:a16="http://schemas.microsoft.com/office/drawing/2014/main"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a:ln w="57150">
                    <a:solidFill>
                      <a:schemeClr val="tx1"/>
                    </a:solidFill>
                  </a:ln>
                </a:endParaRPr>
              </a:p>
            </p:txBody>
          </p:sp>
        </p:grpSp>
        <p:sp>
          <p:nvSpPr>
            <p:cNvPr id="30" name="Rectangle: Rounded Corners 29">
              <a:extLst>
                <a:ext uri="{FF2B5EF4-FFF2-40B4-BE49-F238E27FC236}">
                  <a16:creationId xmlns="" xmlns:a16="http://schemas.microsoft.com/office/drawing/2014/main"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sp>
          <p:nvSpPr>
            <p:cNvPr id="31" name="Rectangle: Rounded Corners 30">
              <a:extLst>
                <a:ext uri="{FF2B5EF4-FFF2-40B4-BE49-F238E27FC236}">
                  <a16:creationId xmlns="" xmlns:a16="http://schemas.microsoft.com/office/drawing/2014/main"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cxnSp>
          <p:nvCxnSpPr>
            <p:cNvPr id="32" name="Straight Connector 31">
              <a:extLst>
                <a:ext uri="{FF2B5EF4-FFF2-40B4-BE49-F238E27FC236}">
                  <a16:creationId xmlns="" xmlns:a16="http://schemas.microsoft.com/office/drawing/2014/main"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 xmlns:a16="http://schemas.microsoft.com/office/drawing/2014/main"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 xmlns:a16="http://schemas.microsoft.com/office/drawing/2014/main"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 xmlns:a16="http://schemas.microsoft.com/office/drawing/2014/main"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 xmlns:a16="http://schemas.microsoft.com/office/drawing/2014/main"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 xmlns:a16="http://schemas.microsoft.com/office/drawing/2014/main"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 xmlns:a16="http://schemas.microsoft.com/office/drawing/2014/main"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a:p>
          </p:txBody>
        </p:sp>
        <p:grpSp>
          <p:nvGrpSpPr>
            <p:cNvPr id="37" name="Group 36">
              <a:extLst>
                <a:ext uri="{FF2B5EF4-FFF2-40B4-BE49-F238E27FC236}">
                  <a16:creationId xmlns="" xmlns:a16="http://schemas.microsoft.com/office/drawing/2014/main"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 xmlns:a16="http://schemas.microsoft.com/office/drawing/2014/main"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 xmlns:a16="http://schemas.microsoft.com/office/drawing/2014/main"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 xmlns:p14="http://schemas.microsoft.com/office/powerpoint/2010/main" val="3284562556"/>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 xmlns:a16="http://schemas.microsoft.com/office/drawing/2014/main" id="{8C01D7AF-7CBD-46E1-99F3-8EB60E838D91}"/>
              </a:ext>
            </a:extLst>
          </p:cNvPr>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 xmlns:p14="http://schemas.microsoft.com/office/powerpoint/2010/main" val="1000829826"/>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pic>
        <p:nvPicPr>
          <p:cNvPr id="9" name="Picture SoftUni Mascot" descr="SoftUni mascot with laptop">
            <a:extLst>
              <a:ext uri="{FF2B5EF4-FFF2-40B4-BE49-F238E27FC236}">
                <a16:creationId xmlns="" xmlns:a16="http://schemas.microsoft.com/office/drawing/2014/main" id="{DC4365F6-D2C1-47B4-8477-38FD2C7711A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 xmlns:a16="http://schemas.microsoft.com/office/drawing/2014/main"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 xmlns:a16="http://schemas.microsoft.com/office/drawing/2014/main" id="{14F779A7-4A91-448B-BEFA-956C70A1C22F}"/>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 xmlns:a16="http://schemas.microsoft.com/office/drawing/2014/main"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Table of Contents</a:t>
            </a:r>
          </a:p>
        </p:txBody>
      </p:sp>
    </p:spTree>
    <p:extLst>
      <p:ext uri="{BB962C8B-B14F-4D97-AF65-F5344CB8AC3E}">
        <p14:creationId xmlns="" xmlns:p14="http://schemas.microsoft.com/office/powerpoint/2010/main" val="102872448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 xmlns:a16="http://schemas.microsoft.com/office/drawing/2014/main" id="{7028D2F0-1E67-414B-A93D-D3F8F131A132}"/>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 xmlns:a16="http://schemas.microsoft.com/office/drawing/2014/main" id="{19A67BB9-D880-4EAD-B90E-89C4219BFC0B}"/>
              </a:ext>
            </a:extLst>
          </p:cNvPr>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 xmlns:p14="http://schemas.microsoft.com/office/powerpoint/2010/main" val="3044033461"/>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extLst>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 xmlns:a16="http://schemas.microsoft.com/office/drawing/2014/main" id="{5BE90A63-DDD9-4B3B-A234-DF69B9BC812F}"/>
              </a:ext>
            </a:extLst>
          </p:cNvPr>
          <p:cNvPicPr>
            <a:picLocks noChangeAspect="1"/>
          </p:cNvPicPr>
          <p:nvPr userDrawn="1"/>
        </p:nvPicPr>
        <p:blipFill rotWithShape="1">
          <a:blip r:embed="rId14" cstate="print"/>
          <a:srcRect b="1672"/>
          <a:stretch/>
        </p:blipFill>
        <p:spPr>
          <a:xfrm>
            <a:off x="0" y="1"/>
            <a:ext cx="12192000" cy="6857999"/>
          </a:xfrm>
          <a:prstGeom prst="rect">
            <a:avLst/>
          </a:prstGeom>
        </p:spPr>
      </p:pic>
      <p:sp>
        <p:nvSpPr>
          <p:cNvPr id="11" name="Slide Body Text">
            <a:extLst>
              <a:ext uri="{FF2B5EF4-FFF2-40B4-BE49-F238E27FC236}">
                <a16:creationId xmlns=""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Lst>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hyperlink" Target="https://softuni.b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666859" y="1390226"/>
            <a:ext cx="10965303" cy="882654"/>
          </a:xfrm>
        </p:spPr>
        <p:txBody>
          <a:bodyPr>
            <a:normAutofit/>
          </a:bodyPr>
          <a:lstStyle/>
          <a:p>
            <a:r>
              <a:rPr lang="bg-BG" dirty="0" smtClean="0"/>
              <a:t>Какво е </a:t>
            </a:r>
            <a:r>
              <a:rPr lang="en-US" dirty="0" smtClean="0"/>
              <a:t>SQL? SQL </a:t>
            </a:r>
            <a:r>
              <a:rPr lang="bg-BG" dirty="0" smtClean="0"/>
              <a:t>функции</a:t>
            </a:r>
            <a:r>
              <a:rPr lang="en-US" dirty="0" smtClean="0"/>
              <a:t>.</a:t>
            </a:r>
          </a:p>
          <a:p>
            <a:endParaRPr lang="en-US" dirty="0"/>
          </a:p>
        </p:txBody>
      </p:sp>
      <p:sp>
        <p:nvSpPr>
          <p:cNvPr id="5" name="Title 4"/>
          <p:cNvSpPr>
            <a:spLocks noGrp="1"/>
          </p:cNvSpPr>
          <p:nvPr>
            <p:ph type="title"/>
          </p:nvPr>
        </p:nvSpPr>
        <p:spPr>
          <a:xfrm>
            <a:off x="666859" y="298399"/>
            <a:ext cx="10965303" cy="882654"/>
          </a:xfrm>
        </p:spPr>
        <p:txBody>
          <a:bodyPr>
            <a:normAutofit/>
          </a:bodyPr>
          <a:lstStyle/>
          <a:p>
            <a:r>
              <a:rPr lang="ru-RU" dirty="0" smtClean="0"/>
              <a:t>Въведение в SQL</a:t>
            </a:r>
            <a:endParaRPr lang="ru-RU" dirty="0"/>
          </a:p>
        </p:txBody>
      </p:sp>
      <p:sp>
        <p:nvSpPr>
          <p:cNvPr id="11" name="Text Placeholder 10"/>
          <p:cNvSpPr>
            <a:spLocks noGrp="1"/>
          </p:cNvSpPr>
          <p:nvPr>
            <p:ph type="body" sz="quarter" idx="17"/>
          </p:nvPr>
        </p:nvSpPr>
        <p:spPr/>
        <p:txBody>
          <a:bodyPr/>
          <a:lstStyle/>
          <a:p>
            <a:r>
              <a:rPr lang="en-US" dirty="0"/>
              <a:t>Software University</a:t>
            </a:r>
          </a:p>
        </p:txBody>
      </p:sp>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3" name="Text Placeholder 2"/>
          <p:cNvSpPr>
            <a:spLocks noGrp="1"/>
          </p:cNvSpPr>
          <p:nvPr>
            <p:ph type="body" sz="quarter" idx="19"/>
          </p:nvPr>
        </p:nvSpPr>
        <p:spPr>
          <a:xfrm>
            <a:off x="671147" y="4650873"/>
            <a:ext cx="2951518" cy="958651"/>
          </a:xfrm>
        </p:spPr>
        <p:txBody>
          <a:bodyPr/>
          <a:lstStyle/>
          <a:p>
            <a:r>
              <a:rPr lang="en-US" dirty="0"/>
              <a:t>SoftUni Team</a:t>
            </a:r>
          </a:p>
          <a:p>
            <a:endParaRPr lang="bg-BG" dirty="0"/>
          </a:p>
        </p:txBody>
      </p:sp>
      <p:sp>
        <p:nvSpPr>
          <p:cNvPr id="4" name="Text Placeholder 3"/>
          <p:cNvSpPr>
            <a:spLocks noGrp="1"/>
          </p:cNvSpPr>
          <p:nvPr>
            <p:ph type="body" sz="quarter" idx="20"/>
          </p:nvPr>
        </p:nvSpPr>
        <p:spPr>
          <a:xfrm>
            <a:off x="671147" y="5175130"/>
            <a:ext cx="2951518" cy="832014"/>
          </a:xfrm>
        </p:spPr>
        <p:txBody>
          <a:bodyPr/>
          <a:lstStyle/>
          <a:p>
            <a:r>
              <a:rPr lang="en-US" dirty="0"/>
              <a:t>Technical Trainers</a:t>
            </a:r>
          </a:p>
          <a:p>
            <a:endParaRPr lang="bg-BG" dirty="0"/>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3384750" y="2259000"/>
            <a:ext cx="5422500" cy="2846813"/>
          </a:xfrm>
          <a:prstGeom prst="rect">
            <a:avLst/>
          </a:prstGeom>
          <a:noFill/>
        </p:spPr>
      </p:pic>
    </p:spTree>
    <p:extLst>
      <p:ext uri="{BB962C8B-B14F-4D97-AF65-F5344CB8AC3E}">
        <p14:creationId xmlns="" xmlns:p14="http://schemas.microsoft.com/office/powerpoint/2010/main" val="125114143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Изберете служителите, чиито заплати са между </a:t>
            </a:r>
            <a:r>
              <a:rPr lang="en-US" sz="3600" b="1" dirty="0" smtClean="0">
                <a:solidFill>
                  <a:schemeClr val="bg1"/>
                </a:solidFill>
              </a:rPr>
              <a:t>3000 </a:t>
            </a:r>
            <a:r>
              <a:rPr lang="ru-RU" sz="3600" dirty="0" smtClean="0"/>
              <a:t>и </a:t>
            </a:r>
            <a:r>
              <a:rPr lang="en-US" sz="3600" b="1" dirty="0" smtClean="0">
                <a:solidFill>
                  <a:schemeClr val="bg1"/>
                </a:solidFill>
              </a:rPr>
              <a:t>5000</a:t>
            </a:r>
            <a:r>
              <a:rPr lang="ru-RU" sz="3600" dirty="0" smtClean="0"/>
              <a:t>:</a:t>
            </a:r>
          </a:p>
        </p:txBody>
      </p:sp>
      <p:sp>
        <p:nvSpPr>
          <p:cNvPr id="4" name="Title 3"/>
          <p:cNvSpPr>
            <a:spLocks noGrp="1"/>
          </p:cNvSpPr>
          <p:nvPr>
            <p:ph type="title"/>
          </p:nvPr>
        </p:nvSpPr>
        <p:spPr/>
        <p:txBody>
          <a:bodyPr/>
          <a:lstStyle/>
          <a:p>
            <a:r>
              <a:rPr lang="bg-BG" dirty="0" smtClean="0"/>
              <a:t>Филтриране</a:t>
            </a:r>
            <a:r>
              <a:rPr lang="en-US" dirty="0" smtClean="0"/>
              <a:t> (2)</a:t>
            </a:r>
            <a:endParaRPr lang="en-US" dirty="0"/>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a:t>
            </a:r>
            <a:r>
              <a:rPr lang="en-US" sz="2800" b="1" noProof="1" smtClean="0">
                <a:solidFill>
                  <a:srgbClr val="FBEEDC"/>
                </a:solidFill>
                <a:latin typeface="Consolas" pitchFamily="49" charset="0"/>
                <a:cs typeface="Consolas" pitchFamily="49" charset="0"/>
              </a:rPr>
              <a:t> </a:t>
            </a:r>
            <a:r>
              <a:rPr lang="en-US" sz="2800" b="1" noProof="1" smtClean="0">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r>
              <a:rPr lang="bg-BG" sz="2800" b="1" noProof="1" smtClean="0">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Salary </a:t>
            </a:r>
            <a:r>
              <a:rPr lang="en-US" sz="2800" b="1" noProof="1" smtClean="0">
                <a:solidFill>
                  <a:schemeClr val="bg1"/>
                </a:solidFill>
                <a:latin typeface="Consolas" pitchFamily="49" charset="0"/>
                <a:cs typeface="Consolas" pitchFamily="49" charset="0"/>
              </a:rPr>
              <a:t>BETWEEN </a:t>
            </a:r>
            <a:r>
              <a:rPr lang="en-US" sz="2800" b="1" dirty="0" smtClean="0"/>
              <a:t>3000  </a:t>
            </a:r>
            <a:r>
              <a:rPr lang="en-US" sz="2800" b="1" noProof="1" smtClean="0">
                <a:solidFill>
                  <a:schemeClr val="bg1"/>
                </a:solidFill>
                <a:latin typeface="Consolas" pitchFamily="49" charset="0"/>
                <a:cs typeface="Consolas" pitchFamily="49" charset="0"/>
              </a:rPr>
              <a:t>AND </a:t>
            </a:r>
            <a:r>
              <a:rPr lang="en-US" sz="2800" b="1" dirty="0" smtClean="0"/>
              <a:t>5000</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lstStyle/>
          <a:p>
            <a:pPr>
              <a:buClr>
                <a:schemeClr val="tx2"/>
              </a:buClr>
            </a:pPr>
            <a:r>
              <a:rPr lang="en-US" sz="3400" b="1" dirty="0" smtClean="0">
                <a:solidFill>
                  <a:schemeClr val="bg1"/>
                </a:solidFill>
              </a:rPr>
              <a:t>DISTINCT </a:t>
            </a:r>
            <a:r>
              <a:rPr lang="bg-BG" dirty="0" smtClean="0"/>
              <a:t>оператор:</a:t>
            </a:r>
          </a:p>
          <a:p>
            <a:pPr lvl="1"/>
            <a:r>
              <a:rPr lang="bg-BG" dirty="0" smtClean="0"/>
              <a:t>Използва се за</a:t>
            </a:r>
            <a:r>
              <a:rPr lang="ru-RU" dirty="0" smtClean="0"/>
              <a:t> извличане на уникални стойности от дадена колона в резултатния набор</a:t>
            </a:r>
            <a:endParaRPr lang="en-US" dirty="0" smtClean="0"/>
          </a:p>
          <a:p>
            <a:pPr lvl="1"/>
            <a:r>
              <a:rPr lang="ru-RU" dirty="0" smtClean="0"/>
              <a:t>Ако имаме таблица </a:t>
            </a:r>
            <a:r>
              <a:rPr lang="en-US" sz="3200" b="1" dirty="0" smtClean="0">
                <a:solidFill>
                  <a:schemeClr val="bg1"/>
                </a:solidFill>
              </a:rPr>
              <a:t>Products </a:t>
            </a:r>
            <a:r>
              <a:rPr lang="ru-RU" dirty="0" smtClean="0"/>
              <a:t>с колона </a:t>
            </a:r>
            <a:r>
              <a:rPr lang="en-US" sz="3200" b="1" dirty="0" smtClean="0">
                <a:solidFill>
                  <a:schemeClr val="bg1"/>
                </a:solidFill>
              </a:rPr>
              <a:t>Category</a:t>
            </a:r>
            <a:r>
              <a:rPr lang="en-US" dirty="0" smtClean="0"/>
              <a:t>,</a:t>
            </a:r>
            <a:r>
              <a:rPr lang="en-US" sz="3200" b="1" dirty="0" smtClean="0">
                <a:solidFill>
                  <a:schemeClr val="bg1"/>
                </a:solidFill>
              </a:rPr>
              <a:t> </a:t>
            </a:r>
            <a:r>
              <a:rPr lang="ru-RU" dirty="0" smtClean="0"/>
              <a:t>можем да изберем уникалните категории: </a:t>
            </a:r>
            <a:br>
              <a:rPr lang="ru-RU" dirty="0" smtClean="0"/>
            </a:br>
            <a:endParaRPr lang="en-US" dirty="0"/>
          </a:p>
        </p:txBody>
      </p:sp>
      <p:sp>
        <p:nvSpPr>
          <p:cNvPr id="4" name="Title 3"/>
          <p:cNvSpPr>
            <a:spLocks noGrp="1"/>
          </p:cNvSpPr>
          <p:nvPr>
            <p:ph type="title"/>
          </p:nvPr>
        </p:nvSpPr>
        <p:spPr/>
        <p:txBody>
          <a:bodyPr/>
          <a:lstStyle/>
          <a:p>
            <a:r>
              <a:rPr lang="bg-BG" dirty="0" smtClean="0"/>
              <a:t>Базов </a:t>
            </a:r>
            <a:r>
              <a:rPr lang="en-US" dirty="0" smtClean="0"/>
              <a:t>SQL SELECT (1)</a:t>
            </a:r>
            <a:endParaRPr lang="en-US" dirty="0"/>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a:t>
            </a:r>
            <a:r>
              <a:rPr lang="bg-BG" sz="2800" b="1" noProof="1" smtClean="0">
                <a:solidFill>
                  <a:schemeClr val="bg1"/>
                </a:solidFill>
                <a:latin typeface="Consolas" pitchFamily="49" charset="0"/>
                <a:cs typeface="Consolas" pitchFamily="49" charset="0"/>
              </a:rPr>
              <a:t> </a:t>
            </a:r>
            <a:r>
              <a:rPr lang="en-US" sz="2800" b="1" noProof="1" smtClean="0">
                <a:solidFill>
                  <a:schemeClr val="bg1"/>
                </a:solidFill>
                <a:latin typeface="Consolas" pitchFamily="49" charset="0"/>
                <a:cs typeface="Consolas" pitchFamily="49" charset="0"/>
              </a:rPr>
              <a:t>DISTINCT</a:t>
            </a:r>
            <a:r>
              <a:rPr lang="en-US" sz="2800" b="1" noProof="1" smtClean="0">
                <a:solidFill>
                  <a:srgbClr val="FBEEDC"/>
                </a:solidFill>
                <a:latin typeface="Consolas" pitchFamily="49" charset="0"/>
                <a:cs typeface="Consolas" pitchFamily="49" charset="0"/>
              </a:rPr>
              <a:t> </a:t>
            </a:r>
            <a:r>
              <a:rPr lang="en-US" sz="2800" b="1" noProof="1" smtClean="0">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Products</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smtClean="0">
                <a:solidFill>
                  <a:schemeClr val="bg1"/>
                </a:solidFill>
              </a:rPr>
              <a:t>ORDER BY </a:t>
            </a:r>
            <a:r>
              <a:rPr lang="bg-BG" dirty="0" smtClean="0"/>
              <a:t>оператор:</a:t>
            </a:r>
            <a:endParaRPr lang="en-US" dirty="0" smtClean="0"/>
          </a:p>
          <a:p>
            <a:pPr lvl="1">
              <a:buClr>
                <a:schemeClr val="tx2"/>
              </a:buClr>
            </a:pPr>
            <a:r>
              <a:rPr lang="ru-RU" dirty="0" smtClean="0"/>
              <a:t>сортиране на резултатите в набора по определена колона</a:t>
            </a:r>
            <a:endParaRPr lang="en-US" dirty="0" smtClean="0"/>
          </a:p>
          <a:p>
            <a:pPr>
              <a:buClr>
                <a:schemeClr val="tx2"/>
              </a:buClr>
            </a:pPr>
            <a:endParaRPr lang="en-US" sz="3400" b="1" dirty="0" smtClean="0">
              <a:solidFill>
                <a:schemeClr val="bg1"/>
              </a:solidFill>
            </a:endParaRPr>
          </a:p>
          <a:p>
            <a:pPr>
              <a:buClr>
                <a:schemeClr val="tx2"/>
              </a:buClr>
            </a:pPr>
            <a:endParaRPr lang="en-US" sz="3400" b="1" dirty="0" smtClean="0">
              <a:solidFill>
                <a:schemeClr val="bg1"/>
              </a:solidFill>
            </a:endParaRPr>
          </a:p>
          <a:p>
            <a:pPr>
              <a:buClr>
                <a:schemeClr val="tx2"/>
              </a:buClr>
            </a:pPr>
            <a:endParaRPr lang="en-US" sz="3400" b="1" dirty="0" smtClean="0">
              <a:solidFill>
                <a:schemeClr val="bg1"/>
              </a:solidFill>
            </a:endParaRPr>
          </a:p>
          <a:p>
            <a:pPr>
              <a:buClr>
                <a:schemeClr val="tx2"/>
              </a:buClr>
            </a:pPr>
            <a:r>
              <a:rPr lang="en-US" sz="3400" b="1" dirty="0" smtClean="0">
                <a:solidFill>
                  <a:schemeClr val="bg1"/>
                </a:solidFill>
              </a:rPr>
              <a:t>WHERE </a:t>
            </a:r>
            <a:r>
              <a:rPr lang="bg-BG" dirty="0" smtClean="0"/>
              <a:t>оператор:</a:t>
            </a:r>
            <a:endParaRPr lang="en-US" dirty="0" smtClean="0"/>
          </a:p>
          <a:p>
            <a:pPr lvl="1">
              <a:buClr>
                <a:schemeClr val="tx2"/>
              </a:buClr>
            </a:pPr>
            <a:r>
              <a:rPr lang="ru-RU" dirty="0" smtClean="0"/>
              <a:t>филтриране на редовете, базирани на дадено условие</a:t>
            </a:r>
            <a:endParaRPr lang="en-US" dirty="0" smtClean="0"/>
          </a:p>
          <a:p>
            <a:pPr lvl="1">
              <a:buClr>
                <a:schemeClr val="tx2"/>
              </a:buClr>
            </a:pPr>
            <a:endParaRPr lang="en-US" dirty="0" smtClean="0"/>
          </a:p>
        </p:txBody>
      </p:sp>
      <p:sp>
        <p:nvSpPr>
          <p:cNvPr id="4" name="Title 3"/>
          <p:cNvSpPr>
            <a:spLocks noGrp="1"/>
          </p:cNvSpPr>
          <p:nvPr>
            <p:ph type="title"/>
          </p:nvPr>
        </p:nvSpPr>
        <p:spPr/>
        <p:txBody>
          <a:bodyPr/>
          <a:lstStyle/>
          <a:p>
            <a:r>
              <a:rPr lang="bg-BG" dirty="0" smtClean="0"/>
              <a:t>Базов </a:t>
            </a:r>
            <a:r>
              <a:rPr lang="en-US" dirty="0" smtClean="0"/>
              <a:t>SQL SELECT (2)</a:t>
            </a:r>
            <a:endParaRPr lang="en-US" dirty="0"/>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a:t>
            </a:r>
            <a:r>
              <a:rPr lang="en-US" sz="2800" b="1" noProof="1" smtClean="0">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ORDER BY </a:t>
            </a:r>
            <a:r>
              <a:rPr lang="en-US" sz="2800" b="1" noProof="1" smtClean="0">
                <a:latin typeface="Consolas" pitchFamily="49" charset="0"/>
                <a:cs typeface="Consolas" pitchFamily="49" charset="0"/>
              </a:rPr>
              <a:t>LastName </a:t>
            </a:r>
            <a:r>
              <a:rPr lang="en-US" sz="2800" b="1" noProof="1" smtClean="0">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lstStyle/>
          <a:p>
            <a:pPr>
              <a:buClr>
                <a:schemeClr val="tx2"/>
              </a:buClr>
            </a:pPr>
            <a:r>
              <a:rPr lang="en-US" sz="3600" b="1" dirty="0" smtClean="0">
                <a:solidFill>
                  <a:schemeClr val="bg1"/>
                </a:solidFill>
              </a:rPr>
              <a:t>LIKE </a:t>
            </a:r>
            <a:r>
              <a:rPr lang="bg-BG" sz="3600" dirty="0" smtClean="0"/>
              <a:t>оператор:</a:t>
            </a:r>
            <a:endParaRPr lang="en-US" sz="3600" dirty="0" smtClean="0"/>
          </a:p>
          <a:p>
            <a:pPr lvl="1">
              <a:buClr>
                <a:schemeClr val="tx2"/>
              </a:buClr>
            </a:pPr>
            <a:r>
              <a:rPr lang="ru-RU" sz="3600" dirty="0" smtClean="0"/>
              <a:t>търсене на стойности, съдържащи определен низ (шаблон).</a:t>
            </a:r>
            <a:endParaRPr lang="en-US" sz="3600" dirty="0" smtClean="0"/>
          </a:p>
          <a:p>
            <a:pPr lvl="1">
              <a:buClr>
                <a:schemeClr val="tx2"/>
              </a:buClr>
            </a:pPr>
            <a:r>
              <a:rPr lang="bg-BG" sz="3600" dirty="0" smtClean="0"/>
              <a:t>обикновено се използва със специални символи (</a:t>
            </a:r>
            <a:r>
              <a:rPr lang="bg-BG" sz="3600" b="1" dirty="0" smtClean="0">
                <a:solidFill>
                  <a:schemeClr val="bg1"/>
                </a:solidFill>
              </a:rPr>
              <a:t>% </a:t>
            </a:r>
            <a:r>
              <a:rPr lang="bg-BG" sz="3600" dirty="0" smtClean="0"/>
              <a:t>- нула или повече символи)</a:t>
            </a:r>
            <a:endParaRPr lang="en-US" sz="3600" dirty="0" smtClean="0"/>
          </a:p>
          <a:p>
            <a:pPr>
              <a:buClr>
                <a:schemeClr val="tx2"/>
              </a:buClr>
            </a:pPr>
            <a:endParaRPr lang="en-US" sz="3400" b="1" dirty="0" smtClean="0">
              <a:solidFill>
                <a:schemeClr val="bg1"/>
              </a:solidFill>
            </a:endParaRPr>
          </a:p>
          <a:p>
            <a:pPr>
              <a:buClr>
                <a:schemeClr val="tx2"/>
              </a:buClr>
            </a:pPr>
            <a:endParaRPr lang="en-US" sz="3400" b="1" dirty="0" smtClean="0">
              <a:solidFill>
                <a:schemeClr val="bg1"/>
              </a:solidFill>
            </a:endParaRPr>
          </a:p>
          <a:p>
            <a:pPr lvl="1">
              <a:buClr>
                <a:schemeClr val="tx2"/>
              </a:buClr>
              <a:buNone/>
            </a:pPr>
            <a:endParaRPr lang="en-US" dirty="0" smtClean="0"/>
          </a:p>
          <a:p>
            <a:endParaRPr lang="en-US" dirty="0"/>
          </a:p>
        </p:txBody>
      </p:sp>
      <p:sp>
        <p:nvSpPr>
          <p:cNvPr id="4" name="Title 3"/>
          <p:cNvSpPr>
            <a:spLocks noGrp="1"/>
          </p:cNvSpPr>
          <p:nvPr>
            <p:ph type="title"/>
          </p:nvPr>
        </p:nvSpPr>
        <p:spPr/>
        <p:txBody>
          <a:bodyPr/>
          <a:lstStyle/>
          <a:p>
            <a:r>
              <a:rPr lang="bg-BG" dirty="0" smtClean="0"/>
              <a:t>Базов </a:t>
            </a:r>
            <a:r>
              <a:rPr lang="en-US" dirty="0" smtClean="0"/>
              <a:t>SQL SELECT (3)</a:t>
            </a:r>
            <a:endParaRPr lang="en-US" dirty="0"/>
          </a:p>
        </p:txBody>
      </p:sp>
      <p:sp>
        <p:nvSpPr>
          <p:cNvPr id="5" name="Rectangle 3"/>
          <p:cNvSpPr>
            <a:spLocks noChangeArrowheads="1"/>
          </p:cNvSpPr>
          <p:nvPr/>
        </p:nvSpPr>
        <p:spPr bwMode="auto">
          <a:xfrm>
            <a:off x="2518500" y="4779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a:t>
            </a:r>
            <a:r>
              <a:rPr lang="en-US" sz="2800" b="1" noProof="1" smtClean="0">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ProductName </a:t>
            </a:r>
            <a:r>
              <a:rPr lang="en-US" sz="2800" b="1" noProof="1" smtClean="0">
                <a:solidFill>
                  <a:schemeClr val="bg1"/>
                </a:solidFill>
                <a:latin typeface="Consolas" pitchFamily="49" charset="0"/>
                <a:cs typeface="Consolas" pitchFamily="49" charset="0"/>
              </a:rPr>
              <a:t>LIKE </a:t>
            </a:r>
            <a:r>
              <a:rPr lang="en-US" sz="2800" b="1" dirty="0" smtClean="0"/>
              <a:t>'Apple%'</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14</a:t>
            </a:fld>
            <a:endParaRPr lang="en-US" noProof="0" dirty="0"/>
          </a:p>
        </p:txBody>
      </p:sp>
      <p:sp>
        <p:nvSpPr>
          <p:cNvPr id="3" name="Text Placeholder 2"/>
          <p:cNvSpPr>
            <a:spLocks noGrp="1"/>
          </p:cNvSpPr>
          <p:nvPr>
            <p:ph type="body" sz="quarter" idx="10"/>
          </p:nvPr>
        </p:nvSpPr>
        <p:spPr/>
        <p:txBody>
          <a:bodyPr>
            <a:normAutofit/>
          </a:bodyPr>
          <a:lstStyle/>
          <a:p>
            <a:pPr>
              <a:buClr>
                <a:schemeClr val="tx2"/>
              </a:buClr>
            </a:pPr>
            <a:r>
              <a:rPr lang="en-US" sz="3600" b="1" dirty="0" smtClean="0">
                <a:solidFill>
                  <a:schemeClr val="bg1"/>
                </a:solidFill>
              </a:rPr>
              <a:t>IS NOT NULL </a:t>
            </a:r>
            <a:r>
              <a:rPr lang="bg-BG" sz="3600" dirty="0" smtClean="0"/>
              <a:t>оператор:</a:t>
            </a:r>
            <a:endParaRPr lang="en-US" sz="3600" dirty="0" smtClean="0"/>
          </a:p>
          <a:p>
            <a:pPr lvl="1">
              <a:buClr>
                <a:schemeClr val="tx2"/>
              </a:buClr>
            </a:pPr>
            <a:r>
              <a:rPr lang="bg-BG" sz="3600" dirty="0" smtClean="0"/>
              <a:t>филтриране на редове, чиито стойности в определената колона не са </a:t>
            </a:r>
            <a:r>
              <a:rPr lang="en-US" sz="3600" b="1" dirty="0" smtClean="0">
                <a:solidFill>
                  <a:schemeClr val="bg1"/>
                </a:solidFill>
              </a:rPr>
              <a:t>NULL </a:t>
            </a:r>
          </a:p>
          <a:p>
            <a:pPr>
              <a:buClr>
                <a:schemeClr val="tx2"/>
              </a:buClr>
            </a:pPr>
            <a:endParaRPr lang="en-US" sz="3600" b="1" dirty="0" smtClean="0">
              <a:solidFill>
                <a:schemeClr val="bg1"/>
              </a:solidFill>
            </a:endParaRPr>
          </a:p>
          <a:p>
            <a:pPr lvl="1">
              <a:buClr>
                <a:schemeClr val="tx2"/>
              </a:buClr>
              <a:buNone/>
            </a:pPr>
            <a:endParaRPr lang="en-US" sz="3600" dirty="0" smtClean="0"/>
          </a:p>
          <a:p>
            <a:endParaRPr lang="en-US" sz="3600" dirty="0"/>
          </a:p>
        </p:txBody>
      </p:sp>
      <p:sp>
        <p:nvSpPr>
          <p:cNvPr id="4" name="Title 3"/>
          <p:cNvSpPr>
            <a:spLocks noGrp="1"/>
          </p:cNvSpPr>
          <p:nvPr>
            <p:ph type="title"/>
          </p:nvPr>
        </p:nvSpPr>
        <p:spPr/>
        <p:txBody>
          <a:bodyPr/>
          <a:lstStyle/>
          <a:p>
            <a:r>
              <a:rPr lang="bg-BG" dirty="0" smtClean="0"/>
              <a:t>Базов </a:t>
            </a:r>
            <a:r>
              <a:rPr lang="en-US" dirty="0" smtClean="0"/>
              <a:t>SQL SELECT (4)</a:t>
            </a:r>
            <a:endParaRPr lang="en-US" dirty="0"/>
          </a:p>
        </p:txBody>
      </p:sp>
      <p:sp>
        <p:nvSpPr>
          <p:cNvPr id="5" name="Rectangle 3"/>
          <p:cNvSpPr>
            <a:spLocks noChangeArrowheads="1"/>
          </p:cNvSpPr>
          <p:nvPr/>
        </p:nvSpPr>
        <p:spPr bwMode="auto">
          <a:xfrm>
            <a:off x="2541000" y="401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a:t>
            </a:r>
            <a:r>
              <a:rPr lang="en-US" sz="2800" b="1" noProof="1" smtClean="0">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StartDate </a:t>
            </a:r>
            <a:r>
              <a:rPr lang="en-US" sz="2800" b="1" noProof="1" smtClean="0">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1"/>
          </p:nvPr>
        </p:nvSpPr>
        <p:spPr/>
        <p:txBody>
          <a:bodyPr/>
          <a:lstStyle/>
          <a:p>
            <a:r>
              <a:rPr lang="bg-BG" dirty="0" smtClean="0"/>
              <a:t>Извличане на данни чрез функции</a:t>
            </a:r>
            <a:endParaRPr lang="en-US" dirty="0"/>
          </a:p>
        </p:txBody>
      </p:sp>
      <p:sp>
        <p:nvSpPr>
          <p:cNvPr id="3" name="Title 2"/>
          <p:cNvSpPr>
            <a:spLocks noGrp="1"/>
          </p:cNvSpPr>
          <p:nvPr>
            <p:ph type="title" sz="quarter" idx="10"/>
          </p:nvPr>
        </p:nvSpPr>
        <p:spPr/>
        <p:txBody>
          <a:bodyPr/>
          <a:lstStyle/>
          <a:p>
            <a:r>
              <a:rPr lang="bg-BG" b="0" dirty="0" smtClean="0"/>
              <a:t>Базови </a:t>
            </a:r>
            <a:r>
              <a:rPr lang="en-US" b="0" dirty="0" smtClean="0"/>
              <a:t>SQL </a:t>
            </a:r>
            <a:r>
              <a:rPr lang="bg-BG" b="0" dirty="0" smtClean="0"/>
              <a:t>функции</a:t>
            </a:r>
            <a:endParaRPr lang="en-US" dirty="0"/>
          </a:p>
        </p:txBody>
      </p:sp>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Имаме таблица </a:t>
            </a:r>
            <a:r>
              <a:rPr lang="en-US" sz="3600" b="1" dirty="0" smtClean="0">
                <a:solidFill>
                  <a:schemeClr val="bg1"/>
                </a:solidFill>
              </a:rPr>
              <a:t>Orders </a:t>
            </a:r>
            <a:r>
              <a:rPr lang="ru-RU" sz="3600" dirty="0" smtClean="0"/>
              <a:t>с колона </a:t>
            </a:r>
            <a:r>
              <a:rPr lang="en-US" sz="3600" b="1" dirty="0" smtClean="0">
                <a:solidFill>
                  <a:schemeClr val="bg1"/>
                </a:solidFill>
              </a:rPr>
              <a:t>OrderDate</a:t>
            </a:r>
            <a:r>
              <a:rPr lang="ru-RU" sz="3600" dirty="0" smtClean="0"/>
              <a:t>, която съдържа датата на поръчката</a:t>
            </a:r>
            <a:endParaRPr lang="en-US" sz="3600" dirty="0" smtClean="0"/>
          </a:p>
          <a:p>
            <a:r>
              <a:rPr lang="ru-RU" sz="3600" dirty="0" smtClean="0"/>
              <a:t>Искаме да извлечем името на месеца от </a:t>
            </a:r>
            <a:r>
              <a:rPr lang="en-US" sz="3600" b="1" dirty="0" smtClean="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dirty="0" smtClean="0"/>
              <a:t>Задача - Извличане на име на месец</a:t>
            </a:r>
            <a:endParaRPr lang="en-US" sz="4000" dirty="0"/>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17</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За да извлечем името на месеца, можем да използваме функцията </a:t>
            </a:r>
            <a:r>
              <a:rPr lang="en-US" sz="3600" b="1" dirty="0" smtClean="0">
                <a:solidFill>
                  <a:schemeClr val="bg1"/>
                </a:solidFill>
              </a:rPr>
              <a:t>MONTHNAME</a:t>
            </a:r>
            <a:endParaRPr lang="bg-BG" sz="3600" dirty="0" smtClean="0"/>
          </a:p>
          <a:p>
            <a:pPr lvl="1"/>
            <a:r>
              <a:rPr lang="bg-BG" sz="3600" dirty="0" smtClean="0"/>
              <a:t>Функцията връща </a:t>
            </a:r>
            <a:r>
              <a:rPr lang="bg-BG" sz="3600" b="1" dirty="0" smtClean="0">
                <a:solidFill>
                  <a:schemeClr val="bg1"/>
                </a:solidFill>
              </a:rPr>
              <a:t>името </a:t>
            </a:r>
            <a:r>
              <a:rPr lang="bg-BG" sz="3600" dirty="0" smtClean="0"/>
              <a:t>на месеца за дадена дата</a:t>
            </a:r>
            <a:endParaRPr lang="ru-RU" sz="3600" dirty="0" smtClean="0"/>
          </a:p>
        </p:txBody>
      </p:sp>
      <p:sp>
        <p:nvSpPr>
          <p:cNvPr id="4" name="Title 3"/>
          <p:cNvSpPr>
            <a:spLocks noGrp="1"/>
          </p:cNvSpPr>
          <p:nvPr>
            <p:ph type="title"/>
          </p:nvPr>
        </p:nvSpPr>
        <p:spPr/>
        <p:txBody>
          <a:bodyPr/>
          <a:lstStyle/>
          <a:p>
            <a:r>
              <a:rPr lang="ru-RU" sz="4000" dirty="0" smtClean="0"/>
              <a:t>Извличане на име на месец - Решение</a:t>
            </a:r>
            <a:endParaRPr lang="en-US" dirty="0"/>
          </a:p>
        </p:txBody>
      </p:sp>
      <p:sp>
        <p:nvSpPr>
          <p:cNvPr id="5" name="Rectangle 3"/>
          <p:cNvSpPr>
            <a:spLocks noChangeArrowheads="1"/>
          </p:cNvSpPr>
          <p:nvPr/>
        </p:nvSpPr>
        <p:spPr bwMode="auto">
          <a:xfrm>
            <a:off x="2496000" y="410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MONTHNAME</a:t>
            </a:r>
            <a:r>
              <a:rPr lang="en-US" sz="2800" b="1" noProof="1" smtClean="0">
                <a:latin typeface="Consolas" pitchFamily="49" charset="0"/>
                <a:cs typeface="Consolas" pitchFamily="49" charset="0"/>
              </a:rPr>
              <a:t>(OrderDate) AS Month</a:t>
            </a:r>
            <a:r>
              <a:rPr lang="en-US" sz="2800" b="1" noProof="1" smtClean="0">
                <a:solidFill>
                  <a:schemeClr val="bg1"/>
                </a:solidFill>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Orders</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18</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Имаме таблица </a:t>
            </a:r>
            <a:r>
              <a:rPr lang="en-US" sz="3600" b="1" dirty="0" smtClean="0">
                <a:solidFill>
                  <a:schemeClr val="bg1"/>
                </a:solidFill>
              </a:rPr>
              <a:t>CUSTOMERS </a:t>
            </a:r>
            <a:r>
              <a:rPr lang="ru-RU" sz="3600" dirty="0" smtClean="0"/>
              <a:t>с колони </a:t>
            </a:r>
            <a:r>
              <a:rPr lang="en-US" sz="3600" b="1" dirty="0" smtClean="0">
                <a:solidFill>
                  <a:schemeClr val="bg1"/>
                </a:solidFill>
              </a:rPr>
              <a:t>FirstName </a:t>
            </a:r>
            <a:r>
              <a:rPr lang="ru-RU" sz="3600" dirty="0" smtClean="0"/>
              <a:t>и </a:t>
            </a:r>
            <a:r>
              <a:rPr lang="en-US" sz="3600" b="1" dirty="0" smtClean="0">
                <a:solidFill>
                  <a:schemeClr val="bg1"/>
                </a:solidFill>
              </a:rPr>
              <a:t>LastName</a:t>
            </a:r>
            <a:endParaRPr lang="en-US" sz="3600" dirty="0" smtClean="0"/>
          </a:p>
          <a:p>
            <a:r>
              <a:rPr lang="ru-RU" sz="3600" dirty="0" smtClean="0"/>
              <a:t>Искаме да създадем нова колона</a:t>
            </a:r>
            <a:r>
              <a:rPr lang="en-US" sz="3600" b="1" dirty="0" smtClean="0">
                <a:solidFill>
                  <a:schemeClr val="bg1"/>
                </a:solidFill>
              </a:rPr>
              <a:t> FullName</a:t>
            </a:r>
            <a:r>
              <a:rPr lang="ru-RU" sz="3600" dirty="0" smtClean="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bg-BG" dirty="0" smtClean="0"/>
              <a:t>Задача - </a:t>
            </a:r>
            <a:r>
              <a:rPr lang="bg-BG" sz="4000" dirty="0" smtClean="0"/>
              <a:t>Съединение </a:t>
            </a:r>
            <a:r>
              <a:rPr lang="bg-BG" dirty="0" smtClean="0"/>
              <a:t>на имена на колони</a:t>
            </a:r>
            <a:endParaRPr lang="en-US" dirty="0"/>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19</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За да съединим</a:t>
            </a:r>
            <a:r>
              <a:rPr lang="en-US" sz="3600" b="1" dirty="0" smtClean="0">
                <a:solidFill>
                  <a:schemeClr val="bg1"/>
                </a:solidFill>
              </a:rPr>
              <a:t> FirstName</a:t>
            </a:r>
            <a:r>
              <a:rPr lang="ru-RU" sz="3600" dirty="0" smtClean="0"/>
              <a:t> и </a:t>
            </a:r>
            <a:r>
              <a:rPr lang="en-US" sz="3600" b="1" dirty="0" smtClean="0">
                <a:solidFill>
                  <a:schemeClr val="bg1"/>
                </a:solidFill>
              </a:rPr>
              <a:t>LastName </a:t>
            </a:r>
            <a:r>
              <a:rPr lang="ru-RU" sz="3600" dirty="0" smtClean="0"/>
              <a:t>, можем да използваме функцията </a:t>
            </a:r>
            <a:r>
              <a:rPr lang="en-US" sz="3600" b="1" dirty="0" smtClean="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smtClean="0"/>
              <a:t>Решение – Съединение на имена на колони  </a:t>
            </a:r>
            <a:endParaRPr lang="en-US" sz="4000" dirty="0"/>
          </a:p>
        </p:txBody>
      </p:sp>
      <p:sp>
        <p:nvSpPr>
          <p:cNvPr id="5" name="Rectangle 3"/>
          <p:cNvSpPr>
            <a:spLocks noChangeArrowheads="1"/>
          </p:cNvSpPr>
          <p:nvPr/>
        </p:nvSpPr>
        <p:spPr bwMode="auto">
          <a:xfrm>
            <a:off x="1281000" y="3519000"/>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SELECT </a:t>
            </a:r>
            <a:r>
              <a:rPr lang="en-US" sz="2800" b="1" noProof="1" smtClean="0">
                <a:solidFill>
                  <a:schemeClr val="bg1"/>
                </a:solidFill>
                <a:latin typeface="Consolas" pitchFamily="49" charset="0"/>
                <a:cs typeface="Consolas" pitchFamily="49" charset="0"/>
              </a:rPr>
              <a:t>CONCAT</a:t>
            </a:r>
            <a:r>
              <a:rPr lang="en-US" sz="2800" b="1" noProof="1" smtClean="0">
                <a:latin typeface="Consolas" pitchFamily="49" charset="0"/>
                <a:cs typeface="Consolas" pitchFamily="49" charset="0"/>
              </a:rPr>
              <a:t>(FirstName</a:t>
            </a:r>
            <a:r>
              <a:rPr lang="en-US" sz="2800" b="1" dirty="0" smtClean="0"/>
              <a:t>,</a:t>
            </a:r>
            <a:r>
              <a:rPr lang="en-US" sz="2800" b="1" noProof="1" smtClean="0">
                <a:solidFill>
                  <a:schemeClr val="bg1"/>
                </a:solidFill>
                <a:latin typeface="Consolas" pitchFamily="49" charset="0"/>
                <a:cs typeface="Consolas" pitchFamily="49" charset="0"/>
              </a:rPr>
              <a:t> </a:t>
            </a:r>
            <a:r>
              <a:rPr lang="en-US" sz="2800" b="1" dirty="0" smtClean="0"/>
              <a:t>'</a:t>
            </a:r>
            <a:r>
              <a:rPr lang="en-US" sz="2800" b="1" noProof="1" smtClean="0">
                <a:solidFill>
                  <a:schemeClr val="bg1"/>
                </a:solidFill>
                <a:latin typeface="Consolas" pitchFamily="49" charset="0"/>
                <a:cs typeface="Consolas" pitchFamily="49" charset="0"/>
              </a:rPr>
              <a:t> </a:t>
            </a:r>
            <a:r>
              <a:rPr lang="en-US" sz="2800" b="1" dirty="0" smtClean="0"/>
              <a:t>',</a:t>
            </a:r>
            <a:r>
              <a:rPr lang="en-US" sz="2800" b="1" noProof="1" smtClean="0">
                <a:solidFill>
                  <a:schemeClr val="bg1"/>
                </a:solidFill>
                <a:latin typeface="Consolas" pitchFamily="49" charset="0"/>
                <a:cs typeface="Consolas" pitchFamily="49" charset="0"/>
              </a:rPr>
              <a:t> </a:t>
            </a:r>
            <a:r>
              <a:rPr lang="en-US" sz="2800" b="1" noProof="1" smtClean="0">
                <a:latin typeface="Consolas" pitchFamily="49" charset="0"/>
                <a:cs typeface="Consolas" pitchFamily="49" charset="0"/>
              </a:rPr>
              <a:t>LastName)</a:t>
            </a:r>
            <a:r>
              <a:rPr lang="en-US" sz="2800" b="1" noProof="1" smtClean="0">
                <a:solidFill>
                  <a:schemeClr val="bg1"/>
                </a:solidFill>
                <a:latin typeface="Consolas" pitchFamily="49" charset="0"/>
                <a:cs typeface="Consolas" pitchFamily="49" charset="0"/>
              </a:rPr>
              <a:t> </a:t>
            </a:r>
            <a:r>
              <a:rPr lang="en-US" sz="2800" b="1" noProof="1" smtClean="0">
                <a:latin typeface="Consolas" pitchFamily="49" charset="0"/>
                <a:cs typeface="Consolas" pitchFamily="49" charset="0"/>
              </a:rPr>
              <a:t>AS </a:t>
            </a:r>
            <a:r>
              <a:rPr lang="en-US" sz="2800" b="1" noProof="1" smtClean="0">
                <a:solidFill>
                  <a:schemeClr val="bg1"/>
                </a:solidFill>
                <a:latin typeface="Consolas" pitchFamily="49" charset="0"/>
                <a:cs typeface="Consolas" pitchFamily="49" charset="0"/>
              </a:rPr>
              <a:t>FullName</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a:t>
            </a:r>
            <a:r>
              <a:rPr lang="en-US" sz="2800" b="1" noProof="1" smtClean="0">
                <a:latin typeface="Consolas" pitchFamily="49" charset="0"/>
                <a:cs typeface="Consolas" pitchFamily="49" charset="0"/>
              </a:rPr>
              <a:t>Employees</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smtClean="0"/>
              <a:t>Запознаване с </a:t>
            </a:r>
            <a:r>
              <a:rPr lang="en-US" dirty="0" smtClean="0"/>
              <a:t>SQL</a:t>
            </a:r>
          </a:p>
          <a:p>
            <a:r>
              <a:rPr lang="bg-BG" dirty="0" smtClean="0"/>
              <a:t>Проекция, селекция, филтриране</a:t>
            </a:r>
            <a:endParaRPr lang="en-US" dirty="0" smtClean="0"/>
          </a:p>
          <a:p>
            <a:r>
              <a:rPr lang="bg-BG" dirty="0" smtClean="0"/>
              <a:t>Базови </a:t>
            </a:r>
            <a:r>
              <a:rPr lang="en-US" dirty="0" smtClean="0"/>
              <a:t>SQL </a:t>
            </a:r>
            <a:r>
              <a:rPr lang="bg-BG" dirty="0" smtClean="0"/>
              <a:t>функции</a:t>
            </a:r>
            <a:endParaRPr lang="ru-RU" dirty="0" smtClean="0"/>
          </a:p>
        </p:txBody>
      </p:sp>
      <p:sp>
        <p:nvSpPr>
          <p:cNvPr id="444418" name="Rectangle 2"/>
          <p:cNvSpPr>
            <a:spLocks noGrp="1" noChangeArrowheads="1"/>
          </p:cNvSpPr>
          <p:nvPr>
            <p:ph type="title"/>
          </p:nvPr>
        </p:nvSpPr>
        <p:spPr/>
        <p:txBody>
          <a:bodyPr>
            <a:normAutofit/>
          </a:bodyPr>
          <a:lstStyle/>
          <a:p>
            <a:r>
              <a:rPr lang="bg-BG" dirty="0" smtClean="0"/>
              <a:t>Съдържание</a:t>
            </a:r>
            <a:endParaRPr lang="bg-BG" dirty="0"/>
          </a:p>
        </p:txBody>
      </p:sp>
      <p:sp>
        <p:nvSpPr>
          <p:cNvPr id="5" name="Slide Number">
            <a:extLst>
              <a:ext uri="{FF2B5EF4-FFF2-40B4-BE49-F238E27FC236}">
                <a16:creationId xmlns="" xmlns:a16="http://schemas.microsoft.com/office/drawing/2014/main" id="{FF1E3A17-8C5A-4422-AF5B-95FA4E4E5574}"/>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 xmlns:p14="http://schemas.microsoft.com/office/powerpoint/2010/main" val="35986503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smtClean="0">
                <a:solidFill>
                  <a:schemeClr val="bg1"/>
                </a:solidFill>
              </a:rPr>
              <a:t>SQL </a:t>
            </a:r>
            <a:r>
              <a:rPr lang="bg-BG" sz="3600" dirty="0" smtClean="0">
                <a:solidFill>
                  <a:schemeClr val="bg2"/>
                </a:solidFill>
              </a:rPr>
              <a:t>и </a:t>
            </a:r>
            <a:r>
              <a:rPr lang="en-US" sz="3600" b="1" dirty="0" smtClean="0">
                <a:solidFill>
                  <a:schemeClr val="bg1"/>
                </a:solidFill>
              </a:rPr>
              <a:t>T-SQL</a:t>
            </a:r>
            <a:endParaRPr lang="en-US" sz="3600" dirty="0">
              <a:solidFill>
                <a:schemeClr val="bg2"/>
              </a:solidFill>
            </a:endParaRPr>
          </a:p>
          <a:p>
            <a:pPr marL="457200" indent="-457200">
              <a:lnSpc>
                <a:spcPct val="100000"/>
              </a:lnSpc>
              <a:buFont typeface="Wingdings" panose="05000000000000000000" pitchFamily="2" charset="2"/>
              <a:buChar char="§"/>
            </a:pPr>
            <a:r>
              <a:rPr lang="bg-BG" sz="3600" dirty="0" smtClean="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smtClean="0">
                <a:solidFill>
                  <a:schemeClr val="bg2"/>
                </a:solidFill>
              </a:rPr>
              <a:t>Базов </a:t>
            </a:r>
            <a:r>
              <a:rPr lang="en-US" sz="3600" dirty="0" smtClean="0">
                <a:solidFill>
                  <a:schemeClr val="bg2"/>
                </a:solidFill>
              </a:rPr>
              <a:t>SQL SELECT:</a:t>
            </a:r>
          </a:p>
          <a:p>
            <a:pPr marL="914400" lvl="1" indent="-457200">
              <a:buClr>
                <a:schemeClr val="bg2"/>
              </a:buClr>
              <a:buFont typeface="Wingdings" panose="05000000000000000000" pitchFamily="2" charset="2"/>
              <a:buChar char="§"/>
            </a:pPr>
            <a:r>
              <a:rPr lang="en-US" sz="3600" b="1" dirty="0" smtClean="0">
                <a:solidFill>
                  <a:schemeClr val="bg1"/>
                </a:solidFill>
              </a:rPr>
              <a:t>DISTINCT</a:t>
            </a:r>
            <a:r>
              <a:rPr lang="en-US" sz="3600" dirty="0" smtClean="0">
                <a:solidFill>
                  <a:schemeClr val="bg2"/>
                </a:solidFill>
              </a:rPr>
              <a:t>,</a:t>
            </a:r>
            <a:r>
              <a:rPr lang="en-US" sz="3600" b="1" dirty="0" smtClean="0">
                <a:solidFill>
                  <a:schemeClr val="bg1"/>
                </a:solidFill>
              </a:rPr>
              <a:t> WHERE</a:t>
            </a:r>
            <a:r>
              <a:rPr lang="en-US" sz="3600" dirty="0" smtClean="0">
                <a:solidFill>
                  <a:schemeClr val="bg2"/>
                </a:solidFill>
              </a:rPr>
              <a:t>, </a:t>
            </a:r>
            <a:r>
              <a:rPr lang="en-US" sz="3600" b="1" dirty="0" smtClean="0">
                <a:solidFill>
                  <a:schemeClr val="bg1"/>
                </a:solidFill>
              </a:rPr>
              <a:t>ORDER BY</a:t>
            </a:r>
            <a:r>
              <a:rPr lang="en-US" sz="3600" dirty="0" smtClean="0">
                <a:solidFill>
                  <a:schemeClr val="bg2"/>
                </a:solidFill>
              </a:rPr>
              <a:t>,</a:t>
            </a:r>
            <a:r>
              <a:rPr lang="en-US" sz="3600" b="1" dirty="0" smtClean="0">
                <a:solidFill>
                  <a:schemeClr val="bg1"/>
                </a:solidFill>
              </a:rPr>
              <a:t> LIKE</a:t>
            </a:r>
            <a:r>
              <a:rPr lang="en-US" sz="3600" dirty="0" smtClean="0">
                <a:solidFill>
                  <a:schemeClr val="bg2"/>
                </a:solidFill>
              </a:rPr>
              <a:t>, </a:t>
            </a:r>
            <a:r>
              <a:rPr lang="en-US" sz="3600" b="1" dirty="0" smtClean="0">
                <a:solidFill>
                  <a:schemeClr val="bg1"/>
                </a:solidFill>
              </a:rPr>
              <a:t>IS NOT NULL</a:t>
            </a:r>
            <a:endParaRPr lang="bg-BG" sz="3600" dirty="0" smtClean="0">
              <a:solidFill>
                <a:schemeClr val="bg2"/>
              </a:solidFill>
            </a:endParaRPr>
          </a:p>
          <a:p>
            <a:pPr lvl="1" indent="-457200">
              <a:buFont typeface="Wingdings" panose="05000000000000000000" pitchFamily="2" charset="2"/>
              <a:buChar char="§"/>
            </a:pPr>
            <a:r>
              <a:rPr lang="bg-BG" sz="3600" dirty="0" smtClean="0">
                <a:solidFill>
                  <a:schemeClr val="bg2"/>
                </a:solidFill>
              </a:rPr>
              <a:t>Базови </a:t>
            </a:r>
            <a:r>
              <a:rPr lang="en-US" sz="3600" dirty="0" smtClean="0">
                <a:solidFill>
                  <a:schemeClr val="bg2"/>
                </a:solidFill>
              </a:rPr>
              <a:t>SQL </a:t>
            </a:r>
            <a:r>
              <a:rPr lang="bg-BG" sz="3600" dirty="0" smtClean="0">
                <a:solidFill>
                  <a:schemeClr val="bg2"/>
                </a:solidFill>
              </a:rPr>
              <a:t>функции</a:t>
            </a:r>
          </a:p>
          <a:p>
            <a:pPr lvl="2" indent="-457200">
              <a:buClr>
                <a:schemeClr val="bg2"/>
              </a:buClr>
              <a:buFont typeface="Wingdings" panose="05000000000000000000" pitchFamily="2" charset="2"/>
              <a:buChar char="§"/>
            </a:pPr>
            <a:r>
              <a:rPr lang="en-US" sz="3600" b="1" dirty="0" smtClean="0">
                <a:solidFill>
                  <a:schemeClr val="bg1"/>
                </a:solidFill>
              </a:rPr>
              <a:t>MONTHNAME</a:t>
            </a:r>
            <a:r>
              <a:rPr lang="en-US" sz="3600" dirty="0" smtClean="0">
                <a:solidFill>
                  <a:schemeClr val="bg2"/>
                </a:solidFill>
              </a:rPr>
              <a:t>,</a:t>
            </a:r>
            <a:r>
              <a:rPr lang="en-US" sz="3600" b="1" dirty="0" smtClean="0">
                <a:solidFill>
                  <a:schemeClr val="bg1"/>
                </a:solidFill>
              </a:rPr>
              <a:t> CONCAT</a:t>
            </a:r>
            <a:endParaRPr lang="bg-BG" sz="3600" dirty="0" smtClean="0">
              <a:solidFill>
                <a:schemeClr val="bg2"/>
              </a:solidFill>
            </a:endParaRPr>
          </a:p>
          <a:p>
            <a:pPr lvl="1" indent="-457200">
              <a:buFont typeface="Wingdings" panose="05000000000000000000" pitchFamily="2" charset="2"/>
              <a:buChar char="§"/>
            </a:pPr>
            <a:endParaRPr lang="bg-BG" sz="3600" dirty="0" smtClean="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16" name="Slide Number">
            <a:extLst>
              <a:ext uri="{FF2B5EF4-FFF2-40B4-BE49-F238E27FC236}">
                <a16:creationId xmlns="" xmlns:a16="http://schemas.microsoft.com/office/drawing/2014/main" id="{49334D44-7518-4233-8A43-DB57B354A99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 xmlns:p14="http://schemas.microsoft.com/office/powerpoint/2010/main" val="4124786151"/>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xmlns="" id="{FA0703FC-0F8F-4C80-A615-E4B381EC0E0C}"/>
              </a:ext>
            </a:extLst>
          </p:cNvPr>
          <p:cNvSpPr>
            <a:spLocks noGrp="1"/>
          </p:cNvSpPr>
          <p:nvPr>
            <p:ph type="title"/>
          </p:nvPr>
        </p:nvSpPr>
        <p:spPr/>
        <p:txBody>
          <a:bodyPr/>
          <a:lstStyle/>
          <a:p>
            <a:r>
              <a:rPr lang="bg-BG" sz="8800" dirty="0" smtClean="0">
                <a:solidFill>
                  <a:srgbClr val="234465"/>
                </a:solidFill>
              </a:rPr>
              <a:t>Въпроси</a:t>
            </a:r>
            <a:r>
              <a:rPr lang="en-US" sz="8800" dirty="0" smtClean="0">
                <a:solidFill>
                  <a:srgbClr val="234465"/>
                </a:solidFill>
              </a:rPr>
              <a:t>?</a:t>
            </a:r>
            <a:endParaRPr lang="en-US" sz="8800" dirty="0"/>
          </a:p>
        </p:txBody>
      </p:sp>
    </p:spTree>
    <p:extLst>
      <p:ext uri="{BB962C8B-B14F-4D97-AF65-F5344CB8AC3E}">
        <p14:creationId xmlns:p14="http://schemas.microsoft.com/office/powerpoint/2010/main" xmlns="" val="271589968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22</a:t>
            </a:fld>
            <a:endParaRPr lang="en-US" dirty="0"/>
          </a:p>
        </p:txBody>
      </p:sp>
      <p:sp>
        <p:nvSpPr>
          <p:cNvPr id="2" name="Slide Body">
            <a:extLst>
              <a:ext uri="{FF2B5EF4-FFF2-40B4-BE49-F238E27FC236}">
                <a16:creationId xmlns=""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bg-BG" dirty="0"/>
              <a:t>Този курс</a:t>
            </a:r>
            <a:r>
              <a:rPr lang="en-US" dirty="0"/>
              <a:t> (</a:t>
            </a:r>
            <a:r>
              <a:rPr lang="bg-BG" dirty="0"/>
              <a:t>презентации, примери, демонстрационен код, упражнения, домашни, видео и други активи</a:t>
            </a:r>
            <a:r>
              <a:rPr lang="en-US" dirty="0"/>
              <a:t>) </a:t>
            </a:r>
            <a:r>
              <a:rPr lang="bg-BG" dirty="0"/>
              <a:t>представлява</a:t>
            </a:r>
            <a:r>
              <a:rPr lang="en-US" dirty="0"/>
              <a:t> </a:t>
            </a:r>
            <a:r>
              <a:rPr lang="bg-BG" b="1" dirty="0"/>
              <a:t>защитено авторско съдържание</a:t>
            </a:r>
            <a:endParaRPr lang="en-US" dirty="0"/>
          </a:p>
          <a:p>
            <a:pPr>
              <a:lnSpc>
                <a:spcPct val="120000"/>
              </a:lnSpc>
            </a:pPr>
            <a:r>
              <a:rPr lang="bg-BG" dirty="0"/>
              <a:t>Нерегламентирано копиране</a:t>
            </a:r>
            <a:r>
              <a:rPr lang="en-US" dirty="0"/>
              <a:t>,</a:t>
            </a:r>
            <a:r>
              <a:rPr lang="bg-BG" dirty="0"/>
              <a:t> разпространение или използване е незаконно</a:t>
            </a:r>
          </a:p>
          <a:p>
            <a:pPr>
              <a:lnSpc>
                <a:spcPct val="120000"/>
              </a:lnSpc>
            </a:pPr>
            <a:r>
              <a:rPr lang="en-US" dirty="0"/>
              <a:t>© </a:t>
            </a:r>
            <a:r>
              <a:rPr lang="bg-BG" dirty="0"/>
              <a:t>СофтУни</a:t>
            </a:r>
            <a:r>
              <a:rPr lang="en-US" dirty="0"/>
              <a:t> – </a:t>
            </a:r>
            <a:r>
              <a:rPr lang="en-US" dirty="0">
                <a:hlinkClick r:id="rId3"/>
              </a:rPr>
              <a:t>https://softuni.org</a:t>
            </a:r>
            <a:endParaRPr lang="en-US" dirty="0"/>
          </a:p>
          <a:p>
            <a:pPr>
              <a:lnSpc>
                <a:spcPct val="120000"/>
              </a:lnSpc>
            </a:pPr>
            <a:r>
              <a:rPr lang="en-US" dirty="0"/>
              <a:t>© </a:t>
            </a:r>
            <a:r>
              <a:rPr lang="bg-BG" dirty="0"/>
              <a:t>Софтуерен университет</a:t>
            </a:r>
            <a:r>
              <a:rPr lang="en-US" dirty="0"/>
              <a:t> – </a:t>
            </a:r>
            <a:r>
              <a:rPr lang="en-US" dirty="0">
                <a:hlinkClick r:id="rId4"/>
              </a:rPr>
              <a:t>https://softuni.bg</a:t>
            </a:r>
            <a:endParaRPr lang="bg-BG" dirty="0"/>
          </a:p>
        </p:txBody>
      </p:sp>
      <p:pic>
        <p:nvPicPr>
          <p:cNvPr id="6" name="Picture License" descr="License">
            <a:extLst>
              <a:ext uri="{FF2B5EF4-FFF2-40B4-BE49-F238E27FC236}">
                <a16:creationId xmlns="" xmlns:a16="http://schemas.microsoft.com/office/drawing/2014/main" id="{A10A2585-858C-4B1E-8846-27CF1C15729E}"/>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 xmlns:a16="http://schemas.microsoft.com/office/drawing/2014/main" id="{E5F1FB41-80C3-4816-BC47-CCC50632E6E8}"/>
              </a:ext>
            </a:extLst>
          </p:cNvPr>
          <p:cNvSpPr>
            <a:spLocks noGrp="1"/>
          </p:cNvSpPr>
          <p:nvPr>
            <p:ph type="title"/>
          </p:nvPr>
        </p:nvSpPr>
        <p:spPr/>
        <p:txBody>
          <a:bodyPr/>
          <a:lstStyle/>
          <a:p>
            <a:r>
              <a:rPr lang="bg-BG" dirty="0"/>
              <a:t>Лиценз</a:t>
            </a:r>
          </a:p>
        </p:txBody>
      </p:sp>
    </p:spTree>
    <p:extLst>
      <p:ext uri="{BB962C8B-B14F-4D97-AF65-F5344CB8AC3E}">
        <p14:creationId xmlns="" xmlns:p14="http://schemas.microsoft.com/office/powerpoint/2010/main" val="3506533871"/>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1"/>
          </p:nvPr>
        </p:nvSpPr>
        <p:spPr/>
        <p:txBody>
          <a:bodyPr/>
          <a:lstStyle/>
          <a:p>
            <a:r>
              <a:rPr lang="en-US" dirty="0" smtClean="0"/>
              <a:t>SQL </a:t>
            </a:r>
            <a:r>
              <a:rPr lang="bg-BG" dirty="0" smtClean="0"/>
              <a:t>и </a:t>
            </a:r>
            <a:r>
              <a:rPr lang="en-US" dirty="0" smtClean="0"/>
              <a:t>T-SQL</a:t>
            </a:r>
            <a:endParaRPr lang="en-US" dirty="0"/>
          </a:p>
        </p:txBody>
      </p:sp>
      <p:sp>
        <p:nvSpPr>
          <p:cNvPr id="3" name="Title 2"/>
          <p:cNvSpPr>
            <a:spLocks noGrp="1"/>
          </p:cNvSpPr>
          <p:nvPr>
            <p:ph type="title" sz="quarter" idx="10"/>
          </p:nvPr>
        </p:nvSpPr>
        <p:spPr/>
        <p:txBody>
          <a:bodyPr/>
          <a:lstStyle/>
          <a:p>
            <a:r>
              <a:rPr lang="bg-BG" dirty="0" smtClean="0"/>
              <a:t>Що е то </a:t>
            </a:r>
            <a:r>
              <a:rPr lang="en-US" dirty="0" smtClean="0"/>
              <a:t>SQL?</a:t>
            </a:r>
            <a:endParaRPr lang="en-US" dirty="0"/>
          </a:p>
        </p:txBody>
      </p:sp>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smtClean="0"/>
              <a:t>Декларативен език</a:t>
            </a:r>
            <a:endParaRPr lang="en-US" sz="3400" dirty="0"/>
          </a:p>
          <a:p>
            <a:pPr lvl="1">
              <a:lnSpc>
                <a:spcPct val="110000"/>
              </a:lnSpc>
            </a:pPr>
            <a:r>
              <a:rPr lang="bg-BG" sz="3400" dirty="0" smtClean="0"/>
              <a:t>Доближава се до английския език</a:t>
            </a:r>
            <a:endParaRPr lang="en-US" sz="3400" dirty="0"/>
          </a:p>
          <a:p>
            <a:pPr lvl="1">
              <a:lnSpc>
                <a:spcPct val="110000"/>
              </a:lnSpc>
            </a:pPr>
            <a:endParaRPr lang="en-US" sz="3400" dirty="0"/>
          </a:p>
          <a:p>
            <a:pPr lvl="1">
              <a:lnSpc>
                <a:spcPct val="110000"/>
              </a:lnSpc>
            </a:pPr>
            <a:r>
              <a:rPr lang="ru-RU" sz="3400" dirty="0" smtClean="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a:t>
            </a:r>
            <a:r>
              <a:rPr lang="en-US" sz="3600" dirty="0" smtClean="0"/>
              <a:t>Server</a:t>
            </a:r>
            <a:r>
              <a:rPr lang="bg-BG" sz="3600" dirty="0" smtClean="0"/>
              <a:t> версията на </a:t>
            </a:r>
            <a:r>
              <a:rPr lang="en-US" sz="3600" dirty="0" smtClean="0"/>
              <a:t>SQL</a:t>
            </a:r>
            <a:endParaRPr lang="en-US" sz="3600" dirty="0"/>
          </a:p>
          <a:p>
            <a:pPr lvl="1">
              <a:lnSpc>
                <a:spcPct val="110000"/>
              </a:lnSpc>
            </a:pPr>
            <a:r>
              <a:rPr lang="bg-BG" sz="3400" dirty="0" smtClean="0"/>
              <a:t>Поддържа контролна последователност</a:t>
            </a:r>
            <a:r>
              <a:rPr lang="en-US" sz="3400" dirty="0" smtClean="0"/>
              <a:t> </a:t>
            </a:r>
            <a:r>
              <a:rPr lang="en-US" sz="3400" dirty="0"/>
              <a:t>(</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smtClean="0"/>
              <a:t>Проектиран за писане на </a:t>
            </a:r>
            <a:r>
              <a:rPr lang="bg-BG" sz="3400" b="1" dirty="0" smtClean="0">
                <a:solidFill>
                  <a:schemeClr val="bg1"/>
                </a:solidFill>
              </a:rPr>
              <a:t>логика</a:t>
            </a:r>
            <a:r>
              <a:rPr lang="en-US" sz="3400" dirty="0" smtClean="0"/>
              <a:t> </a:t>
            </a:r>
            <a:r>
              <a:rPr lang="bg-BG" sz="3400" dirty="0" smtClean="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smtClean="0"/>
              <a:t>Какво са</a:t>
            </a:r>
            <a:r>
              <a:rPr lang="en-US" dirty="0" smtClean="0"/>
              <a:t> </a:t>
            </a:r>
            <a:r>
              <a:rPr lang="en-US" dirty="0"/>
              <a:t>SQL </a:t>
            </a:r>
            <a:r>
              <a:rPr lang="bg-BG" dirty="0" smtClean="0"/>
              <a:t>и </a:t>
            </a:r>
            <a:r>
              <a:rPr lang="en-US" dirty="0" smtClean="0"/>
              <a:t>T-SQL</a:t>
            </a:r>
            <a:r>
              <a:rPr lang="en-US" dirty="0"/>
              <a:t>?</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7" name="Slide Number">
            <a:extLst>
              <a:ext uri="{FF2B5EF4-FFF2-40B4-BE49-F238E27FC236}">
                <a16:creationId xmlns="" xmlns:a16="http://schemas.microsoft.com/office/drawing/2014/main" id="{D10A6F80-B742-4059-88FB-2CB7108E89B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 xmlns:p14="http://schemas.microsoft.com/office/powerpoint/2010/main" val="3643053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smtClean="0"/>
              <a:t>Можем да комуникираме с машината на базата данни, използвайки </a:t>
            </a:r>
            <a:r>
              <a:rPr lang="en-US" sz="3600" dirty="0" smtClean="0"/>
              <a:t>SQL</a:t>
            </a:r>
            <a:endParaRPr lang="en-US" sz="3600" dirty="0"/>
          </a:p>
          <a:p>
            <a:r>
              <a:rPr lang="bg-BG" sz="3600" dirty="0" smtClean="0"/>
              <a:t>Заявките предоставят по-добър</a:t>
            </a:r>
            <a:r>
              <a:rPr lang="en-US" sz="3600" dirty="0" smtClean="0"/>
              <a:t> </a:t>
            </a:r>
            <a:r>
              <a:rPr lang="bg-BG" sz="3600" b="1" dirty="0" smtClean="0">
                <a:solidFill>
                  <a:schemeClr val="bg1"/>
                </a:solidFill>
              </a:rPr>
              <a:t>контрол</a:t>
            </a:r>
            <a:r>
              <a:rPr lang="en-US" sz="3600" dirty="0" smtClean="0"/>
              <a:t> </a:t>
            </a:r>
            <a:r>
              <a:rPr lang="bg-BG" sz="3600" dirty="0" smtClean="0"/>
              <a:t>и</a:t>
            </a:r>
            <a:r>
              <a:rPr lang="en-US" sz="3600" dirty="0" smtClean="0"/>
              <a:t> </a:t>
            </a:r>
            <a:r>
              <a:rPr lang="bg-BG" sz="3600" b="1" dirty="0" smtClean="0">
                <a:solidFill>
                  <a:schemeClr val="bg1"/>
                </a:solidFill>
              </a:rPr>
              <a:t>гъвкавост</a:t>
            </a:r>
            <a:endParaRPr lang="en-US" sz="3600" dirty="0"/>
          </a:p>
          <a:p>
            <a:r>
              <a:rPr lang="bg-BG" sz="3600" dirty="0" smtClean="0"/>
              <a:t>Ключовите думи в </a:t>
            </a:r>
            <a:r>
              <a:rPr lang="en-US" sz="3600" dirty="0" smtClean="0"/>
              <a:t>SQL </a:t>
            </a:r>
            <a:r>
              <a:rPr lang="bg-BG" sz="3600" dirty="0" smtClean="0"/>
              <a:t>стандартно са </a:t>
            </a:r>
            <a:r>
              <a:rPr lang="bg-BG" sz="3600" b="1" dirty="0" smtClean="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smtClean="0"/>
              <a:t>Заявки</a:t>
            </a:r>
            <a:endParaRPr lang="bg-BG" dirty="0"/>
          </a:p>
        </p:txBody>
      </p:sp>
      <p:sp>
        <p:nvSpPr>
          <p:cNvPr id="9" name="Slide Number">
            <a:extLst>
              <a:ext uri="{FF2B5EF4-FFF2-40B4-BE49-F238E27FC236}">
                <a16:creationId xmlns="" xmlns:a16="http://schemas.microsoft.com/office/drawing/2014/main" id="{07901521-E17C-4BE7-B37A-E62F9A58F453}"/>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 xmlns:p14="http://schemas.microsoft.com/office/powerpoint/2010/main" val="3954003357"/>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p:txBody>
          <a:bodyPr>
            <a:normAutofit/>
          </a:bodyPr>
          <a:lstStyle/>
          <a:p>
            <a:pPr>
              <a:buClr>
                <a:schemeClr val="tx2"/>
              </a:buClr>
            </a:pPr>
            <a:r>
              <a:rPr lang="bg-BG" sz="3600" b="1" dirty="0" smtClean="0">
                <a:solidFill>
                  <a:schemeClr val="bg1"/>
                </a:solidFill>
              </a:rPr>
              <a:t>Проекцията </a:t>
            </a:r>
            <a:r>
              <a:rPr lang="ru-RU" sz="3600" dirty="0" smtClean="0"/>
              <a:t>е операция в SQL, която се използва за </a:t>
            </a:r>
            <a:r>
              <a:rPr lang="bg-BG" sz="3600" b="1" dirty="0" smtClean="0">
                <a:solidFill>
                  <a:schemeClr val="bg1"/>
                </a:solidFill>
              </a:rPr>
              <a:t>избиране </a:t>
            </a:r>
            <a:r>
              <a:rPr lang="ru-RU" sz="3600" dirty="0" smtClean="0"/>
              <a:t>на определени колони от таблица</a:t>
            </a:r>
          </a:p>
          <a:p>
            <a:pPr>
              <a:buClr>
                <a:schemeClr val="tx2"/>
              </a:buClr>
            </a:pPr>
            <a:endParaRPr lang="ru-RU" sz="3600" dirty="0" smtClean="0"/>
          </a:p>
          <a:p>
            <a:pPr>
              <a:buClr>
                <a:schemeClr val="tx2"/>
              </a:buClr>
            </a:pPr>
            <a:endParaRPr lang="ru-RU" sz="3600" dirty="0" smtClean="0"/>
          </a:p>
          <a:p>
            <a:pPr>
              <a:buClr>
                <a:schemeClr val="tx2"/>
              </a:buClr>
            </a:pPr>
            <a:r>
              <a:rPr lang="ru-RU" sz="3600" dirty="0" smtClean="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smtClean="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smtClean="0"/>
              <a:t>Избиране на</a:t>
            </a:r>
            <a:r>
              <a:rPr lang="en-US" dirty="0" smtClean="0"/>
              <a:t> </a:t>
            </a:r>
            <a:r>
              <a:rPr lang="bg-BG" b="1" dirty="0" smtClean="0">
                <a:solidFill>
                  <a:schemeClr val="bg1"/>
                </a:solidFill>
              </a:rPr>
              <a:t>всички</a:t>
            </a:r>
            <a:r>
              <a:rPr lang="en-US" b="1" dirty="0" smtClean="0">
                <a:solidFill>
                  <a:schemeClr val="bg1"/>
                </a:solidFill>
              </a:rPr>
              <a:t> </a:t>
            </a:r>
            <a:r>
              <a:rPr lang="bg-BG" dirty="0" smtClean="0"/>
              <a:t>колони от таблицата</a:t>
            </a:r>
            <a:r>
              <a:rPr lang="en-US" dirty="0" smtClean="0"/>
              <a:t> </a:t>
            </a:r>
            <a:r>
              <a:rPr lang="en-US" dirty="0"/>
              <a:t>"Departments</a:t>
            </a:r>
            <a:r>
              <a:rPr lang="en-US" dirty="0" smtClean="0"/>
              <a:t>"</a:t>
            </a:r>
            <a:endParaRPr lang="en-US" dirty="0"/>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smtClean="0"/>
              <a:t>Избиране на</a:t>
            </a:r>
            <a:r>
              <a:rPr lang="en-US" dirty="0" smtClean="0"/>
              <a:t> </a:t>
            </a:r>
            <a:r>
              <a:rPr lang="bg-BG" b="1" dirty="0" smtClean="0">
                <a:solidFill>
                  <a:schemeClr val="bg1"/>
                </a:solidFill>
              </a:rPr>
              <a:t>специфични </a:t>
            </a:r>
            <a:r>
              <a:rPr lang="bg-BG" dirty="0" smtClean="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smtClean="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xmlns=""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xmlns="" val="20000"/>
                    </a:ext>
                  </a:extLst>
                </a:gridCol>
                <a:gridCol w="3959225">
                  <a:extLst>
                    <a:ext uri="{9D8B030D-6E8A-4147-A177-3AD203B41FA5}">
                      <a16:colId xmlns:a16="http://schemas.microsoft.com/office/drawing/2014/main" xmlns="" val="20001"/>
                    </a:ext>
                  </a:extLst>
                </a:gridCol>
                <a:gridCol w="1584325">
                  <a:extLst>
                    <a:ext uri="{9D8B030D-6E8A-4147-A177-3AD203B41FA5}">
                      <a16:colId xmlns:a16="http://schemas.microsoft.com/office/drawing/2014/main" xmlns=""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xmlns=""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xmlns="" val="20000"/>
                    </a:ext>
                  </a:extLst>
                </a:gridCol>
                <a:gridCol w="1978428">
                  <a:extLst>
                    <a:ext uri="{9D8B030D-6E8A-4147-A177-3AD203B41FA5}">
                      <a16:colId xmlns:a16="http://schemas.microsoft.com/office/drawing/2014/main" xmlns=""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xmlns=""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Slide Number">
            <a:extLst>
              <a:ext uri="{FF2B5EF4-FFF2-40B4-BE49-F238E27FC236}">
                <a16:creationId xmlns:a16="http://schemas.microsoft.com/office/drawing/2014/main" xmlns="" id="{8449B4AA-96C8-46CA-B2A2-9FE3ED44677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xmlns="" val="94690058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pPr>
              <a:buClr>
                <a:schemeClr val="tx2"/>
              </a:buClr>
            </a:pPr>
            <a:r>
              <a:rPr lang="bg-BG" sz="3400" b="1" dirty="0" smtClean="0">
                <a:solidFill>
                  <a:schemeClr val="bg1"/>
                </a:solidFill>
              </a:rPr>
              <a:t>Селекцията</a:t>
            </a:r>
            <a:r>
              <a:rPr lang="ru-RU" dirty="0" smtClean="0"/>
              <a:t> в SQL се използва за </a:t>
            </a:r>
            <a:r>
              <a:rPr lang="bg-BG" sz="3400" b="1" dirty="0" smtClean="0">
                <a:solidFill>
                  <a:schemeClr val="bg1"/>
                </a:solidFill>
              </a:rPr>
              <a:t>филтриране</a:t>
            </a:r>
            <a:r>
              <a:rPr lang="bg-BG" sz="3600" b="1" dirty="0" smtClean="0">
                <a:solidFill>
                  <a:schemeClr val="bg1"/>
                </a:solidFill>
              </a:rPr>
              <a:t> </a:t>
            </a:r>
            <a:r>
              <a:rPr lang="ru-RU" dirty="0" smtClean="0"/>
              <a:t>на редовете в таблица базирано на дадено условие</a:t>
            </a:r>
            <a:endParaRPr lang="en-US" dirty="0" smtClean="0"/>
          </a:p>
          <a:p>
            <a:pPr>
              <a:buClr>
                <a:schemeClr val="tx2"/>
              </a:buClr>
            </a:pPr>
            <a:endParaRPr lang="en-US" dirty="0" smtClean="0"/>
          </a:p>
          <a:p>
            <a:pPr>
              <a:buClr>
                <a:schemeClr val="tx2"/>
              </a:buClr>
            </a:pPr>
            <a:endParaRPr lang="en-US" dirty="0" smtClean="0"/>
          </a:p>
          <a:p>
            <a:pPr>
              <a:buClr>
                <a:schemeClr val="tx2"/>
              </a:buClr>
            </a:pPr>
            <a:endParaRPr lang="en-US" dirty="0" smtClean="0"/>
          </a:p>
          <a:p>
            <a:pPr>
              <a:buClr>
                <a:schemeClr val="tx2"/>
              </a:buClr>
            </a:pPr>
            <a:r>
              <a:rPr lang="ru-RU" dirty="0" smtClean="0"/>
              <a:t>Ако искаме да изберем само служителите от даден отдел, можем да направим селекция като използваме "</a:t>
            </a:r>
            <a:r>
              <a:rPr lang="en-US" sz="3400" b="1" dirty="0" smtClean="0">
                <a:solidFill>
                  <a:schemeClr val="bg1"/>
                </a:solidFill>
              </a:rPr>
              <a:t>WHERE</a:t>
            </a:r>
            <a:r>
              <a:rPr lang="ru-RU" dirty="0" smtClean="0"/>
              <a:t>" условие</a:t>
            </a:r>
            <a:endParaRPr lang="en-US" dirty="0"/>
          </a:p>
        </p:txBody>
      </p:sp>
      <p:sp>
        <p:nvSpPr>
          <p:cNvPr id="4" name="Title 3"/>
          <p:cNvSpPr>
            <a:spLocks noGrp="1"/>
          </p:cNvSpPr>
          <p:nvPr>
            <p:ph type="title"/>
          </p:nvPr>
        </p:nvSpPr>
        <p:spPr/>
        <p:txBody>
          <a:bodyPr/>
          <a:lstStyle/>
          <a:p>
            <a:r>
              <a:rPr lang="bg-BG" dirty="0" smtClean="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r>
              <a:rPr lang="bg-BG" sz="2800" b="1" noProof="1" smtClean="0">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DepartmentId = 1</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9</a:t>
            </a:fld>
            <a:endParaRPr lang="en-US" noProof="0" dirty="0"/>
          </a:p>
        </p:txBody>
      </p:sp>
      <p:sp>
        <p:nvSpPr>
          <p:cNvPr id="3" name="Text Placeholder 2"/>
          <p:cNvSpPr>
            <a:spLocks noGrp="1"/>
          </p:cNvSpPr>
          <p:nvPr>
            <p:ph type="body" sz="quarter" idx="10"/>
          </p:nvPr>
        </p:nvSpPr>
        <p:spPr/>
        <p:txBody>
          <a:bodyPr>
            <a:normAutofit/>
          </a:bodyPr>
          <a:lstStyle/>
          <a:p>
            <a:r>
              <a:rPr lang="ru-RU" sz="3600" dirty="0" smtClean="0"/>
              <a:t>Филтрирането в </a:t>
            </a:r>
            <a:r>
              <a:rPr lang="en-US" sz="3600" b="1" dirty="0" smtClean="0">
                <a:solidFill>
                  <a:schemeClr val="bg1"/>
                </a:solidFill>
              </a:rPr>
              <a:t>SQL </a:t>
            </a:r>
            <a:r>
              <a:rPr lang="ru-RU" sz="3600" dirty="0" smtClean="0"/>
              <a:t>може да се осъществи чрез оператори като </a:t>
            </a:r>
            <a:r>
              <a:rPr lang="en-US" sz="3600" b="1" dirty="0" smtClean="0">
                <a:solidFill>
                  <a:schemeClr val="bg1"/>
                </a:solidFill>
              </a:rPr>
              <a:t>LIKE</a:t>
            </a:r>
            <a:r>
              <a:rPr lang="ru-RU" sz="3600" dirty="0" smtClean="0"/>
              <a:t>, </a:t>
            </a:r>
            <a:r>
              <a:rPr lang="en-US" sz="3600" b="1" dirty="0" smtClean="0">
                <a:solidFill>
                  <a:schemeClr val="bg1"/>
                </a:solidFill>
              </a:rPr>
              <a:t>BETWEEN</a:t>
            </a:r>
            <a:r>
              <a:rPr lang="ru-RU" sz="3600" dirty="0" smtClean="0"/>
              <a:t>, </a:t>
            </a:r>
            <a:r>
              <a:rPr lang="en-US" sz="3600" b="1" dirty="0" smtClean="0">
                <a:solidFill>
                  <a:schemeClr val="bg1"/>
                </a:solidFill>
              </a:rPr>
              <a:t>IN</a:t>
            </a:r>
            <a:r>
              <a:rPr lang="ru-RU" sz="3600" dirty="0" smtClean="0"/>
              <a:t>,</a:t>
            </a:r>
            <a:r>
              <a:rPr lang="en-US" sz="3600" dirty="0" smtClean="0"/>
              <a:t> </a:t>
            </a:r>
            <a:r>
              <a:rPr lang="en-US" sz="3600" b="1" dirty="0" smtClean="0">
                <a:solidFill>
                  <a:schemeClr val="bg1"/>
                </a:solidFill>
              </a:rPr>
              <a:t>NOT IN</a:t>
            </a:r>
            <a:r>
              <a:rPr lang="ru-RU" sz="3600" dirty="0" smtClean="0"/>
              <a:t>, и други</a:t>
            </a:r>
            <a:endParaRPr lang="en-US" sz="3600" dirty="0" smtClean="0"/>
          </a:p>
          <a:p>
            <a:r>
              <a:rPr lang="bg-BG" sz="3600" dirty="0" smtClean="0"/>
              <a:t>Специфираме условия за филтриране на редовете</a:t>
            </a:r>
            <a:endParaRPr lang="en-US" sz="3600" dirty="0"/>
          </a:p>
        </p:txBody>
      </p:sp>
      <p:sp>
        <p:nvSpPr>
          <p:cNvPr id="4" name="Title 3"/>
          <p:cNvSpPr>
            <a:spLocks noGrp="1"/>
          </p:cNvSpPr>
          <p:nvPr>
            <p:ph type="title"/>
          </p:nvPr>
        </p:nvSpPr>
        <p:spPr/>
        <p:txBody>
          <a:bodyPr/>
          <a:lstStyle/>
          <a:p>
            <a:r>
              <a:rPr lang="bg-BG" dirty="0" smtClean="0"/>
              <a:t>Филтриране</a:t>
            </a:r>
            <a:r>
              <a:rPr lang="en-US" dirty="0" smtClean="0"/>
              <a:t> (1)</a:t>
            </a:r>
            <a:endParaRPr lang="en-US" dirty="0"/>
          </a:p>
        </p:txBody>
      </p:sp>
      <p:sp>
        <p:nvSpPr>
          <p:cNvPr id="5" name="Rectangle 3"/>
          <p:cNvSpPr>
            <a:spLocks noChangeArrowheads="1"/>
          </p:cNvSpPr>
          <p:nvPr/>
        </p:nvSpPr>
        <p:spPr bwMode="auto">
          <a:xfrm>
            <a:off x="2406000" y="3879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FROM</a:t>
            </a:r>
            <a:r>
              <a:rPr lang="en-US" sz="2800" b="1" noProof="1" smtClean="0">
                <a:latin typeface="Consolas" pitchFamily="49" charset="0"/>
                <a:cs typeface="Consolas" pitchFamily="49" charset="0"/>
              </a:rPr>
              <a:t> Employees</a:t>
            </a:r>
            <a:r>
              <a:rPr lang="bg-BG" sz="2800" b="1" noProof="1" smtClean="0">
                <a:latin typeface="Consolas" pitchFamily="49" charset="0"/>
                <a:cs typeface="Consolas" pitchFamily="49" charset="0"/>
              </a:rPr>
              <a:t> </a:t>
            </a:r>
            <a:endParaRPr lang="en-US" sz="2800" b="1" noProof="1" smtClean="0">
              <a:latin typeface="Consolas" pitchFamily="49" charset="0"/>
              <a:cs typeface="Consolas" pitchFamily="49" charset="0"/>
            </a:endParaRPr>
          </a:p>
          <a:p>
            <a:pPr eaLnBrk="0" hangingPunct="0">
              <a:buClr>
                <a:schemeClr val="accent5">
                  <a:lumMod val="40000"/>
                  <a:lumOff val="60000"/>
                </a:schemeClr>
              </a:buClr>
              <a:buSzPct val="70000"/>
            </a:pPr>
            <a:r>
              <a:rPr lang="en-US" sz="2800" b="1" noProof="1" smtClean="0">
                <a:solidFill>
                  <a:schemeClr val="bg1"/>
                </a:solidFill>
                <a:latin typeface="Consolas" pitchFamily="49" charset="0"/>
                <a:cs typeface="Consolas" pitchFamily="49" charset="0"/>
              </a:rPr>
              <a:t>WHERE </a:t>
            </a:r>
            <a:r>
              <a:rPr lang="en-US" sz="2800" b="1" noProof="1" smtClean="0">
                <a:latin typeface="Consolas" pitchFamily="49" charset="0"/>
                <a:cs typeface="Consolas" pitchFamily="49" charset="0"/>
              </a:rPr>
              <a:t>FirstName </a:t>
            </a:r>
            <a:r>
              <a:rPr lang="en-US" sz="2800" b="1" noProof="1" smtClean="0">
                <a:solidFill>
                  <a:schemeClr val="bg1"/>
                </a:solidFill>
                <a:latin typeface="Consolas" pitchFamily="49" charset="0"/>
                <a:cs typeface="Consolas" pitchFamily="49" charset="0"/>
              </a:rPr>
              <a:t>LIKE </a:t>
            </a:r>
            <a:r>
              <a:rPr lang="en-US" sz="2800" b="1" dirty="0" smtClean="0"/>
              <a:t>'A%'</a:t>
            </a:r>
            <a:endParaRPr lang="en-US" sz="2800" b="1" noProof="1">
              <a:latin typeface="Consolas" pitchFamily="49" charset="0"/>
              <a:cs typeface="Consolas" pitchFamily="49" charset="0"/>
            </a:endParaRPr>
          </a:p>
        </p:txBody>
      </p:sp>
    </p:spTree>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5904</TotalTime>
  <Words>1114</Words>
  <Application>Microsoft Office PowerPoint</Application>
  <PresentationFormat>Custom</PresentationFormat>
  <Paragraphs>204</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SoftUni</vt:lpstr>
      <vt:lpstr>Въведение в SQL</vt:lpstr>
      <vt:lpstr>Съдържание</vt:lpstr>
      <vt:lpstr>Що е то 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Summary</vt:lpstr>
      <vt:lpstr>Въпроси?</vt:lpstr>
      <vt:lpstr>Лиценз</vt:lpstr>
    </vt:vector>
  </TitlesOfParts>
  <Company>SoftUni – https://softuni.org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Data Definition and Data Types</dc:title>
  <dc:subject>Databases Basics - MS SQL Server - Practical Training Course @ SoftUni</dc:subject>
  <dc:creator>Software University</dc:creator>
  <cp:keywords>Databases; SQL; programming; SoftUni; Software University; programming; software development; software engineering; course; database systems</cp:keywords>
  <dc:description>© SoftUni – https://softuni.org_x000d_
© Software University – https://softuni.bg_x000d_
_x000d_
Copyrighted document. Unauthorized copy, reproduction or use is not permitted.</dc:description>
  <cp:lastModifiedBy>Windows User</cp:lastModifiedBy>
  <cp:revision>108</cp:revision>
  <dcterms:created xsi:type="dcterms:W3CDTF">2018-05-23T13:08:44Z</dcterms:created>
  <dcterms:modified xsi:type="dcterms:W3CDTF">2023-08-01T13:05:40Z</dcterms:modified>
  <cp:category>db;databases;sql;programming;computer programming;software development</cp:category>
</cp:coreProperties>
</file>