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8"/>
  </p:notesMasterIdLst>
  <p:handoutMasterIdLst>
    <p:handoutMasterId r:id="rId19"/>
  </p:handoutMasterIdLst>
  <p:sldIdLst>
    <p:sldId id="297" r:id="rId2"/>
    <p:sldId id="298" r:id="rId3"/>
    <p:sldId id="309" r:id="rId4"/>
    <p:sldId id="512" r:id="rId5"/>
    <p:sldId id="310" r:id="rId6"/>
    <p:sldId id="311" r:id="rId7"/>
    <p:sldId id="317" r:id="rId8"/>
    <p:sldId id="318" r:id="rId9"/>
    <p:sldId id="319" r:id="rId10"/>
    <p:sldId id="730" r:id="rId11"/>
    <p:sldId id="731" r:id="rId12"/>
    <p:sldId id="732" r:id="rId13"/>
    <p:sldId id="742" r:id="rId14"/>
    <p:sldId id="324" r:id="rId15"/>
    <p:sldId id="401" r:id="rId16"/>
    <p:sldId id="49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E4FD857-73AF-4F7F-87E9-476647506E0B}">
          <p14:sldIdLst>
            <p14:sldId id="297"/>
            <p14:sldId id="298"/>
          </p14:sldIdLst>
        </p14:section>
        <p14:section name="Делегати" id="{E76108ED-68DC-4534-9776-6B0886125705}">
          <p14:sldIdLst>
            <p14:sldId id="309"/>
            <p14:sldId id="512"/>
            <p14:sldId id="310"/>
            <p14:sldId id="311"/>
            <p14:sldId id="317"/>
            <p14:sldId id="318"/>
            <p14:sldId id="319"/>
          </p14:sldIdLst>
        </p14:section>
        <p14:section name="Събития" id="{5BC4849D-F844-4F37-8492-90BD92BABD47}">
          <p14:sldIdLst>
            <p14:sldId id="730"/>
            <p14:sldId id="731"/>
            <p14:sldId id="732"/>
            <p14:sldId id="742"/>
          </p14:sldIdLst>
        </p14:section>
        <p14:section name="Обобщение" id="{B09F75D5-85A3-486A-8BE9-F1C621FF36A3}">
          <p14:sldIdLst>
            <p14:sldId id="324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FFA000"/>
    <a:srgbClr val="0084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64" autoAdjust="0"/>
    <p:restoredTop sz="95238" autoAdjust="0"/>
  </p:normalViewPr>
  <p:slideViewPr>
    <p:cSldViewPr showGuides="1">
      <p:cViewPr varScale="1">
        <p:scale>
          <a:sx n="74" d="100"/>
          <a:sy n="74" d="100"/>
        </p:scale>
        <p:origin x="360" y="5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25.7.2023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25-Jul-23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2F7193-9F57-4894-B985-A19073450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33381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08C7891-E4B7-4232-A514-A1467D12B70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2120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483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72EA18C-4C17-4B25-8D51-42217A2C27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07191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B25238D-30EC-49FB-9FD0-BF03E5499E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385110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4E3278B1-3FC3-4FB0-AAB8-C44E4CE52A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90424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182" y="1224000"/>
            <a:ext cx="11083636" cy="675176"/>
          </a:xfrm>
        </p:spPr>
        <p:txBody>
          <a:bodyPr>
            <a:normAutofit/>
          </a:bodyPr>
          <a:lstStyle/>
          <a:p>
            <a:r>
              <a:rPr lang="bg-BG" dirty="0"/>
              <a:t>Обратно извикване (</a:t>
            </a:r>
            <a:r>
              <a:rPr lang="en-US" dirty="0"/>
              <a:t>Callbacks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Делегати и събития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noProof="1"/>
              <a:t>SoftUni</a:t>
            </a:r>
            <a:r>
              <a:rPr lang="en-US" dirty="0"/>
              <a:t>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miro.medium.com/max/1610/1*xy6Cj3xMWUM7_9u5GPrIU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9416" y="1949235"/>
            <a:ext cx="4993166" cy="3144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302450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49EAAF9A-15D2-FCD4-9177-6902536B2D2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Хващане и обработка на събития в </a:t>
            </a:r>
            <a:r>
              <a:rPr lang="en-US" dirty="0"/>
              <a:t>C#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Събития (</a:t>
            </a:r>
            <a:r>
              <a:rPr lang="en-US" dirty="0"/>
              <a:t>Events)</a:t>
            </a:r>
            <a:r>
              <a:rPr lang="bg-BG" dirty="0"/>
              <a:t> и </a:t>
            </a:r>
            <a:r>
              <a:rPr lang="en-US" dirty="0"/>
              <a:t>EventHandler </a:t>
            </a:r>
          </a:p>
        </p:txBody>
      </p:sp>
      <p:pic>
        <p:nvPicPr>
          <p:cNvPr id="7" name="Picture 2" descr="https://miro.medium.com/max/1610/1*xy6Cj3xMWUM7_9u5GPrI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1196753"/>
            <a:ext cx="4212418" cy="265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8014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08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 </a:t>
            </a:r>
            <a:r>
              <a:rPr lang="bg-BG" sz="3200" dirty="0"/>
              <a:t>са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потребителски действия</a:t>
            </a:r>
          </a:p>
          <a:p>
            <a:pPr lvl="1">
              <a:lnSpc>
                <a:spcPct val="108000"/>
              </a:lnSpc>
              <a:buClr>
                <a:schemeClr val="tx1"/>
              </a:buClr>
            </a:pPr>
            <a:r>
              <a:rPr lang="bg-BG" sz="2900" dirty="0"/>
              <a:t>Примери</a:t>
            </a:r>
            <a:r>
              <a:rPr lang="en-US" sz="2900" dirty="0"/>
              <a:t>: </a:t>
            </a:r>
            <a:r>
              <a:rPr lang="bg-BG" sz="2900" dirty="0"/>
              <a:t>натискане на бутон</a:t>
            </a:r>
            <a:r>
              <a:rPr lang="en-US" sz="2900" dirty="0"/>
              <a:t>, </a:t>
            </a:r>
            <a:r>
              <a:rPr lang="bg-BG" sz="2900" dirty="0"/>
              <a:t>клик с мишката</a:t>
            </a:r>
            <a:r>
              <a:rPr lang="en-US" sz="2900" dirty="0"/>
              <a:t>,</a:t>
            </a:r>
            <a:br>
              <a:rPr lang="en-US" sz="2900" dirty="0"/>
            </a:br>
            <a:r>
              <a:rPr lang="bg-BG" sz="2900" dirty="0"/>
              <a:t>движение на мишката, събитие от таймер,</a:t>
            </a:r>
            <a:br>
              <a:rPr lang="en-US" sz="2900" dirty="0"/>
            </a:br>
            <a:r>
              <a:rPr lang="bg-BG" sz="2900" dirty="0"/>
              <a:t>събитие от клавиатурата и други</a:t>
            </a:r>
          </a:p>
          <a:p>
            <a:pPr lvl="1">
              <a:lnSpc>
                <a:spcPct val="108000"/>
              </a:lnSpc>
              <a:buClr>
                <a:schemeClr val="tx1"/>
              </a:buClr>
            </a:pPr>
            <a:r>
              <a:rPr lang="bg-BG" sz="2900" dirty="0"/>
              <a:t>Можем да се "</a:t>
            </a:r>
            <a:r>
              <a:rPr lang="bg-BG" sz="2900" b="1" dirty="0">
                <a:solidFill>
                  <a:schemeClr val="bg1"/>
                </a:solidFill>
              </a:rPr>
              <a:t>абонираме за събитие</a:t>
            </a:r>
            <a:r>
              <a:rPr lang="bg-BG" sz="2900" dirty="0"/>
              <a:t>" и</a:t>
            </a:r>
            <a:br>
              <a:rPr lang="bg-BG" sz="2900" dirty="0"/>
            </a:br>
            <a:r>
              <a:rPr lang="bg-BG" sz="2900" dirty="0"/>
              <a:t>да го обработваме, когато възникне</a:t>
            </a:r>
          </a:p>
          <a:p>
            <a:pPr>
              <a:lnSpc>
                <a:spcPct val="108000"/>
              </a:lnSpc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 </a:t>
            </a:r>
            <a:r>
              <a:rPr lang="bg-BG" sz="3200" dirty="0"/>
              <a:t>се декларират в даден</a:t>
            </a:r>
            <a:br>
              <a:rPr lang="bg-BG" sz="3200" dirty="0"/>
            </a:br>
            <a:r>
              <a:rPr lang="bg-BG" sz="3200" dirty="0"/>
              <a:t>клас като </a:t>
            </a:r>
            <a:r>
              <a:rPr lang="bg-BG" sz="3200" b="1" dirty="0">
                <a:solidFill>
                  <a:schemeClr val="bg1"/>
                </a:solidFill>
              </a:rPr>
              <a:t>делегати</a:t>
            </a:r>
            <a:r>
              <a:rPr lang="bg-BG" sz="3200" dirty="0"/>
              <a:t> и се хващат чрез</a:t>
            </a:r>
            <a:br>
              <a:rPr lang="bg-BG" sz="3200" dirty="0"/>
            </a:br>
            <a:r>
              <a:rPr lang="bg-BG" sz="3200" dirty="0"/>
              <a:t>обработчици (</a:t>
            </a:r>
            <a:r>
              <a:rPr lang="en-US" sz="3200" b="1" dirty="0">
                <a:solidFill>
                  <a:schemeClr val="bg1"/>
                </a:solidFill>
              </a:rPr>
              <a:t>event handlers</a:t>
            </a:r>
            <a:r>
              <a:rPr lang="bg-BG" sz="3200" dirty="0"/>
              <a:t>)</a:t>
            </a:r>
          </a:p>
          <a:p>
            <a:pPr lvl="1">
              <a:lnSpc>
                <a:spcPct val="108000"/>
              </a:lnSpc>
              <a:buClr>
                <a:schemeClr val="tx1"/>
              </a:buClr>
            </a:pPr>
            <a:r>
              <a:rPr lang="bg-BG" sz="2900" dirty="0"/>
              <a:t>Например: класът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Button</a:t>
            </a:r>
            <a:r>
              <a:rPr lang="en-US" sz="2900" dirty="0"/>
              <a:t> </a:t>
            </a:r>
            <a:r>
              <a:rPr lang="bg-BG" sz="2900" dirty="0"/>
              <a:t>има събитие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</a:p>
          <a:p>
            <a:pPr lvl="1">
              <a:lnSpc>
                <a:spcPct val="108000"/>
              </a:lnSpc>
            </a:pPr>
            <a:r>
              <a:rPr lang="bg-BG" sz="2900" dirty="0"/>
              <a:t>Събитието </a:t>
            </a:r>
            <a:r>
              <a:rPr lang="en-US" sz="2900" b="1" dirty="0">
                <a:solidFill>
                  <a:schemeClr val="bg1"/>
                </a:solidFill>
                <a:latin typeface="Consolas" panose="020B0609020204030204" pitchFamily="49" charset="0"/>
              </a:rPr>
              <a:t>Click</a:t>
            </a:r>
            <a:r>
              <a:rPr lang="bg-BG" sz="2900" dirty="0"/>
              <a:t> се обработва от </a:t>
            </a:r>
            <a:r>
              <a:rPr lang="en-US" sz="2900" dirty="0"/>
              <a:t>event handler </a:t>
            </a:r>
            <a:r>
              <a:rPr lang="en-US" sz="2900" b="1" noProof="1">
                <a:latin typeface="Consolas" panose="020B0609020204030204" pitchFamily="49" charset="0"/>
              </a:rPr>
              <a:t>ButtonOK_Click()</a:t>
            </a:r>
            <a:endParaRPr lang="en-US" sz="30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  <a:endParaRPr lang="en-US" dirty="0"/>
          </a:p>
        </p:txBody>
      </p:sp>
      <p:pic>
        <p:nvPicPr>
          <p:cNvPr id="8" name="Picture 2" descr="Dan Wahlin - Understanding C# Events, Delegates and Lambdas – New  Pluralsight Cou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7319" y="1404000"/>
            <a:ext cx="3690245" cy="2943000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77B393BD-0098-425E-90C7-CF042E5A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11737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Събитията са </a:t>
            </a:r>
            <a:r>
              <a:rPr lang="bg-BG" sz="3000" b="1" dirty="0">
                <a:solidFill>
                  <a:schemeClr val="bg1"/>
                </a:solidFill>
              </a:rPr>
              <a:t>широко използвани</a:t>
            </a:r>
            <a:r>
              <a:rPr lang="en-US" sz="3000" dirty="0"/>
              <a:t> </a:t>
            </a:r>
            <a:r>
              <a:rPr lang="bg-BG" sz="3000" dirty="0"/>
              <a:t>в</a:t>
            </a:r>
            <a:r>
              <a:rPr lang="en-US" sz="3000" dirty="0"/>
              <a:t> Graphical User Interfaces (</a:t>
            </a:r>
            <a:r>
              <a:rPr lang="en-US" sz="3000" b="1" dirty="0">
                <a:solidFill>
                  <a:schemeClr val="bg1"/>
                </a:solidFill>
              </a:rPr>
              <a:t>GUIs</a:t>
            </a:r>
            <a:r>
              <a:rPr lang="en-US" sz="3000" dirty="0"/>
              <a:t>)</a:t>
            </a:r>
          </a:p>
          <a:p>
            <a:r>
              <a:rPr lang="bg-BG" sz="3000" dirty="0"/>
              <a:t>Компоненти </a:t>
            </a:r>
            <a:r>
              <a:rPr lang="en-US" sz="3000" dirty="0"/>
              <a:t>(</a:t>
            </a:r>
            <a:r>
              <a:rPr lang="bg-BG" sz="3000" dirty="0"/>
              <a:t>като бутони</a:t>
            </a:r>
            <a:r>
              <a:rPr lang="en-US" sz="3000" dirty="0"/>
              <a:t>) </a:t>
            </a:r>
            <a:r>
              <a:rPr lang="bg-BG" sz="3000" dirty="0"/>
              <a:t>дефинират различни събития </a:t>
            </a:r>
            <a:r>
              <a:rPr lang="en-US" sz="3000" dirty="0"/>
              <a:t>(</a:t>
            </a:r>
            <a:r>
              <a:rPr lang="en-US" sz="3000" b="1" noProof="1">
                <a:solidFill>
                  <a:schemeClr val="bg1"/>
                </a:solidFill>
              </a:rPr>
              <a:t>Click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Focus</a:t>
            </a:r>
            <a:r>
              <a:rPr lang="en-US" sz="3000" dirty="0"/>
              <a:t>, </a:t>
            </a:r>
            <a:r>
              <a:rPr lang="en-US" sz="3000" b="1" noProof="1">
                <a:solidFill>
                  <a:schemeClr val="bg1"/>
                </a:solidFill>
              </a:rPr>
              <a:t>Change</a:t>
            </a:r>
            <a:r>
              <a:rPr lang="bg-BG" sz="3000" noProof="1"/>
              <a:t> и т.н.</a:t>
            </a:r>
            <a:r>
              <a:rPr lang="en-US" sz="3000" dirty="0"/>
              <a:t>)</a:t>
            </a:r>
          </a:p>
          <a:p>
            <a:r>
              <a:rPr lang="bg-BG" sz="3000" dirty="0"/>
              <a:t>Вашата програма може да се </a:t>
            </a:r>
            <a:r>
              <a:rPr lang="bg-BG" sz="3000" b="1" dirty="0">
                <a:solidFill>
                  <a:schemeClr val="bg1"/>
                </a:solidFill>
              </a:rPr>
              <a:t>абонира</a:t>
            </a:r>
            <a:r>
              <a:rPr lang="en-US" sz="3000" dirty="0"/>
              <a:t> (</a:t>
            </a:r>
            <a:r>
              <a:rPr lang="bg-BG" sz="3000" dirty="0"/>
              <a:t>да слуша</a:t>
            </a:r>
            <a:r>
              <a:rPr lang="en-US" sz="3000" dirty="0"/>
              <a:t>) </a:t>
            </a:r>
            <a:r>
              <a:rPr lang="bg-BG" sz="3000" dirty="0"/>
              <a:t>за конкретно събитие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и да реагира </a:t>
            </a:r>
            <a:r>
              <a:rPr lang="bg-BG" sz="3000" dirty="0"/>
              <a:t>на него (да го прихваща)</a:t>
            </a:r>
            <a:endParaRPr lang="en-US" sz="3000" dirty="0"/>
          </a:p>
          <a:p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  <a:r>
              <a:rPr lang="en-US" dirty="0"/>
              <a:t> </a:t>
            </a:r>
            <a:r>
              <a:rPr lang="bg-BG" dirty="0"/>
              <a:t>в потребителски интерфейси</a:t>
            </a:r>
            <a:endParaRPr lang="en-US" dirty="0"/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4050696" y="4149000"/>
            <a:ext cx="7400304" cy="22682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var button = MainForm.buttonOK;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button.Click += (sender, args) =&gt;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</a:t>
            </a:r>
            <a:r>
              <a:rPr lang="bg-BG" dirty="0">
                <a:solidFill>
                  <a:schemeClr val="accent2">
                    <a:lumMod val="75000"/>
                  </a:schemeClr>
                </a:solidFill>
                <a:latin typeface="+mn-lt"/>
                <a:sym typeface="Wingdings" pitchFamily="2" charset="2"/>
              </a:rPr>
              <a:t>Кодът ще се изпълни при натискане на бутона</a:t>
            </a:r>
          </a:p>
          <a:p>
            <a:pPr eaLnBrk="0" hangingPunct="0"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};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9507837-E099-4254-8567-5B3737C13D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F6EECE5-C99B-E635-75B0-55D1D6F86507}"/>
              </a:ext>
            </a:extLst>
          </p:cNvPr>
          <p:cNvGrpSpPr/>
          <p:nvPr/>
        </p:nvGrpSpPr>
        <p:grpSpPr>
          <a:xfrm>
            <a:off x="876000" y="4402198"/>
            <a:ext cx="2816596" cy="1761897"/>
            <a:chOff x="549116" y="4491904"/>
            <a:chExt cx="2816596" cy="176189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90367349-0B1A-B2BF-C7AB-6C1D169E7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9116" y="4491904"/>
              <a:ext cx="2816596" cy="1761897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72761" y="5769000"/>
              <a:ext cx="360040" cy="43791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8850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FBC15E-13C4-3D3B-9C33-C462FACC96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7AF3DE-082C-1A9D-00D2-C95076917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Абониране на събитие: пример с таймер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888B635E-E9E1-9C52-81A2-67CA41C122FF}"/>
              </a:ext>
            </a:extLst>
          </p:cNvPr>
          <p:cNvSpPr txBox="1">
            <a:spLocks/>
          </p:cNvSpPr>
          <p:nvPr/>
        </p:nvSpPr>
        <p:spPr>
          <a:xfrm>
            <a:off x="696000" y="1449000"/>
            <a:ext cx="10800000" cy="50193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Timer timer = new Timer(500);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int count = 1;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// Subscribe to the timer.Elapsed event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timer.Elapsed += (sender, args) =&gt;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</a:t>
            </a:r>
            <a:r>
              <a:rPr lang="en-US" sz="2600" dirty="0" err="1"/>
              <a:t>Console.WriteLine</a:t>
            </a:r>
            <a:r>
              <a:rPr lang="en-US" sz="2600" dirty="0"/>
              <a:t>("Timer: " + (++count));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timer.Start();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>
                <a:solidFill>
                  <a:schemeClr val="accent2">
                    <a:lumMod val="50000"/>
                  </a:schemeClr>
                </a:solidFill>
                <a:latin typeface="+mn-lt"/>
              </a:rPr>
              <a:t>// Keep the application running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Console.WriteLine("Press any key</a:t>
            </a:r>
            <a:r>
              <a:rPr lang="bg-BG" sz="2600" dirty="0"/>
              <a:t>…</a:t>
            </a:r>
            <a:r>
              <a:rPr lang="en-US" sz="2600" dirty="0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Console.ReadKey();</a:t>
            </a:r>
            <a:endParaRPr lang="en-US" sz="2600" dirty="0">
              <a:solidFill>
                <a:schemeClr val="tx2"/>
              </a:solidFill>
              <a:sym typeface="Wingdings" pitchFamily="2" charset="2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0FC0F35A-9BE4-CAF8-3E3F-F4BA10165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61001" y="1584000"/>
            <a:ext cx="3735000" cy="771885"/>
          </a:xfrm>
          <a:prstGeom prst="wedgeRoundRectCallout">
            <a:avLst>
              <a:gd name="adj1" fmla="val -64959"/>
              <a:gd name="adj2" fmla="val -2720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</a:rPr>
              <a:t>using </a:t>
            </a:r>
            <a:r>
              <a:rPr lang="en-US" sz="2799" b="1" dirty="0" err="1">
                <a:solidFill>
                  <a:srgbClr val="FFFFFF"/>
                </a:solidFill>
              </a:rPr>
              <a:t>System.Timers</a:t>
            </a:r>
            <a:r>
              <a:rPr lang="en-US" sz="2799" b="1" dirty="0">
                <a:solidFill>
                  <a:srgbClr val="FFFFFF"/>
                </a:solidFill>
              </a:rPr>
              <a:t>;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F7CBB0A-6EC3-80A5-3A8C-DDCFFAAEFD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000" y="2982801"/>
            <a:ext cx="2597030" cy="3038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4963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2505" y="1329756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75840"/>
            <a:ext cx="10579914" cy="4705489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Делегатите са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типове данни</a:t>
            </a:r>
            <a:r>
              <a:rPr lang="bg-BG" sz="3400" dirty="0">
                <a:solidFill>
                  <a:schemeClr val="bg2"/>
                </a:solidFill>
              </a:rPr>
              <a:t>, които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съдържат методи </a:t>
            </a:r>
            <a:r>
              <a:rPr lang="bg-BG" sz="3400" dirty="0">
                <a:solidFill>
                  <a:schemeClr val="bg2"/>
                </a:solidFill>
              </a:rPr>
              <a:t>като стойност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Някои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generic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делегати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</a:t>
            </a:r>
            <a:r>
              <a:rPr lang="en-US" sz="3400" dirty="0">
                <a:solidFill>
                  <a:schemeClr val="bg2"/>
                </a:solidFill>
              </a:rPr>
              <a:t> C#: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Action&lt;T&gt;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Func&lt;T, TResult&gt;</a:t>
            </a:r>
            <a:r>
              <a:rPr lang="en-US" sz="3200" noProof="1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Predicate&lt;T&gt;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Събитията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позволяват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да се абонираме за известия </a:t>
            </a:r>
            <a:r>
              <a:rPr lang="bg-BG" sz="3400" dirty="0">
                <a:solidFill>
                  <a:schemeClr val="bg2"/>
                </a:solidFill>
              </a:rPr>
              <a:t>за нещо, което се случва в обекта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Когато дадено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събитие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"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се случи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"</a:t>
            </a:r>
            <a:r>
              <a:rPr lang="en-US" sz="3400" b="1" dirty="0">
                <a:solidFill>
                  <a:schemeClr val="bg2"/>
                </a:solidFill>
              </a:rPr>
              <a:t>,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всички абонирани са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известени</a:t>
            </a:r>
            <a:endParaRPr lang="en-US" sz="3400" b="1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310E1F5C-7C9B-47AD-B0CD-008D7E9BCB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8D6E6E39-D1B2-E70C-030B-6FD9DBEC5DED}"/>
              </a:ext>
            </a:extLst>
          </p:cNvPr>
          <p:cNvSpPr/>
          <p:nvPr/>
        </p:nvSpPr>
        <p:spPr bwMode="auto">
          <a:xfrm>
            <a:off x="8870783" y="2613322"/>
            <a:ext cx="3188275" cy="1665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fix this</a:t>
            </a:r>
          </a:p>
        </p:txBody>
      </p:sp>
    </p:spTree>
    <p:extLst>
      <p:ext uri="{BB962C8B-B14F-4D97-AF65-F5344CB8AC3E}">
        <p14:creationId xmlns:p14="http://schemas.microsoft.com/office/powerpoint/2010/main" val="2374619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826260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0F2BEA6-7855-404E-AB08-67D50837A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1393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367" indent="-444367" defTabSz="895081">
              <a:buFontTx/>
              <a:buAutoNum type="arabicPeriod"/>
            </a:pPr>
            <a:r>
              <a:rPr lang="bg-BG" sz="3400" b="1" dirty="0"/>
              <a:t>Ламбда функции и делегати</a:t>
            </a:r>
            <a:r>
              <a:rPr lang="bg-BG" sz="3400" dirty="0"/>
              <a:t> в </a:t>
            </a:r>
            <a:r>
              <a:rPr lang="en-US" sz="3400" dirty="0"/>
              <a:t>C#</a:t>
            </a:r>
          </a:p>
          <a:p>
            <a:pPr marL="715963" lvl="1" indent="-427038" defTabSz="895081"/>
            <a:r>
              <a:rPr lang="bg-BG" sz="3200" dirty="0"/>
              <a:t>Да запишем в променлива референция към метод (действие с параметри)</a:t>
            </a:r>
            <a:endParaRPr lang="en-US" sz="3200" dirty="0"/>
          </a:p>
          <a:p>
            <a:pPr marL="715963" lvl="1" indent="-427038" defTabSz="895081"/>
            <a:r>
              <a:rPr lang="bg-BG" sz="3200" dirty="0"/>
              <a:t>Вградени делегати: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Action&lt;T&gt;</a:t>
            </a:r>
            <a:r>
              <a:rPr lang="bg-BG" sz="3200" dirty="0"/>
              <a:t>, 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&lt;T,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R&gt;</a:t>
            </a:r>
            <a:endParaRPr lang="en-US" sz="3200" dirty="0"/>
          </a:p>
          <a:p>
            <a:pPr marL="444367" indent="-444367" defTabSz="895081">
              <a:buFontTx/>
              <a:buAutoNum type="arabicPeriod"/>
            </a:pPr>
            <a:r>
              <a:rPr lang="bg-BG" sz="3400" b="1" dirty="0"/>
              <a:t>Предикати</a:t>
            </a:r>
            <a:r>
              <a:rPr lang="bg-BG" sz="3400" dirty="0"/>
              <a:t>: булеви функции</a:t>
            </a:r>
            <a:r>
              <a:rPr lang="en-US" sz="3400" dirty="0"/>
              <a:t> (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Predicate&lt;T&gt;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 bool</a:t>
            </a:r>
            <a:r>
              <a:rPr lang="en-US" sz="3400" dirty="0"/>
              <a:t>)</a:t>
            </a:r>
            <a:r>
              <a:rPr lang="bg-BG" sz="3400" dirty="0"/>
              <a:t> за филтриране на данни</a:t>
            </a:r>
            <a:endParaRPr lang="en-US" sz="3400" dirty="0"/>
          </a:p>
          <a:p>
            <a:pPr marL="444367" indent="-444367" defTabSz="895081">
              <a:buFontTx/>
              <a:buAutoNum type="arabicPeriod"/>
            </a:pPr>
            <a:r>
              <a:rPr lang="bg-BG" sz="3400" b="1" dirty="0"/>
              <a:t>Събития</a:t>
            </a:r>
            <a:r>
              <a:rPr lang="bg-BG" sz="3400" dirty="0"/>
              <a:t> и </a:t>
            </a:r>
            <a:r>
              <a:rPr lang="bg-BG" sz="3400" b="1" dirty="0"/>
              <a:t>обработчици</a:t>
            </a:r>
            <a:r>
              <a:rPr lang="bg-BG" sz="3400" dirty="0"/>
              <a:t> на събития: </a:t>
            </a:r>
            <a:r>
              <a:rPr lang="en-US" sz="3400" b="1" dirty="0"/>
              <a:t>events</a:t>
            </a:r>
            <a:r>
              <a:rPr lang="en-US" sz="3400" dirty="0"/>
              <a:t> and </a:t>
            </a:r>
            <a:r>
              <a:rPr lang="en-US" sz="3400" b="1" dirty="0"/>
              <a:t>event handlers</a:t>
            </a:r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79C2492-9BCC-4653-9B46-ECB9572981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7C2BD2E8-2EB2-4203-80F6-28DB1DF7EE58}"/>
              </a:ext>
            </a:extLst>
          </p:cNvPr>
          <p:cNvSpPr/>
          <p:nvPr/>
        </p:nvSpPr>
        <p:spPr bwMode="auto">
          <a:xfrm>
            <a:off x="5736000" y="2754000"/>
            <a:ext cx="5779138" cy="2835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72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fix this</a:t>
            </a:r>
          </a:p>
        </p:txBody>
      </p:sp>
    </p:spTree>
    <p:extLst>
      <p:ext uri="{BB962C8B-B14F-4D97-AF65-F5344CB8AC3E}">
        <p14:creationId xmlns:p14="http://schemas.microsoft.com/office/powerpoint/2010/main" val="20117698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2840" y="991235"/>
            <a:ext cx="2726320" cy="3153888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algn="ctr"/>
            <a:r>
              <a:rPr lang="en-US" sz="19894" b="1" dirty="0">
                <a:ln w="0"/>
                <a:solidFill>
                  <a:schemeClr val="bg2"/>
                </a:solidFill>
              </a:rPr>
              <a:t>=&gt;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839FB99-4B41-568B-9566-F7F05955A0A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Lambda Operator =&gt;, </a:t>
            </a:r>
            <a:r>
              <a:rPr lang="fr-FR" dirty="0" err="1"/>
              <a:t>Func</a:t>
            </a:r>
            <a:r>
              <a:rPr lang="fr-FR" dirty="0"/>
              <a:t>&lt;T, V&gt;, Action&lt;T&gt;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5386721-3301-4B0B-A12D-63C762DB726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Ламбда функции и делегати в </a:t>
            </a:r>
            <a:r>
              <a:rPr lang="en-US" dirty="0"/>
              <a:t>C#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96493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B7AA491-EF44-4D50-A1DD-A7DD97FA16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600" b="1" dirty="0">
                <a:solidFill>
                  <a:schemeClr val="bg1"/>
                </a:solidFill>
              </a:rPr>
              <a:t>Ламбда функциите </a:t>
            </a:r>
            <a:r>
              <a:rPr lang="bg-BG" sz="3600" dirty="0"/>
              <a:t>са методи (функции) без име</a:t>
            </a:r>
            <a:endParaRPr lang="en-US" sz="36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Записани чрез съкратен синтаксис</a:t>
            </a:r>
            <a:endParaRPr lang="en-US" sz="3400" dirty="0"/>
          </a:p>
          <a:p>
            <a:pPr lvl="1">
              <a:buClr>
                <a:schemeClr val="tx1"/>
              </a:buClr>
            </a:pPr>
            <a:r>
              <a:rPr lang="bg-BG" sz="3400" dirty="0"/>
              <a:t>Приемат параметри и връщат стойност:</a:t>
            </a:r>
            <a:endParaRPr lang="en-GB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0F810DA-CF13-4550-81FF-7BE3D7A66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Ламбда функции в </a:t>
            </a:r>
            <a:r>
              <a:rPr lang="en-US" dirty="0"/>
              <a:t>C#</a:t>
            </a:r>
            <a:endParaRPr lang="en-GB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2F421A28-7EAF-4EB1-B77B-2558DEB23787}"/>
              </a:ext>
            </a:extLst>
          </p:cNvPr>
          <p:cNvSpPr txBox="1">
            <a:spLocks/>
          </p:cNvSpPr>
          <p:nvPr/>
        </p:nvSpPr>
        <p:spPr>
          <a:xfrm>
            <a:off x="516000" y="3384000"/>
            <a:ext cx="2378753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x </a:t>
            </a:r>
            <a:r>
              <a:rPr lang="en-US" sz="2399" dirty="0"/>
              <a:t>=&gt;</a:t>
            </a:r>
            <a:r>
              <a:rPr lang="en-US" sz="2399" dirty="0">
                <a:solidFill>
                  <a:schemeClr val="tx1"/>
                </a:solidFill>
              </a:rPr>
              <a:t> x / 2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8B3E2220-AA28-455C-906D-1434485ADEBA}"/>
              </a:ext>
            </a:extLst>
          </p:cNvPr>
          <p:cNvSpPr txBox="1">
            <a:spLocks/>
          </p:cNvSpPr>
          <p:nvPr/>
        </p:nvSpPr>
        <p:spPr>
          <a:xfrm>
            <a:off x="3755999" y="3395781"/>
            <a:ext cx="7930597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static int Div2(int x) { return x / 2; }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A7525F82-5C6F-4ED6-9E01-BF612ACA46A6}"/>
              </a:ext>
            </a:extLst>
          </p:cNvPr>
          <p:cNvSpPr txBox="1">
            <a:spLocks/>
          </p:cNvSpPr>
          <p:nvPr/>
        </p:nvSpPr>
        <p:spPr>
          <a:xfrm>
            <a:off x="3756002" y="4222160"/>
            <a:ext cx="7930596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static bool NonZero(int x) { return x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!=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0; }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003571D9-296A-4D8B-8781-6FF274616C54}"/>
              </a:ext>
            </a:extLst>
          </p:cNvPr>
          <p:cNvSpPr txBox="1">
            <a:spLocks/>
          </p:cNvSpPr>
          <p:nvPr/>
        </p:nvSpPr>
        <p:spPr>
          <a:xfrm>
            <a:off x="516000" y="4222160"/>
            <a:ext cx="2378754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x </a:t>
            </a:r>
            <a:r>
              <a:rPr lang="en-US" sz="2399" dirty="0"/>
              <a:t>=&gt;</a:t>
            </a:r>
            <a:r>
              <a:rPr lang="en-US" sz="2399" dirty="0">
                <a:solidFill>
                  <a:schemeClr val="tx1"/>
                </a:solidFill>
              </a:rPr>
              <a:t> x != 0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E07394DF-C63B-4B70-822C-91066E8D3CE9}"/>
              </a:ext>
            </a:extLst>
          </p:cNvPr>
          <p:cNvSpPr txBox="1">
            <a:spLocks/>
          </p:cNvSpPr>
          <p:nvPr/>
        </p:nvSpPr>
        <p:spPr>
          <a:xfrm>
            <a:off x="516001" y="5858589"/>
            <a:ext cx="2378752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() </a:t>
            </a:r>
            <a:r>
              <a:rPr lang="en-US" sz="2399" dirty="0"/>
              <a:t>=&gt;</a:t>
            </a:r>
            <a:r>
              <a:rPr lang="en-US" sz="2399" dirty="0">
                <a:solidFill>
                  <a:schemeClr val="tx1"/>
                </a:solidFill>
              </a:rPr>
              <a:t> 42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93A1A56D-A013-482E-B945-04BC09FEEF50}"/>
              </a:ext>
            </a:extLst>
          </p:cNvPr>
          <p:cNvSpPr txBox="1">
            <a:spLocks/>
          </p:cNvSpPr>
          <p:nvPr/>
        </p:nvSpPr>
        <p:spPr>
          <a:xfrm>
            <a:off x="3756000" y="5858589"/>
            <a:ext cx="7930597" cy="6018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static int Func42() { return 42; }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1E592413-6B86-4049-85E9-24EA6A949170}"/>
              </a:ext>
            </a:extLst>
          </p:cNvPr>
          <p:cNvSpPr/>
          <p:nvPr/>
        </p:nvSpPr>
        <p:spPr bwMode="auto">
          <a:xfrm>
            <a:off x="3111074" y="3507831"/>
            <a:ext cx="487888" cy="377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50378BD0-9B5B-4DA3-9237-CE082DEA0F10}"/>
              </a:ext>
            </a:extLst>
          </p:cNvPr>
          <p:cNvSpPr/>
          <p:nvPr/>
        </p:nvSpPr>
        <p:spPr bwMode="auto">
          <a:xfrm>
            <a:off x="3080010" y="4334210"/>
            <a:ext cx="487888" cy="377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FAC5FEBF-0BDF-4B62-BAEB-FBDAFB97CF95}"/>
              </a:ext>
            </a:extLst>
          </p:cNvPr>
          <p:cNvSpPr/>
          <p:nvPr/>
        </p:nvSpPr>
        <p:spPr bwMode="auto">
          <a:xfrm>
            <a:off x="3081001" y="5970639"/>
            <a:ext cx="487888" cy="377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9231BFA1-BDEF-4504-8400-9EF7C5C1C1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1DEB1BA-2017-9619-6685-6E2D69808CE4}"/>
              </a:ext>
            </a:extLst>
          </p:cNvPr>
          <p:cNvSpPr txBox="1">
            <a:spLocks/>
          </p:cNvSpPr>
          <p:nvPr/>
        </p:nvSpPr>
        <p:spPr>
          <a:xfrm>
            <a:off x="516001" y="5037287"/>
            <a:ext cx="2378752" cy="603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(x,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y)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/>
              <a:t>=&gt;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x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042A2-D1F2-6CC9-70AD-8ED4585D8963}"/>
              </a:ext>
            </a:extLst>
          </p:cNvPr>
          <p:cNvSpPr txBox="1">
            <a:spLocks/>
          </p:cNvSpPr>
          <p:nvPr/>
        </p:nvSpPr>
        <p:spPr>
          <a:xfrm>
            <a:off x="3756000" y="5037287"/>
            <a:ext cx="7930597" cy="603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400" b="1" noProof="1" smtClean="0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399" dirty="0">
                <a:solidFill>
                  <a:schemeClr val="tx1"/>
                </a:solidFill>
              </a:rPr>
              <a:t>static int Sum(int x, int y) { return x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+</a:t>
            </a:r>
            <a:r>
              <a:rPr lang="en-US" sz="2399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399" dirty="0">
                <a:solidFill>
                  <a:schemeClr val="tx1"/>
                </a:solidFill>
              </a:rPr>
              <a:t>y; }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9B8537F-4419-DD1D-A81F-BA71D412242A}"/>
              </a:ext>
            </a:extLst>
          </p:cNvPr>
          <p:cNvSpPr/>
          <p:nvPr/>
        </p:nvSpPr>
        <p:spPr bwMode="auto">
          <a:xfrm>
            <a:off x="3081001" y="5149337"/>
            <a:ext cx="487888" cy="377738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54090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2" grpId="0" animBg="1"/>
      <p:bldP spid="3" grpId="0" animBg="1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Делегат</a:t>
            </a:r>
            <a:r>
              <a:rPr lang="en-US" sz="3200" dirty="0"/>
              <a:t> </a:t>
            </a:r>
            <a:r>
              <a:rPr lang="bg-BG" sz="3200" dirty="0"/>
              <a:t>е тип данни, който съдържа като стойност </a:t>
            </a:r>
            <a:r>
              <a:rPr lang="bg-BG" sz="3200" b="1" dirty="0"/>
              <a:t>метод</a:t>
            </a:r>
            <a:r>
              <a:rPr lang="bg-BG" sz="3200" dirty="0"/>
              <a:t> с конкретен списък от параметри и тип на връщаната стойност</a:t>
            </a:r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pPr lvl="1">
              <a:buClr>
                <a:schemeClr val="tx1"/>
              </a:buClr>
            </a:pPr>
            <a:endParaRPr lang="bg-BG" sz="3000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Чрез делегати един </a:t>
            </a:r>
            <a:r>
              <a:rPr lang="bg-BG" sz="3000" b="1" dirty="0"/>
              <a:t>метод може да приеме друг метод </a:t>
            </a:r>
            <a:r>
              <a:rPr lang="bg-BG" sz="3000" dirty="0"/>
              <a:t>като входен параметър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Чрез делегати се дефинират </a:t>
            </a:r>
            <a:r>
              <a:rPr lang="en-US" sz="3000" b="1" dirty="0"/>
              <a:t>callback</a:t>
            </a:r>
            <a:r>
              <a:rPr lang="bg-BG" sz="3000" dirty="0"/>
              <a:t> методи (обратно извикване)</a:t>
            </a:r>
            <a:endParaRPr lang="en-US" sz="3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Делегати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97" y="2394000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public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delegate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int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int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y);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865AF9-717B-4F3C-85C0-1FBE37759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64" y="3229734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Multiplier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calc = (x, y) =&gt; x * y;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330243F-5056-46FB-85F6-67F8DA0C81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E9A53-E1FA-EAA3-0B2F-CE350EAFF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5564" y="4065469"/>
            <a:ext cx="10396005" cy="6749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result = calc(3, 5);  </a:t>
            </a:r>
            <a:r>
              <a:rPr lang="en-US" sz="31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15</a:t>
            </a:r>
          </a:p>
        </p:txBody>
      </p:sp>
    </p:spTree>
    <p:extLst>
      <p:ext uri="{BB962C8B-B14F-4D97-AF65-F5344CB8AC3E}">
        <p14:creationId xmlns:p14="http://schemas.microsoft.com/office/powerpoint/2010/main" val="391005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8491" y="1229924"/>
            <a:ext cx="11815018" cy="5527326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3400" b="1" dirty="0"/>
              <a:t>Дефиниране на делегат </a:t>
            </a:r>
            <a:r>
              <a:rPr lang="bg-BG" sz="3400" dirty="0"/>
              <a:t>(функция)</a:t>
            </a:r>
            <a:r>
              <a:rPr lang="en-US" sz="3400" dirty="0"/>
              <a:t> </a:t>
            </a:r>
            <a:r>
              <a:rPr lang="bg-BG" sz="3400" dirty="0"/>
              <a:t>чрез </a:t>
            </a:r>
            <a:r>
              <a:rPr lang="en-US" sz="3400" b="1" noProof="1">
                <a:latin typeface="Consolas" panose="020B0609020204030204" pitchFamily="49" charset="0"/>
              </a:rPr>
              <a:t>Func&lt;T,</a:t>
            </a:r>
            <a:r>
              <a:rPr lang="bg-BG" sz="3400" b="1" dirty="0"/>
              <a:t> </a:t>
            </a:r>
            <a:r>
              <a:rPr lang="en-US" sz="3400" b="1" noProof="1">
                <a:latin typeface="Consolas" panose="020B0609020204030204" pitchFamily="49" charset="0"/>
              </a:rPr>
              <a:t>V&gt;</a:t>
            </a:r>
            <a:r>
              <a:rPr lang="bg-BG" sz="3400" dirty="0"/>
              <a:t>:</a:t>
            </a:r>
            <a:endParaRPr lang="en-US" sz="3400" dirty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</a:pPr>
            <a:endParaRPr lang="bg-BG" sz="3400" dirty="0"/>
          </a:p>
          <a:p>
            <a:pPr>
              <a:lnSpc>
                <a:spcPct val="100000"/>
              </a:lnSpc>
            </a:pPr>
            <a:endParaRPr lang="en-US" sz="3400" dirty="0"/>
          </a:p>
          <a:p>
            <a:pPr>
              <a:lnSpc>
                <a:spcPct val="100000"/>
              </a:lnSpc>
              <a:spcBef>
                <a:spcPts val="1200"/>
              </a:spcBef>
              <a:spcAft>
                <a:spcPts val="400"/>
              </a:spcAft>
            </a:pPr>
            <a:r>
              <a:rPr lang="bg-BG" sz="3400" dirty="0"/>
              <a:t>Извикване на функцията от делегата: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</a:t>
            </a:r>
            <a:r>
              <a:rPr lang="bg-BG" dirty="0"/>
              <a:t>делегати</a:t>
            </a:r>
            <a:r>
              <a:rPr lang="en-US" dirty="0"/>
              <a:t> – Func&lt;T, V&gt;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68271" y="3229052"/>
            <a:ext cx="10098304" cy="554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2999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2999" b="1" noProof="1">
                <a:latin typeface="Consolas" pitchFamily="49" charset="0"/>
                <a:cs typeface="Consolas" pitchFamily="49" charset="0"/>
              </a:rPr>
              <a:t> func = n =&gt; "number" + n;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AutoShape 5"/>
          <p:cNvSpPr>
            <a:spLocks noChangeArrowheads="1"/>
          </p:cNvSpPr>
          <p:nvPr/>
        </p:nvSpPr>
        <p:spPr bwMode="auto">
          <a:xfrm>
            <a:off x="462995" y="2446618"/>
            <a:ext cx="2303005" cy="576931"/>
          </a:xfrm>
          <a:prstGeom prst="wedgeRoundRectCallout">
            <a:avLst>
              <a:gd name="adj1" fmla="val 56585"/>
              <a:gd name="adj2" fmla="val 99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 на входа</a:t>
            </a:r>
          </a:p>
        </p:txBody>
      </p:sp>
      <p:sp>
        <p:nvSpPr>
          <p:cNvPr id="3" name="Right Brace 2"/>
          <p:cNvSpPr/>
          <p:nvPr/>
        </p:nvSpPr>
        <p:spPr>
          <a:xfrm rot="16200000" flipV="1">
            <a:off x="8333648" y="1088919"/>
            <a:ext cx="465519" cy="3732827"/>
          </a:xfrm>
          <a:prstGeom prst="rightBrace">
            <a:avLst>
              <a:gd name="adj1" fmla="val 62577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bg-BG" sz="1799" dirty="0"/>
          </a:p>
        </p:txBody>
      </p:sp>
      <p:sp>
        <p:nvSpPr>
          <p:cNvPr id="13" name="AutoShape 5"/>
          <p:cNvSpPr>
            <a:spLocks noChangeArrowheads="1"/>
          </p:cNvSpPr>
          <p:nvPr/>
        </p:nvSpPr>
        <p:spPr bwMode="auto">
          <a:xfrm>
            <a:off x="7250835" y="1982115"/>
            <a:ext cx="2628526" cy="635243"/>
          </a:xfrm>
          <a:prstGeom prst="wedgeRoundRectCallout">
            <a:avLst>
              <a:gd name="adj1" fmla="val -4516"/>
              <a:gd name="adj2" fmla="val 6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Ламбда израз</a:t>
            </a:r>
          </a:p>
        </p:txBody>
      </p:sp>
      <p:sp>
        <p:nvSpPr>
          <p:cNvPr id="14" name="AutoShape 5"/>
          <p:cNvSpPr>
            <a:spLocks noChangeArrowheads="1"/>
          </p:cNvSpPr>
          <p:nvPr/>
        </p:nvSpPr>
        <p:spPr bwMode="auto">
          <a:xfrm>
            <a:off x="5331000" y="3940497"/>
            <a:ext cx="3234095" cy="613503"/>
          </a:xfrm>
          <a:prstGeom prst="wedgeRoundRectCallout">
            <a:avLst>
              <a:gd name="adj1" fmla="val -4123"/>
              <a:gd name="adj2" fmla="val -82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Входен параметър</a:t>
            </a:r>
          </a:p>
        </p:txBody>
      </p:sp>
      <p:sp>
        <p:nvSpPr>
          <p:cNvPr id="15" name="AutoShape 5"/>
          <p:cNvSpPr>
            <a:spLocks noChangeArrowheads="1"/>
          </p:cNvSpPr>
          <p:nvPr/>
        </p:nvSpPr>
        <p:spPr bwMode="auto">
          <a:xfrm>
            <a:off x="8750309" y="3935564"/>
            <a:ext cx="3002904" cy="576931"/>
          </a:xfrm>
          <a:prstGeom prst="wedgeRoundRectCallout">
            <a:avLst>
              <a:gd name="adj1" fmla="val -33982"/>
              <a:gd name="adj2" fmla="val -801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Връщан израз</a:t>
            </a:r>
          </a:p>
        </p:txBody>
      </p:sp>
      <p:sp>
        <p:nvSpPr>
          <p:cNvPr id="16" name="AutoShape 5"/>
          <p:cNvSpPr>
            <a:spLocks noChangeArrowheads="1"/>
          </p:cNvSpPr>
          <p:nvPr/>
        </p:nvSpPr>
        <p:spPr bwMode="auto">
          <a:xfrm>
            <a:off x="3181861" y="2446617"/>
            <a:ext cx="2609190" cy="576931"/>
          </a:xfrm>
          <a:prstGeom prst="wedgeRoundRectCallout">
            <a:avLst>
              <a:gd name="adj1" fmla="val 6234"/>
              <a:gd name="adj2" fmla="val 942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Тип на изхода</a:t>
            </a:r>
          </a:p>
        </p:txBody>
      </p:sp>
      <p:sp>
        <p:nvSpPr>
          <p:cNvPr id="17" name="AutoShape 5"/>
          <p:cNvSpPr>
            <a:spLocks noChangeArrowheads="1"/>
          </p:cNvSpPr>
          <p:nvPr/>
        </p:nvSpPr>
        <p:spPr bwMode="auto">
          <a:xfrm>
            <a:off x="3872674" y="3952301"/>
            <a:ext cx="1227564" cy="576931"/>
          </a:xfrm>
          <a:prstGeom prst="wedgeRoundRectCallout">
            <a:avLst>
              <a:gd name="adj1" fmla="val 79895"/>
              <a:gd name="adj2" fmla="val -8741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rgbClr val="FFFFFF"/>
                </a:solidFill>
              </a:rPr>
              <a:t>Име</a:t>
            </a:r>
          </a:p>
        </p:txBody>
      </p:sp>
      <p:sp>
        <p:nvSpPr>
          <p:cNvPr id="19" name="Slide Number">
            <a:extLst>
              <a:ext uri="{FF2B5EF4-FFF2-40B4-BE49-F238E27FC236}">
                <a16:creationId xmlns:a16="http://schemas.microsoft.com/office/drawing/2014/main" id="{EDD24818-68B8-4EB5-AFCD-A00E0B7A44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17E0E9-A2F9-BB47-EBFA-C5099B37B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401" y="5467771"/>
            <a:ext cx="10800599" cy="97622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Console.WriteLine(func(5));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number5</a:t>
            </a:r>
            <a:endParaRPr lang="bg-BG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Console.WriteLine(func(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));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number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10</a:t>
            </a:r>
            <a:endParaRPr lang="en-US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0581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3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89229"/>
            <a:ext cx="11801748" cy="5568904"/>
          </a:xfrm>
        </p:spPr>
        <p:txBody>
          <a:bodyPr>
            <a:normAutofit/>
          </a:bodyPr>
          <a:lstStyle/>
          <a:p>
            <a:r>
              <a:rPr lang="bg-BG" sz="3400" dirty="0"/>
              <a:t>Прочетете от конзолата </a:t>
            </a:r>
            <a:r>
              <a:rPr lang="bg-BG" sz="3400" b="1" dirty="0">
                <a:solidFill>
                  <a:schemeClr val="bg1"/>
                </a:solidFill>
              </a:rPr>
              <a:t>цяло число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</a:p>
          <a:p>
            <a:r>
              <a:rPr lang="bg-BG" sz="3400" dirty="0"/>
              <a:t>Отпечатайте числата </a:t>
            </a:r>
            <a:r>
              <a:rPr lang="bg-BG" sz="3400" b="1" dirty="0"/>
              <a:t>1</a:t>
            </a:r>
            <a:r>
              <a:rPr lang="bg-BG" sz="3400" dirty="0"/>
              <a:t>, </a:t>
            </a:r>
            <a:r>
              <a:rPr lang="bg-BG" sz="3400" b="1" dirty="0"/>
              <a:t>2</a:t>
            </a:r>
            <a:r>
              <a:rPr lang="bg-BG" sz="3400" dirty="0"/>
              <a:t>, …, </a:t>
            </a:r>
            <a:r>
              <a:rPr lang="en-US" sz="3400" b="1" dirty="0"/>
              <a:t>n</a:t>
            </a:r>
            <a:r>
              <a:rPr lang="en-US" sz="3400" dirty="0"/>
              <a:t> </a:t>
            </a:r>
            <a:r>
              <a:rPr lang="bg-BG" sz="3400" dirty="0"/>
              <a:t>и техния квадрат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Числа на квадрат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72831" y="3425842"/>
            <a:ext cx="1983686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ctr"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4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56000" y="2844000"/>
            <a:ext cx="2664440" cy="175097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1 -&gt; 1</a:t>
            </a:r>
          </a:p>
          <a:p>
            <a:pPr defTabSz="1218072" latinLnBrk="1">
              <a:lnSpc>
                <a:spcPct val="105000"/>
              </a:lnSpc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2 -&gt; 4</a:t>
            </a:r>
          </a:p>
          <a:p>
            <a:pPr defTabSz="1218072" latinLnBrk="1">
              <a:lnSpc>
                <a:spcPct val="105000"/>
              </a:lnSpc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3 -&gt; 9</a:t>
            </a:r>
          </a:p>
          <a:p>
            <a:pPr defTabSz="1218072" latinLnBrk="1">
              <a:lnSpc>
                <a:spcPct val="105000"/>
              </a:lnSpc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4 -&gt; 16</a:t>
            </a:r>
            <a:endParaRPr lang="sv-SE" sz="23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4391" y="3500468"/>
            <a:ext cx="523739" cy="438036"/>
          </a:xfrm>
          <a:prstGeom prst="rect">
            <a:avLst/>
          </a:prstGeom>
        </p:spPr>
      </p:pic>
      <p:sp>
        <p:nvSpPr>
          <p:cNvPr id="14" name="Slide Number">
            <a:extLst>
              <a:ext uri="{FF2B5EF4-FFF2-40B4-BE49-F238E27FC236}">
                <a16:creationId xmlns:a16="http://schemas.microsoft.com/office/drawing/2014/main" id="{1325C738-C076-430C-8CFB-33BDDDDC60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829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Числа на квадрат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53444" y="1449622"/>
            <a:ext cx="11085113" cy="22493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Func&lt;int, long&gt; </a:t>
            </a:r>
            <a:r>
              <a:rPr lang="en-US" sz="2800" noProof="1">
                <a:solidFill>
                  <a:schemeClr val="tx1"/>
                </a:solidFill>
              </a:rPr>
              <a:t>square = x =&gt; x * x;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int n = int.Parse(Console.ReadLine());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for (int x = 1; x &lt;= n; x++)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  Console.WriteLine($"{x} =&gt; {square(x)}");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DA368E6-735B-44F9-B078-6FA7E8D8B6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11B7C-61CD-4CFD-B01F-BD5E14CBC123}"/>
              </a:ext>
            </a:extLst>
          </p:cNvPr>
          <p:cNvSpPr txBox="1"/>
          <p:nvPr/>
        </p:nvSpPr>
        <p:spPr>
          <a:xfrm>
            <a:off x="553678" y="6323846"/>
            <a:ext cx="110100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b="1" u="sng" dirty="0" err="1">
                <a:highlight>
                  <a:srgbClr val="FFFF00"/>
                </a:highlight>
              </a:rPr>
              <a:t>TODO:link</a:t>
            </a:r>
            <a:endParaRPr lang="en-US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96799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Можем да подаваме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Func&lt;T&gt;</a:t>
            </a:r>
            <a:r>
              <a:rPr lang="en-US" sz="3400" dirty="0"/>
              <a:t> </a:t>
            </a:r>
            <a:r>
              <a:rPr lang="bg-BG" sz="3400" dirty="0"/>
              <a:t>на методи</a:t>
            </a:r>
            <a:r>
              <a:rPr lang="en-US" sz="34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4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3400" dirty="0"/>
          </a:p>
          <a:p>
            <a:pPr>
              <a:spcBef>
                <a:spcPts val="1800"/>
              </a:spcBef>
            </a:pPr>
            <a:r>
              <a:rPr lang="bg-BG" sz="3400" dirty="0"/>
              <a:t>Можем да използваме метода така</a:t>
            </a:r>
            <a:r>
              <a:rPr lang="en-US" sz="3400" dirty="0"/>
              <a:t>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Подаване на функции на метод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400" y="1971207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int Calc(int number,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5400" y="4671207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b = Calc(a,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 = Calc(a,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 = Calc(b,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B861275-A80A-4C5D-80FD-1ACE80B8D2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69650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3478</TotalTime>
  <Words>1074</Words>
  <Application>Microsoft Office PowerPoint</Application>
  <PresentationFormat>Widescreen</PresentationFormat>
  <Paragraphs>156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Consolas</vt:lpstr>
      <vt:lpstr>Wingdings</vt:lpstr>
      <vt:lpstr>Wingdings 2</vt:lpstr>
      <vt:lpstr>SoftUni</vt:lpstr>
      <vt:lpstr>Делегати и събития</vt:lpstr>
      <vt:lpstr>Съдържание</vt:lpstr>
      <vt:lpstr>Ламбда функции и делегати в C#</vt:lpstr>
      <vt:lpstr>Ламбда функции в C#</vt:lpstr>
      <vt:lpstr>Делегати</vt:lpstr>
      <vt:lpstr>Generic делегати – Func&lt;T, V&gt;</vt:lpstr>
      <vt:lpstr>Задача: Числа на квадрат</vt:lpstr>
      <vt:lpstr>Решение: Числа на квадрат</vt:lpstr>
      <vt:lpstr>Подаване на функции на метод</vt:lpstr>
      <vt:lpstr>Събития (Events) и EventHandler </vt:lpstr>
      <vt:lpstr>Събития</vt:lpstr>
      <vt:lpstr>Събития в потребителски интерфейси</vt:lpstr>
      <vt:lpstr>Абониране на събитие: пример с таймер</vt:lpstr>
      <vt:lpstr>Обобщение</vt:lpstr>
      <vt:lpstr>Въпроси?</vt:lpstr>
      <vt:lpstr>Лиценз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Делегати и събития</dc:title>
  <dc:subject>Модул 1 - ООП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168</cp:revision>
  <dcterms:created xsi:type="dcterms:W3CDTF">2018-05-23T13:08:44Z</dcterms:created>
  <dcterms:modified xsi:type="dcterms:W3CDTF">2023-07-25T16:48:25Z</dcterms:modified>
  <cp:category>© SoftUni – https://softuni.org</cp:category>
</cp:coreProperties>
</file>