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309" r:id="rId4"/>
    <p:sldId id="310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726" r:id="rId14"/>
    <p:sldId id="727" r:id="rId15"/>
    <p:sldId id="728" r:id="rId16"/>
    <p:sldId id="729" r:id="rId17"/>
    <p:sldId id="730" r:id="rId18"/>
    <p:sldId id="731" r:id="rId19"/>
    <p:sldId id="736" r:id="rId20"/>
    <p:sldId id="734" r:id="rId21"/>
    <p:sldId id="735" r:id="rId22"/>
    <p:sldId id="737" r:id="rId23"/>
    <p:sldId id="739" r:id="rId24"/>
    <p:sldId id="741" r:id="rId25"/>
    <p:sldId id="742" r:id="rId26"/>
    <p:sldId id="743" r:id="rId27"/>
    <p:sldId id="744" r:id="rId28"/>
    <p:sldId id="745" r:id="rId29"/>
    <p:sldId id="324" r:id="rId30"/>
    <p:sldId id="401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6"/>
            <p14:sldId id="734"/>
            <p14:sldId id="735"/>
            <p14:sldId id="737"/>
            <p14:sldId id="739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95238" autoAdjust="0"/>
  </p:normalViewPr>
  <p:slideViewPr>
    <p:cSldViewPr showGuides="1">
      <p:cViewPr varScale="1">
        <p:scale>
          <a:sx n="74" d="100"/>
          <a:sy n="74" d="100"/>
        </p:scale>
        <p:origin x="36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269000"/>
            <a:ext cx="11248582" cy="16579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r>
              <a:rPr lang="en-US" sz="2599" noProof="1">
                <a:solidFill>
                  <a:schemeClr val="tx1"/>
                </a:solidFill>
              </a:rPr>
              <a:t>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186516"/>
            <a:ext cx="1125329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5" y="1299506"/>
            <a:ext cx="10985052" cy="28348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227925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889000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694" y="2709000"/>
            <a:ext cx="4762335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Събитията в </a:t>
            </a:r>
            <a:r>
              <a:rPr lang="en-US" dirty="0"/>
              <a:t>C# </a:t>
            </a:r>
            <a:r>
              <a:rPr lang="bg-BG" dirty="0"/>
              <a:t>са делегати, за които имаме лесен начин за абониране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Дефинират се с ключова дума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Абонамент за събитие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809C6B-FBDC-4F3B-468D-D2E7FF68DB14}"/>
              </a:ext>
            </a:extLst>
          </p:cNvPr>
          <p:cNvSpPr/>
          <p:nvPr/>
        </p:nvSpPr>
        <p:spPr bwMode="auto">
          <a:xfrm>
            <a:off x="6096000" y="1764000"/>
            <a:ext cx="2490217" cy="198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Ако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843C"/>
                </a:solidFill>
                <a:latin typeface="+mn-lt"/>
              </a:rPr>
              <a:t>ProcessCompleted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не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null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, извикваме делегата</a:t>
            </a:r>
            <a:endParaRPr lang="en-US" dirty="0">
              <a:solidFill>
                <a:srgbClr val="00843C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3744000"/>
            <a:ext cx="3653814" cy="937021"/>
          </a:xfrm>
          <a:prstGeom prst="wedgeRoundRectCallout">
            <a:avLst>
              <a:gd name="adj1" fmla="val -69454"/>
              <a:gd name="adj2" fmla="val -18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</a:t>
            </a:r>
            <a:r>
              <a:rPr lang="bg-BG" sz="2400" b="1" dirty="0" err="1">
                <a:solidFill>
                  <a:srgbClr val="FFFFFF"/>
                </a:solidFill>
              </a:rPr>
              <a:t>обработчика</a:t>
            </a:r>
            <a:r>
              <a:rPr lang="bg-BG" sz="2400" b="1" dirty="0">
                <a:solidFill>
                  <a:srgbClr val="FFFFFF"/>
                </a:solidFill>
              </a:rPr>
              <a:t>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353542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15195" y="3337662"/>
            <a:ext cx="2738066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Абонираме се за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3" y="5229000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4"/>
            <a:ext cx="11815018" cy="556112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Често се ползва клас-наследник, например </a:t>
            </a:r>
            <a:r>
              <a:rPr lang="en-US" b="1" noProof="1">
                <a:solidFill>
                  <a:schemeClr val="bg1"/>
                </a:solidFill>
                <a:sym typeface="Wingdings" pitchFamily="2" charset="2"/>
              </a:rPr>
              <a:t>MouseButtonEventArgs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10400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000267-2AFD-7344-FAA2-003A76F44931}"/>
              </a:ext>
            </a:extLst>
          </p:cNvPr>
          <p:cNvSpPr/>
          <p:nvPr/>
        </p:nvSpPr>
        <p:spPr bwMode="auto">
          <a:xfrm>
            <a:off x="8076000" y="1407273"/>
            <a:ext cx="3150000" cy="270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съкрати текста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99C408-228C-3B56-D06F-EC90447C1235}"/>
              </a:ext>
            </a:extLst>
          </p:cNvPr>
          <p:cNvSpPr/>
          <p:nvPr/>
        </p:nvSpPr>
        <p:spPr bwMode="auto">
          <a:xfrm>
            <a:off x="7536000" y="1638839"/>
            <a:ext cx="3690000" cy="26289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би да отиде в домашните?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 err="1">
                <a:solidFill>
                  <a:srgbClr val="234465"/>
                </a:solidFill>
              </a:rPr>
              <a:t>keyPressed</a:t>
            </a:r>
            <a:r>
              <a:rPr lang="en-US" dirty="0">
                <a:solidFill>
                  <a:srgbClr val="234465"/>
                </a:solidFill>
              </a:rPr>
              <a:t>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FEB695-5F97-79B5-2C5B-A264D5FA50FC}"/>
              </a:ext>
            </a:extLst>
          </p:cNvPr>
          <p:cNvSpPr/>
          <p:nvPr/>
        </p:nvSpPr>
        <p:spPr bwMode="auto">
          <a:xfrm>
            <a:off x="8076000" y="1407273"/>
            <a:ext cx="3150000" cy="270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обнови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Четене, филтриране, конвертиране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</a:t>
            </a:r>
            <a:r>
              <a:rPr lang="fr-FR" dirty="0" err="1"/>
              <a:t>Func</a:t>
            </a:r>
            <a:r>
              <a:rPr lang="fr-FR" dirty="0"/>
              <a:t>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Делегат</a:t>
            </a:r>
            <a:r>
              <a:rPr lang="en-US" sz="3400" dirty="0"/>
              <a:t> </a:t>
            </a:r>
            <a:r>
              <a:rPr lang="bg-BG" sz="3400" dirty="0"/>
              <a:t>е тип данни, който съдържа като стойност </a:t>
            </a:r>
            <a:r>
              <a:rPr lang="bg-BG" sz="3400" b="1" dirty="0"/>
              <a:t>метод</a:t>
            </a:r>
          </a:p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709000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3596823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DAA4820-5A5C-8FD3-3C69-E0483333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738136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int, int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mult 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x, y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=&gt; x * y;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81E9D-D7A2-677F-2FAF-ED098903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5625959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Console.WriteLine(mult(3, 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и отпечатайте всички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са изцяло изписани само с главни букви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705" y="3903589"/>
            <a:ext cx="5693836" cy="2458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hello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7195" y="4582044"/>
            <a:ext cx="2245188" cy="11019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4914000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404000"/>
            <a:ext cx="9120382" cy="25924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isAllCaps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str =&gt; str == str.ToUpper()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noProof="1">
                <a:solidFill>
                  <a:schemeClr val="tx1"/>
                </a:solidFill>
                <a:highlight>
                  <a:srgbClr val="FFFF00"/>
                </a:highlight>
              </a:rPr>
              <a:t>TODO</a:t>
            </a:r>
            <a:endParaRPr lang="en-US" sz="2799" noProof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ighlight>
                  <a:srgbClr val="FFFF00"/>
                </a:highlight>
              </a:rPr>
              <a:t>TODO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3167" y="3507566"/>
            <a:ext cx="1222077" cy="2754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4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9.60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778349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4665646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99" y="4396848"/>
            <a:ext cx="1998047" cy="975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още един</a:t>
            </a:r>
            <a:b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</a:b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пример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4590683"/>
            <a:ext cx="1133560" cy="5879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TODO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4665646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double.Parse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addVat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Words>2139</Words>
  <Application>Microsoft Office PowerPoint</Application>
  <PresentationFormat>Widescreen</PresentationFormat>
  <Paragraphs>359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Задачи с Func&lt;T, V&gt;, Action&lt;T&gt;</vt:lpstr>
      <vt:lpstr>Делегати, Func&lt;T, V&gt;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Абонамент за събитие</vt:lpstr>
      <vt:lpstr>Деклариране на събития (1)</vt:lpstr>
      <vt:lpstr>Деклариране на събития (2)</vt:lpstr>
      <vt:lpstr>Делегатът System.EventHandler (1) </vt:lpstr>
      <vt:lpstr>UI Event Handler за клик на мишката – пример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142</cp:revision>
  <dcterms:created xsi:type="dcterms:W3CDTF">2018-05-23T13:08:44Z</dcterms:created>
  <dcterms:modified xsi:type="dcterms:W3CDTF">2023-07-25T17:14:52Z</dcterms:modified>
  <cp:category>© SoftUni – https://softuni.org</cp:category>
</cp:coreProperties>
</file>