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2"/>
  </p:notesMasterIdLst>
  <p:handoutMasterIdLst>
    <p:handoutMasterId r:id="rId43"/>
  </p:handoutMasterIdLst>
  <p:sldIdLst>
    <p:sldId id="274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4" r:id="rId25"/>
    <p:sldId id="615" r:id="rId26"/>
    <p:sldId id="464" r:id="rId27"/>
    <p:sldId id="465" r:id="rId28"/>
    <p:sldId id="616" r:id="rId29"/>
    <p:sldId id="617" r:id="rId30"/>
    <p:sldId id="618" r:id="rId31"/>
    <p:sldId id="619" r:id="rId32"/>
    <p:sldId id="620" r:id="rId33"/>
    <p:sldId id="621" r:id="rId34"/>
    <p:sldId id="622" r:id="rId35"/>
    <p:sldId id="623" r:id="rId36"/>
    <p:sldId id="624" r:id="rId37"/>
    <p:sldId id="577" r:id="rId38"/>
    <p:sldId id="504" r:id="rId39"/>
    <p:sldId id="505" r:id="rId40"/>
    <p:sldId id="5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Логически изрази и проверки" id="{F4285D61-74D3-406E-A3CF-E6A31D0C1C08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37849531-0BFE-4938-8980-11D2C26D40F4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AD222CBF-5FF0-4C2B-B591-0DF6BB68EFE9}">
          <p14:sldIdLst>
            <p14:sldId id="496"/>
            <p14:sldId id="602"/>
            <p14:sldId id="485"/>
            <p14:sldId id="614"/>
            <p14:sldId id="615"/>
          </p14:sldIdLst>
        </p14:section>
        <p14:section name="Живот на променлива" id="{1B908475-9AF7-4463-9CB2-4201455DAC41}">
          <p14:sldIdLst>
            <p14:sldId id="464"/>
            <p14:sldId id="465"/>
          </p14:sldIdLst>
        </p14:section>
        <p14:section name="Условна конструкция Switch-case" id="{212A59FC-C5C3-4A2B-AED9-377ADFF266B9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21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920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121" d="100"/>
          <a:sy n="121" d="100"/>
        </p:scale>
        <p:origin x="3096" y="17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824AA6-8FBF-4C16-8D23-473ACB0C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968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5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6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7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4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40" y="249895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197"/>
              </a:spcBef>
              <a:spcAft>
                <a:spcPts val="10197"/>
              </a:spcAft>
              <a:buNone/>
            </a:pPr>
            <a:endParaRPr lang="en-US" sz="3199" b="1" dirty="0"/>
          </a:p>
          <a:p>
            <a:r>
              <a:rPr lang="bg-BG" sz="3399" dirty="0"/>
              <a:t>Резултатът е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</a:t>
            </a:r>
            <a:r>
              <a:rPr lang="bg-BG" sz="3399" dirty="0"/>
              <a:t>или</a:t>
            </a:r>
            <a:r>
              <a:rPr lang="en-US" sz="33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268" y="3460022"/>
            <a:ext cx="4865655" cy="18584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938" y="2339099"/>
            <a:ext cx="2431851" cy="1055333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00" y="3328841"/>
            <a:ext cx="3951171" cy="1055333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60A7034-5A1F-4EFC-918C-963E743B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0" y="5835142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23" y="5875143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0" y="504620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7134" y="5165936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23" y="5046200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7134" y="593961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AB82B11-2B68-4627-AE12-4EB5B224C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939" y="954646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504" y="1654428"/>
            <a:ext cx="6770" cy="52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7523" y="2176278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324" y="3274991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5320" y="4733661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4130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659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1E30DEC-48AC-4676-BE58-7D792E3A2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13C95F-1F1A-4516-9ADF-27EC20344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EE6A4E4-DCB5-4431-9EF4-C8B4AB8A8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4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махнем скобите</a:t>
            </a:r>
            <a:r>
              <a:rPr lang="bg-BG" sz="3200" dirty="0"/>
              <a:t>, се изпълнява съответният блок от код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210491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409" y="5162941"/>
            <a:ext cx="4750549" cy="1055333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не е част от </a:t>
            </a:r>
            <a:r>
              <a:rPr lang="en-US" sz="2800" b="1" dirty="0">
                <a:solidFill>
                  <a:srgbClr val="FFFFFF"/>
                </a:solidFill>
              </a:rPr>
              <a:t>if/else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A8456EB-6975-474D-8D68-6914D1AA4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0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18" y="4193804"/>
            <a:ext cx="444486" cy="11384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1218265" y="4588222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054" y="4503902"/>
            <a:ext cx="444486" cy="518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2366" y="4193802"/>
            <a:ext cx="444486" cy="11384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4886713" y="4588221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502" y="4503901"/>
            <a:ext cx="444486" cy="518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81F8F8-B9D3-4725-83D1-C22FCEB3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6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2000" y="43223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5273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</a:t>
            </a:r>
            <a:r>
              <a:rPr lang="en-US" sz="1999" dirty="0"/>
              <a:t> </a:t>
            </a:r>
            <a:r>
              <a:rPr lang="bg-BG" sz="1999" dirty="0"/>
              <a:t>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F240F5B6-F4A4-4277-B706-9D42CA87B8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19" y="4868625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948" y="5015897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040" y="4868625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16" y="5812412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948" y="5973203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036" y="5825931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BCF473-6E00-47A8-B512-B10D7A15B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7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9642" y="1764000"/>
            <a:ext cx="8106358" cy="409500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10842" y="6381328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93C0C4-1F6A-4140-BC74-C1C3CA3C4C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pPr marL="514196" indent="-514196"/>
            <a:r>
              <a:rPr lang="bg-BG" sz="3199" dirty="0"/>
              <a:t>Живот на променлива</a:t>
            </a:r>
            <a:endParaRPr lang="en-US" sz="3199" dirty="0"/>
          </a:p>
          <a:p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754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условие,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1C2B5D6-FD7F-4B0A-95BD-64509DF4BB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 и приключва</a:t>
            </a:r>
            <a:endParaRPr lang="en-US" sz="35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98F024-11B6-4B08-91A6-3D2A0A7FD1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Прочита </a:t>
            </a:r>
            <a:r>
              <a:rPr lang="bg-BG" sz="3399" b="1" dirty="0">
                <a:solidFill>
                  <a:schemeClr val="bg1"/>
                </a:solidFill>
              </a:rPr>
              <a:t>вид</a:t>
            </a:r>
            <a:r>
              <a:rPr lang="bg-BG" sz="3399" dirty="0"/>
              <a:t> на </a:t>
            </a:r>
            <a:r>
              <a:rPr lang="bg-BG" sz="3399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399" dirty="0"/>
            </a:br>
            <a:r>
              <a:rPr lang="en-US" sz="3399" dirty="0"/>
              <a:t>("</a:t>
            </a:r>
            <a:r>
              <a:rPr lang="en-US" sz="3199" b="1" dirty="0">
                <a:latin typeface="Consolas" panose="020B0609020204030204" pitchFamily="49" charset="0"/>
              </a:rPr>
              <a:t>square</a:t>
            </a:r>
            <a:r>
              <a:rPr lang="en-US" sz="3399" dirty="0"/>
              <a:t>"</a:t>
            </a:r>
            <a:r>
              <a:rPr lang="bg-BG" sz="3399" dirty="0"/>
              <a:t>,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rectangle</a:t>
            </a:r>
            <a:r>
              <a:rPr lang="en-US" sz="3399" dirty="0"/>
              <a:t>"</a:t>
            </a:r>
            <a:r>
              <a:rPr lang="bg-BG" sz="3399" dirty="0"/>
              <a:t>,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circle</a:t>
            </a:r>
            <a:r>
              <a:rPr lang="en-US" sz="3399" dirty="0"/>
              <a:t>" </a:t>
            </a:r>
            <a:r>
              <a:rPr lang="bg-BG" sz="3399" dirty="0"/>
              <a:t>или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triangle</a:t>
            </a:r>
            <a:r>
              <a:rPr lang="en-US" sz="3399" dirty="0"/>
              <a:t>")</a:t>
            </a:r>
            <a:endParaRPr lang="bg-BG" sz="3399" dirty="0"/>
          </a:p>
          <a:p>
            <a:pPr lvl="1"/>
            <a:r>
              <a:rPr lang="bg-BG" sz="3399" dirty="0"/>
              <a:t>Пресмята </a:t>
            </a:r>
            <a:r>
              <a:rPr lang="bg-BG" sz="3399" b="1" dirty="0">
                <a:solidFill>
                  <a:schemeClr val="bg1"/>
                </a:solidFill>
              </a:rPr>
              <a:t>лицето</a:t>
            </a:r>
            <a:r>
              <a:rPr lang="bg-BG" sz="3399" dirty="0"/>
              <a:t> спрямо вида на фигурата</a:t>
            </a:r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73" y="3988495"/>
            <a:ext cx="2034814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4420" y="4351152"/>
            <a:ext cx="380901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227" y="4203880"/>
            <a:ext cx="102843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75" y="5148558"/>
            <a:ext cx="2034815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4420" y="5726604"/>
            <a:ext cx="380901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227" y="5579332"/>
            <a:ext cx="102843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9F12191-5FFE-44F3-BB7D-A343EADAC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49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9641" y="1292684"/>
            <a:ext cx="8826360" cy="4791316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string shape = Console.ReadLine();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double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>
                <a:solidFill>
                  <a:schemeClr val="bg1"/>
                </a:solidFill>
              </a:rPr>
              <a:t>if</a:t>
            </a:r>
            <a:r>
              <a:rPr lang="en-US" sz="2399" dirty="0"/>
              <a:t>(shape == "square")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double side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>
                <a:solidFill>
                  <a:schemeClr val="bg1"/>
                </a:solidFill>
              </a:rPr>
              <a:t>else if</a:t>
            </a:r>
            <a:r>
              <a:rPr lang="en-US" sz="2399" dirty="0"/>
              <a:t>(shape == "rectangle")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double sideA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double sideB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>
                <a:solidFill>
                  <a:schemeClr val="accent2"/>
                </a:solidFill>
              </a:rPr>
              <a:t>//TODO: </a:t>
            </a:r>
            <a:r>
              <a:rPr lang="bg-BG" sz="2399" i="1" dirty="0">
                <a:solidFill>
                  <a:schemeClr val="accent2"/>
                </a:solidFill>
              </a:rPr>
              <a:t>добавете останалите условия</a:t>
            </a:r>
            <a:endParaRPr lang="en-US" sz="2399" i="1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3D9AE-B892-4AD5-9F44-73128160B58E}"/>
              </a:ext>
            </a:extLst>
          </p:cNvPr>
          <p:cNvSpPr/>
          <p:nvPr/>
        </p:nvSpPr>
        <p:spPr>
          <a:xfrm>
            <a:off x="744516" y="635270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F11F24-5E3C-4DED-898D-C3CF4CFA9A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33" y="1400862"/>
            <a:ext cx="2592736" cy="24712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4554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872F487-7CBE-4FBA-8934-8B6BD0FE364C}"/>
              </a:ext>
            </a:extLst>
          </p:cNvPr>
          <p:cNvSpPr txBox="1">
            <a:spLocks/>
          </p:cNvSpPr>
          <p:nvPr/>
        </p:nvSpPr>
        <p:spPr>
          <a:xfrm>
            <a:off x="1104612" y="3180124"/>
            <a:ext cx="9578605" cy="3523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string currentDay = "Monday"; 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if (currentDay == "Monday") 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double 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 = double.Parse(Console.ReadLine());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);</a:t>
            </a:r>
            <a:r>
              <a:rPr lang="bg-BG" sz="2599" noProof="1">
                <a:solidFill>
                  <a:schemeClr val="accent2"/>
                </a:solidFill>
                <a:cs typeface="Consolas" pitchFamily="49" charset="0"/>
              </a:rPr>
              <a:t> // </a:t>
            </a:r>
            <a:r>
              <a:rPr lang="en-US" sz="2599" i="1" noProof="1">
                <a:solidFill>
                  <a:schemeClr val="accent2"/>
                </a:solidFill>
                <a:cs typeface="Consolas" pitchFamily="49" charset="0"/>
              </a:rPr>
              <a:t>Error!</a:t>
            </a:r>
            <a:endParaRPr lang="en-US" sz="2599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78864D5-2E78-48E2-8EAA-A35AB65004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355C72B-4482-432F-8946-A63677E16E9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bg-BG" sz="3599" dirty="0"/>
              <a:t>Обхват</a:t>
            </a:r>
            <a:r>
              <a:rPr lang="en-US" sz="3599" dirty="0"/>
              <a:t>, </a:t>
            </a:r>
            <a:r>
              <a:rPr lang="bg-BG" sz="3599" dirty="0"/>
              <a:t>в</a:t>
            </a:r>
            <a:r>
              <a:rPr lang="en-US" sz="3599" dirty="0"/>
              <a:t> </a:t>
            </a:r>
            <a:r>
              <a:rPr lang="bg-BG" sz="3599" dirty="0"/>
              <a:t>който</a:t>
            </a:r>
            <a:r>
              <a:rPr lang="en-US" sz="3599" dirty="0"/>
              <a:t> </a:t>
            </a:r>
            <a:r>
              <a:rPr lang="bg-BG" sz="3599" dirty="0"/>
              <a:t>може</a:t>
            </a:r>
            <a:r>
              <a:rPr lang="en-US" sz="3599" dirty="0"/>
              <a:t> </a:t>
            </a:r>
            <a:r>
              <a:rPr lang="bg-BG" sz="3599" dirty="0"/>
              <a:t>да</a:t>
            </a:r>
            <a:r>
              <a:rPr lang="en-US" sz="3599" dirty="0"/>
              <a:t> </a:t>
            </a:r>
            <a:r>
              <a:rPr lang="bg-BG" sz="3599" dirty="0"/>
              <a:t>бъде</a:t>
            </a:r>
            <a:r>
              <a:rPr lang="en-US" sz="3599" dirty="0"/>
              <a:t> </a:t>
            </a:r>
            <a:r>
              <a:rPr lang="bg-BG" sz="3599" dirty="0"/>
              <a:t>използвана променливата</a:t>
            </a:r>
            <a:endParaRPr lang="en-US" sz="3599" dirty="0"/>
          </a:p>
          <a:p>
            <a:pPr marL="1370618" lvl="2" indent="-457063"/>
            <a:r>
              <a:rPr lang="en-US" sz="3399" dirty="0"/>
              <a:t>Пример: Променливата </a:t>
            </a:r>
            <a:r>
              <a:rPr lang="en-US" sz="3199" b="1" dirty="0">
                <a:latin typeface="Consolas" panose="020B0609020204030204" pitchFamily="49" charset="0"/>
              </a:rPr>
              <a:t>salary</a:t>
            </a:r>
            <a:r>
              <a:rPr lang="en-US" sz="3399" dirty="0"/>
              <a:t> съществува </a:t>
            </a:r>
            <a:r>
              <a:rPr lang="en-US" sz="3399" b="1" dirty="0">
                <a:solidFill>
                  <a:schemeClr val="bg1"/>
                </a:solidFill>
              </a:rPr>
              <a:t>само</a:t>
            </a:r>
            <a:r>
              <a:rPr lang="en-US" sz="3399" dirty="0"/>
              <a:t> в блока от код на </a:t>
            </a:r>
            <a:r>
              <a:rPr lang="en-US" sz="3199" b="1" dirty="0">
                <a:latin typeface="Consolas" panose="020B0609020204030204" pitchFamily="49" charset="0"/>
              </a:rPr>
              <a:t>if</a:t>
            </a:r>
            <a:r>
              <a:rPr lang="en-US" sz="3399" dirty="0"/>
              <a:t>-конструкцията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80512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925FE-74C9-458C-8AA8-5B0C594212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7674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</a:rPr>
              <a:t>switch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case</a:t>
            </a:r>
            <a:r>
              <a:rPr lang="bg-BG" sz="2800" b="1" dirty="0">
                <a:solidFill>
                  <a:srgbClr val="FFFFFF"/>
                </a:solidFill>
              </a:rPr>
              <a:t> 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условия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няма съвпадение 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989528-F523-47F9-AB96-43096B570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Ден от седмицата – условие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4029" y="5131216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731" y="5107032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C7D6A2D-9A0A-4951-89B8-23D2E4189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2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3509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–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04938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дни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9" y="630932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https://judge.softuni.bg/Contests/Practice/Index/3155#6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521CCC-801F-42C4-9928-0B67C704A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 </a:t>
            </a:r>
            <a:r>
              <a:rPr lang="en-US" dirty="0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AF09DB-B265-441B-9927-3D1DA759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3304" y="5559089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11" y="5559089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B7D62D1-33EE-4D24-8BAA-350326E66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6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Почивен или работен ден – 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https://judge.softuni.bg/Contests/Practice/Index/3155#7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575B46-2D10-4745-AE66-DCD2492B4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9853" y="5726771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273" y="5661248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776" y="5693613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216600A-8359-48E5-92EB-C75E8F446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1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4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добавете всички плодове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добавете всички зеленчуци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524FCA-91C0-418C-8961-8126671A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30149"/>
            <a:ext cx="11800593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65983" y="1626884"/>
            <a:ext cx="11053929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400" dirty="0">
                <a:solidFill>
                  <a:schemeClr val="bg2"/>
                </a:solidFill>
              </a:rPr>
              <a:t>Логически изрази и проверки</a:t>
            </a: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и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Серии от проверки -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Живот на променливата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Условна конструкция –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EF870F0-F6F3-4547-B542-CB6483E79A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71435" y="3536308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71434" y="3997973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58358" y="5026455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70917" y="4501693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58358" y="5466057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63445" y="5927722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6A5D077C-E5AF-4C1D-A017-9B9356988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В програмирането можем да сравняваме стойности</a:t>
            </a:r>
          </a:p>
          <a:p>
            <a:pPr marL="1066099" lvl="1" indent="-457063"/>
            <a:r>
              <a:rPr lang="en-US" sz="3399" dirty="0"/>
              <a:t>Резултатът от логическите изрази е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или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FC53F4A-CEC3-48C6-9F8D-330C6736AB37}"/>
              </a:ext>
            </a:extLst>
          </p:cNvPr>
          <p:cNvSpPr txBox="1">
            <a:spLocks/>
          </p:cNvSpPr>
          <p:nvPr/>
        </p:nvSpPr>
        <p:spPr>
          <a:xfrm>
            <a:off x="876000" y="2559273"/>
            <a:ext cx="5407475" cy="38909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a = 5;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b = 10;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Console.WriteLine(b == 2 * a); </a:t>
            </a:r>
          </a:p>
        </p:txBody>
      </p:sp>
    </p:spTree>
    <p:extLst>
      <p:ext uri="{BB962C8B-B14F-4D97-AF65-F5344CB8AC3E}">
        <p14:creationId xmlns:p14="http://schemas.microsoft.com/office/powerpoint/2010/main" val="11963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Сравняване на текст чрез оператор за равенство (</a:t>
            </a:r>
            <a:r>
              <a:rPr lang="en-US" sz="3599" b="1" dirty="0">
                <a:solidFill>
                  <a:schemeClr val="bg1"/>
                </a:solidFill>
              </a:rPr>
              <a:t>==</a:t>
            </a:r>
            <a:r>
              <a:rPr lang="en-US" sz="3599" dirty="0"/>
              <a:t>)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501678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921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Console.WriteLine(a </a:t>
            </a:r>
            <a:r>
              <a:rPr lang="en-GB" sz="2799" dirty="0">
                <a:solidFill>
                  <a:schemeClr val="bg1"/>
                </a:solidFill>
              </a:rPr>
              <a:t>==</a:t>
            </a:r>
            <a:r>
              <a:rPr lang="en-GB" sz="2799" dirty="0"/>
              <a:t> b); 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2" y="3166977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4414" y="5801380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24" y="4463731"/>
            <a:ext cx="3057387" cy="1055333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D173CDC-BF1E-4064-AED9-DDDB3F121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– </a:t>
            </a:r>
            <a:r>
              <a:rPr lang="en-US" dirty="0">
                <a:solidFill>
                  <a:srgbClr val="234465"/>
                </a:solidFill>
              </a:rPr>
              <a:t>ключова</a:t>
            </a:r>
            <a:r>
              <a:rPr lang="en-US" dirty="0"/>
              <a:t> дума, с която се инициализира булева променлива </a:t>
            </a:r>
          </a:p>
          <a:p>
            <a:pPr marL="457063" indent="-457063"/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само</a:t>
            </a:r>
            <a:r>
              <a:rPr lang="en-US" dirty="0"/>
              <a:t> </a:t>
            </a:r>
            <a:r>
              <a:rPr lang="bg-BG" dirty="0"/>
              <a:t>следните</a:t>
            </a:r>
            <a:r>
              <a:rPr lang="en-US" dirty="0"/>
              <a:t> </a:t>
            </a:r>
            <a:r>
              <a:rPr lang="bg-BG" dirty="0"/>
              <a:t>две</a:t>
            </a:r>
            <a:r>
              <a:rPr lang="en-US" dirty="0"/>
              <a:t> </a:t>
            </a:r>
            <a:r>
              <a:rPr lang="bg-BG" dirty="0"/>
              <a:t>стойности: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true </a:t>
            </a:r>
            <a:r>
              <a:rPr lang="en-US" dirty="0"/>
              <a:t>(вярно) или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/>
              <a:t>(грешно)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/>
              <a:t>Може да се създаде и с условие, което се свежда до true или false</a:t>
            </a:r>
          </a:p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991209" y="3429000"/>
            <a:ext cx="4206407" cy="665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GB" sz="2799" dirty="0"/>
              <a:t>bool isValid = </a:t>
            </a:r>
            <a:r>
              <a:rPr lang="en-GB" sz="2799" dirty="0">
                <a:solidFill>
                  <a:schemeClr val="bg1"/>
                </a:solidFill>
              </a:rPr>
              <a:t>true</a:t>
            </a:r>
            <a:r>
              <a:rPr lang="en-GB" sz="2799" dirty="0"/>
              <a:t>;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Булева променлива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C15D463-1224-4CD6-9340-4F38491A17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– пример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0B727D-EB78-4DF4-B08C-487ABA1B4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044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3598</TotalTime>
  <Words>2105</Words>
  <Application>Microsoft Macintosh PowerPoint</Application>
  <PresentationFormat>Widescreen</PresentationFormat>
  <Paragraphs>419</Paragraphs>
  <Slides>39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Прости проверки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Серии от проверки</vt:lpstr>
      <vt:lpstr>Серии от проверки</vt:lpstr>
      <vt:lpstr>Серия от проверки – пример</vt:lpstr>
      <vt:lpstr>Лица на фигури – условие</vt:lpstr>
      <vt:lpstr>Лица на фигури – решение</vt:lpstr>
      <vt:lpstr>Диапазон на използване</vt:lpstr>
      <vt:lpstr>Живот на променлива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– условие</vt:lpstr>
      <vt:lpstr>Почивен или работен ден – решение</vt:lpstr>
      <vt:lpstr>Плод или зеленчук – условие</vt:lpstr>
      <vt:lpstr>Плод или зеленчук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57</cp:revision>
  <dcterms:created xsi:type="dcterms:W3CDTF">2018-05-23T13:08:44Z</dcterms:created>
  <dcterms:modified xsi:type="dcterms:W3CDTF">2023-01-18T09:48:49Z</dcterms:modified>
  <cp:category>computer programming;programming;C#;програмиране;кодиране</cp:category>
</cp:coreProperties>
</file>