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657" r:id="rId2"/>
    <p:sldId id="504" r:id="rId3"/>
    <p:sldId id="627" r:id="rId4"/>
    <p:sldId id="645" r:id="rId5"/>
    <p:sldId id="629" r:id="rId6"/>
    <p:sldId id="626" r:id="rId7"/>
    <p:sldId id="583" r:id="rId8"/>
    <p:sldId id="658" r:id="rId9"/>
    <p:sldId id="584" r:id="rId10"/>
    <p:sldId id="585" r:id="rId11"/>
    <p:sldId id="587" r:id="rId12"/>
    <p:sldId id="586" r:id="rId13"/>
    <p:sldId id="588" r:id="rId14"/>
    <p:sldId id="589" r:id="rId15"/>
    <p:sldId id="590" r:id="rId16"/>
    <p:sldId id="591" r:id="rId17"/>
    <p:sldId id="592" r:id="rId18"/>
    <p:sldId id="620" r:id="rId19"/>
    <p:sldId id="621" r:id="rId20"/>
    <p:sldId id="622" r:id="rId21"/>
    <p:sldId id="623" r:id="rId22"/>
    <p:sldId id="624" r:id="rId23"/>
    <p:sldId id="625" r:id="rId24"/>
    <p:sldId id="571" r:id="rId25"/>
    <p:sldId id="659" r:id="rId26"/>
    <p:sldId id="66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D6C025A-AA26-42EC-B3A3-9A9F8D4BFD70}">
          <p14:sldIdLst>
            <p14:sldId id="657"/>
            <p14:sldId id="504"/>
          </p14:sldIdLst>
        </p14:section>
        <p14:section name="Рекурсия" id="{E7DE7863-A6AF-453B-AD04-791AC9817CD4}">
          <p14:sldIdLst>
            <p14:sldId id="627"/>
            <p14:sldId id="645"/>
            <p14:sldId id="629"/>
            <p14:sldId id="626"/>
            <p14:sldId id="583"/>
          </p14:sldIdLst>
        </p14:section>
        <p14:section name="Упражнения" id="{F2039FF4-ED2F-4DB3-8088-F41256A6D15E}">
          <p14:sldIdLst>
            <p14:sldId id="658"/>
            <p14:sldId id="584"/>
            <p14:sldId id="585"/>
            <p14:sldId id="587"/>
            <p14:sldId id="586"/>
            <p14:sldId id="588"/>
            <p14:sldId id="589"/>
            <p14:sldId id="590"/>
            <p14:sldId id="591"/>
            <p14:sldId id="592"/>
          </p14:sldIdLst>
        </p14:section>
        <p14:section name="Рекурсивно или интеративно обхождане" id="{65BA65C7-9D7B-4ABE-98AC-2A5A0B4C0438}">
          <p14:sldIdLst>
            <p14:sldId id="620"/>
            <p14:sldId id="621"/>
            <p14:sldId id="622"/>
            <p14:sldId id="623"/>
            <p14:sldId id="624"/>
            <p14:sldId id="625"/>
          </p14:sldIdLst>
        </p14:section>
        <p14:section name="Обобщение" id="{12BD4728-E627-49AE-B313-2A368AC558C0}">
          <p14:sldIdLst>
            <p14:sldId id="571"/>
            <p14:sldId id="659"/>
            <p14:sldId id="6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312F0F-29FB-42A4-C759-8DB72D3DA2E0}" v="1690" dt="2023-03-05T14:50:24.623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4" autoAdjust="0"/>
    <p:restoredTop sz="95215" autoAdjust="0"/>
  </p:normalViewPr>
  <p:slideViewPr>
    <p:cSldViewPr showGuides="1">
      <p:cViewPr varScale="1">
        <p:scale>
          <a:sx n="117" d="100"/>
          <a:sy n="117" d="100"/>
        </p:scale>
        <p:origin x="176" y="93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87" d="100"/>
          <a:sy n="87" d="100"/>
        </p:scale>
        <p:origin x="3030" y="90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2.09.23 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03B690E2-59DB-4979-AF09-DB569A09F5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5672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4FFCD97-AFE2-4A71-89CA-90ECE5A00A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80766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CFE5E97-8D68-4134-8407-17031A0C4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69401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44244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hyperlink" Target="https://about.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76#0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76#2" TargetMode="Externa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76#3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 контейнер 7">
            <a:extLst>
              <a:ext uri="{FF2B5EF4-FFF2-40B4-BE49-F238E27FC236}">
                <a16:creationId xmlns:a16="http://schemas.microsoft.com/office/drawing/2014/main" id="{182C5A17-4F05-4FA8-9ABA-F632F2E0359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74859" y="6189709"/>
            <a:ext cx="2950749" cy="351497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https://about.softuni.bg/</a:t>
            </a:r>
            <a:endParaRPr lang="en-US" dirty="0"/>
          </a:p>
        </p:txBody>
      </p:sp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EA97D5F2-B459-4D69-A190-B3EDD5CDDD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74859" y="5807556"/>
            <a:ext cx="2950749" cy="382532"/>
          </a:xfrm>
        </p:spPr>
        <p:txBody>
          <a:bodyPr/>
          <a:lstStyle/>
          <a:p>
            <a:r>
              <a:rPr lang="en-US" sz="2000" dirty="0"/>
              <a:t>Софтуерен университет</a:t>
            </a:r>
            <a:endParaRPr lang="en-US" sz="2000" b="0" dirty="0">
              <a:ea typeface="+mn-lt"/>
              <a:cs typeface="+mn-lt"/>
            </a:endParaRPr>
          </a:p>
        </p:txBody>
      </p:sp>
      <p:sp>
        <p:nvSpPr>
          <p:cNvPr id="10" name="Текстов контейнер 9">
            <a:extLst>
              <a:ext uri="{FF2B5EF4-FFF2-40B4-BE49-F238E27FC236}">
                <a16:creationId xmlns:a16="http://schemas.microsoft.com/office/drawing/2014/main" id="{B7354D76-EFA3-4591-A171-C16A596696F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3160" y="5432608"/>
            <a:ext cx="3704648" cy="444536"/>
          </a:xfrm>
        </p:spPr>
        <p:txBody>
          <a:bodyPr/>
          <a:lstStyle/>
          <a:p>
            <a:r>
              <a:rPr lang="en-US" sz="2400" dirty="0"/>
              <a:t>Преподавателски екип</a:t>
            </a:r>
            <a:endParaRPr lang="en-US" sz="2400" b="0" dirty="0">
              <a:ea typeface="+mn-lt"/>
              <a:cs typeface="+mn-lt"/>
            </a:endParaRPr>
          </a:p>
        </p:txBody>
      </p:sp>
      <p:sp>
        <p:nvSpPr>
          <p:cNvPr id="9" name="Текстов контейнер 8">
            <a:extLst>
              <a:ext uri="{FF2B5EF4-FFF2-40B4-BE49-F238E27FC236}">
                <a16:creationId xmlns:a16="http://schemas.microsoft.com/office/drawing/2014/main" id="{1E401F33-4FEF-4C34-BACA-79E8EB7A97D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3160" y="4940668"/>
            <a:ext cx="3704648" cy="506540"/>
          </a:xfrm>
        </p:spPr>
        <p:txBody>
          <a:bodyPr/>
          <a:lstStyle/>
          <a:p>
            <a:r>
              <a:rPr lang="en-US" sz="2800" dirty="0">
                <a:ea typeface="+mn-lt"/>
                <a:cs typeface="+mn-lt"/>
              </a:rPr>
              <a:t>СофтУни</a:t>
            </a:r>
            <a:endParaRPr lang="bg-BG" dirty="0"/>
          </a:p>
        </p:txBody>
      </p:sp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C1FEC6C3-EF99-4EAF-AD14-E78D870516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550" dirty="0"/>
              <a:t>Използване на рекурсия, рекурсивно и интеративно обхождане</a:t>
            </a:r>
            <a:endParaRPr lang="en-US" sz="3550" dirty="0">
              <a:cs typeface="Calibri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66845F1-B3E5-4ABB-BDB8-947F3903D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750" dirty="0"/>
              <a:t>Рекурсия</a:t>
            </a:r>
            <a:endParaRPr lang="bg-BG" dirty="0"/>
          </a:p>
        </p:txBody>
      </p:sp>
      <p:pic>
        <p:nvPicPr>
          <p:cNvPr id="11" name="Picture 2" descr="Svetlin Nakov - Svetlin Nakov – Official Web Site and Blog » Индиректна  рекурсия">
            <a:extLst>
              <a:ext uri="{FF2B5EF4-FFF2-40B4-BE49-F238E27FC236}">
                <a16:creationId xmlns:a16="http://schemas.microsoft.com/office/drawing/2014/main" id="{4EBDC6DA-E373-4F9D-AF9E-CA62399A8D77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000" y="2601438"/>
            <a:ext cx="5437187" cy="208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23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100463" y="1494000"/>
            <a:ext cx="9495538" cy="44100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static int </a:t>
            </a:r>
            <a:r>
              <a:rPr lang="en-US" dirty="0">
                <a:solidFill>
                  <a:schemeClr val="bg1"/>
                </a:solidFill>
              </a:rPr>
              <a:t>Sum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dirty="0"/>
              <a:t>int[] array, int index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if (</a:t>
            </a:r>
            <a:r>
              <a:rPr lang="en-US" dirty="0">
                <a:solidFill>
                  <a:schemeClr val="bg1"/>
                </a:solidFill>
              </a:rPr>
              <a:t>index</a:t>
            </a:r>
            <a:r>
              <a:rPr lang="en-US" dirty="0"/>
              <a:t> == </a:t>
            </a:r>
            <a:r>
              <a:rPr lang="en-US" dirty="0">
                <a:solidFill>
                  <a:schemeClr val="bg1"/>
                </a:solidFill>
              </a:rPr>
              <a:t>array.Length - 1</a:t>
            </a:r>
            <a:r>
              <a:rPr lang="en-US" dirty="0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return array[index];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</a:t>
            </a:r>
            <a:r>
              <a:rPr lang="en-US" dirty="0">
                <a:solidFill>
                  <a:schemeClr val="bg1"/>
                </a:solidFill>
              </a:rPr>
              <a:t>return</a:t>
            </a:r>
            <a:r>
              <a:rPr lang="en-US" dirty="0"/>
              <a:t> array[index] + </a:t>
            </a:r>
            <a:r>
              <a:rPr lang="en-US" dirty="0">
                <a:solidFill>
                  <a:schemeClr val="bg1"/>
                </a:solidFill>
              </a:rPr>
              <a:t>Sum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dirty="0"/>
              <a:t>array, index + 1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}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Решение: Сума </a:t>
            </a:r>
            <a:r>
              <a:rPr lang="bg-BG" sz="3950" dirty="0"/>
              <a:t>на</a:t>
            </a:r>
            <a:r>
              <a:rPr lang="en-US" sz="3950" dirty="0"/>
              <a:t> масив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248543" y="2214000"/>
            <a:ext cx="2148272" cy="1038555"/>
          </a:xfrm>
          <a:prstGeom prst="wedgeRoundRectCallout">
            <a:avLst>
              <a:gd name="adj1" fmla="val -73256"/>
              <a:gd name="adj2" fmla="val -9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50" b="1" dirty="0">
                <a:solidFill>
                  <a:srgbClr val="FFFFFF"/>
                </a:solidFill>
              </a:rPr>
              <a:t>Основен случай</a:t>
            </a:r>
            <a:endParaRPr lang="bg-BG" dirty="0"/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9392820" y="3723860"/>
            <a:ext cx="2543917" cy="1038555"/>
          </a:xfrm>
          <a:prstGeom prst="wedgeRoundRectCallout">
            <a:avLst>
              <a:gd name="adj1" fmla="val -88463"/>
              <a:gd name="adj2" fmla="val 611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50" b="1" dirty="0">
                <a:solidFill>
                  <a:srgbClr val="FFFFFF"/>
                </a:solidFill>
              </a:rPr>
              <a:t>Рекурсивно извикване</a:t>
            </a:r>
            <a:endParaRPr lang="en-US" sz="2750" b="1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A02DF43-31F2-46B5-B88B-1614963F32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E0BFBCB0-07CD-4C61-985D-A4E1331DF148}"/>
              </a:ext>
            </a:extLst>
          </p:cNvPr>
          <p:cNvSpPr txBox="1"/>
          <p:nvPr/>
        </p:nvSpPr>
        <p:spPr>
          <a:xfrm>
            <a:off x="553711" y="624182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https://judge.softuni.org/Contests/Practice/Index/4176#0</a:t>
            </a:r>
            <a:endParaRPr lang="en-US" sz="1999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789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Създайте </a:t>
            </a:r>
            <a:r>
              <a:rPr lang="en-US" sz="3600" b="1" dirty="0">
                <a:solidFill>
                  <a:schemeClr val="bg1"/>
                </a:solidFill>
              </a:rPr>
              <a:t>рекурсивен метод</a:t>
            </a:r>
            <a:r>
              <a:rPr lang="en-US" sz="3600" dirty="0"/>
              <a:t>, който</a:t>
            </a:r>
            <a:r>
              <a:rPr lang="bg-BG" sz="3600" dirty="0"/>
              <a:t>:</a:t>
            </a:r>
          </a:p>
          <a:p>
            <a:pPr lvl="1" indent="-360045"/>
            <a:r>
              <a:rPr lang="bg-BG" sz="3400" dirty="0"/>
              <a:t>Прочита </a:t>
            </a:r>
            <a:r>
              <a:rPr lang="en-US" sz="3400" dirty="0"/>
              <a:t>числото </a:t>
            </a:r>
            <a:r>
              <a:rPr lang="en-US" sz="3400" b="1" dirty="0">
                <a:solidFill>
                  <a:schemeClr val="bg1"/>
                </a:solidFill>
              </a:rPr>
              <a:t>n</a:t>
            </a:r>
            <a:r>
              <a:rPr lang="en-US" sz="3400" dirty="0"/>
              <a:t> от конзолата</a:t>
            </a:r>
            <a:endParaRPr lang="bg-BG" sz="3400" dirty="0"/>
          </a:p>
          <a:p>
            <a:pPr lvl="1" indent="-360045"/>
            <a:r>
              <a:rPr lang="bg-BG" sz="3400" dirty="0">
                <a:solidFill>
                  <a:srgbClr val="234465"/>
                </a:solidFill>
              </a:rPr>
              <a:t>Изчислява</a:t>
            </a:r>
            <a:r>
              <a:rPr lang="en-US" sz="3400" dirty="0">
                <a:solidFill>
                  <a:srgbClr val="234465"/>
                </a:solidFill>
              </a:rPr>
              <a:t> </a:t>
            </a:r>
            <a:r>
              <a:rPr lang="en-US" sz="3400" b="1" dirty="0">
                <a:solidFill>
                  <a:schemeClr val="bg1"/>
                </a:solidFill>
              </a:rPr>
              <a:t>n!</a:t>
            </a:r>
            <a:endParaRPr lang="bg-BG" sz="3400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Рекурсивен факториел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5443875" y="4076268"/>
            <a:ext cx="414498" cy="3985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5868" y="4014000"/>
            <a:ext cx="668288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014000"/>
            <a:ext cx="1024299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120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5443473" y="5455277"/>
            <a:ext cx="414498" cy="3985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5868" y="5393008"/>
            <a:ext cx="668288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596" y="5393008"/>
            <a:ext cx="20428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latin typeface="Consolas" panose="020B0609020204030204" pitchFamily="49" charset="0"/>
              </a:rPr>
              <a:t>3628800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1AD65D72-E6B1-4CFB-8184-BF1A5C718F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07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4" grpId="0" animBg="1"/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A2F47F91-50B2-477D-B697-359993464F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Рекурсивна дефиниция на</a:t>
            </a:r>
            <a:r>
              <a:rPr lang="en-US" sz="360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US" sz="3600" b="1" dirty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n!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(n факториел):</a:t>
            </a:r>
            <a:endParaRPr lang="bg-BG" dirty="0"/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en-US" sz="3950" dirty="0"/>
              <a:t>Рекурсивен факториел</a:t>
            </a:r>
            <a:r>
              <a:rPr lang="bg-BG" sz="3950" dirty="0"/>
              <a:t> – Примери</a:t>
            </a:r>
            <a:endParaRPr lang="en-US" sz="395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96925" y="1954435"/>
            <a:ext cx="9605048" cy="892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599" b="1" noProof="1">
                <a:latin typeface="Consolas" pitchFamily="49" charset="0"/>
                <a:cs typeface="Consolas" pitchFamily="49" charset="0"/>
              </a:rPr>
              <a:t>n! = n * (n–1)! for n &gt; 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599" b="1" noProof="1">
                <a:latin typeface="Consolas" pitchFamily="49" charset="0"/>
                <a:cs typeface="Consolas" pitchFamily="49" charset="0"/>
              </a:rPr>
              <a:t>0! = 1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721" y="3115316"/>
            <a:ext cx="85695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3!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514" y="3115316"/>
            <a:ext cx="160062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3 * 2!</a:t>
            </a:r>
          </a:p>
        </p:txBody>
      </p:sp>
      <p:sp>
        <p:nvSpPr>
          <p:cNvPr id="8" name="Equal 7"/>
          <p:cNvSpPr/>
          <p:nvPr/>
        </p:nvSpPr>
        <p:spPr bwMode="auto">
          <a:xfrm>
            <a:off x="5124052" y="3115316"/>
            <a:ext cx="457081" cy="523084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721" y="3964221"/>
            <a:ext cx="85695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2!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514" y="3964221"/>
            <a:ext cx="160062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2 * 1!</a:t>
            </a:r>
          </a:p>
        </p:txBody>
      </p:sp>
      <p:sp>
        <p:nvSpPr>
          <p:cNvPr id="21" name="Equal 20"/>
          <p:cNvSpPr/>
          <p:nvPr/>
        </p:nvSpPr>
        <p:spPr bwMode="auto">
          <a:xfrm>
            <a:off x="5124052" y="3964221"/>
            <a:ext cx="457081" cy="523084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721" y="4813127"/>
            <a:ext cx="85695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1!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514" y="4813127"/>
            <a:ext cx="160062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1 * 0!</a:t>
            </a:r>
          </a:p>
        </p:txBody>
      </p:sp>
      <p:sp>
        <p:nvSpPr>
          <p:cNvPr id="24" name="Equal 23"/>
          <p:cNvSpPr/>
          <p:nvPr/>
        </p:nvSpPr>
        <p:spPr bwMode="auto">
          <a:xfrm>
            <a:off x="5124052" y="4813127"/>
            <a:ext cx="457081" cy="523084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4721" y="5662033"/>
            <a:ext cx="85695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0!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3514" y="5662033"/>
            <a:ext cx="160062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7" name="Equal 26"/>
          <p:cNvSpPr/>
          <p:nvPr/>
        </p:nvSpPr>
        <p:spPr bwMode="auto">
          <a:xfrm>
            <a:off x="5124052" y="5662033"/>
            <a:ext cx="457081" cy="523084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DDC5F9C9-9A4D-4307-A264-3A375C2758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815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3" grpId="0" animBg="1"/>
      <p:bldP spid="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731000" y="1837578"/>
            <a:ext cx="7716317" cy="3441316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static long </a:t>
            </a:r>
            <a:r>
              <a:rPr lang="en-US" dirty="0">
                <a:solidFill>
                  <a:schemeClr val="bg1"/>
                </a:solidFill>
              </a:rPr>
              <a:t>GetFactorial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dirty="0"/>
              <a:t>int num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if (num == 0)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return 1;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return</a:t>
            </a:r>
            <a:r>
              <a:rPr lang="en-US" dirty="0"/>
              <a:t> num * </a:t>
            </a:r>
            <a:r>
              <a:rPr lang="en-US" dirty="0">
                <a:solidFill>
                  <a:schemeClr val="bg1"/>
                </a:solidFill>
              </a:rPr>
              <a:t>GetFactorial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en-US" dirty="0"/>
              <a:t>num - 1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Решение: Рекурсивен факториел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5735960" y="2929139"/>
            <a:ext cx="2789956" cy="570342"/>
          </a:xfrm>
          <a:prstGeom prst="wedgeRoundRectCallout">
            <a:avLst>
              <a:gd name="adj1" fmla="val -64244"/>
              <a:gd name="adj2" fmla="val -186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50" b="1" dirty="0">
                <a:solidFill>
                  <a:srgbClr val="FFFFFF"/>
                </a:solidFill>
              </a:rPr>
              <a:t>Основен случай</a:t>
            </a:r>
            <a:endParaRPr lang="en-US" sz="2750" b="1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112225" y="4865445"/>
            <a:ext cx="2543917" cy="1038555"/>
          </a:xfrm>
          <a:prstGeom prst="wedgeRoundRectCallout">
            <a:avLst>
              <a:gd name="adj1" fmla="val -56573"/>
              <a:gd name="adj2" fmla="val -551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50" b="1" dirty="0">
                <a:solidFill>
                  <a:srgbClr val="FFFFFF"/>
                </a:solidFill>
              </a:rPr>
              <a:t>Рекурсивно </a:t>
            </a:r>
            <a:br>
              <a:rPr lang="en-US" sz="2750" b="1" dirty="0">
                <a:solidFill>
                  <a:srgbClr val="FFFFFF"/>
                </a:solidFill>
              </a:rPr>
            </a:br>
            <a:r>
              <a:rPr lang="en-US" sz="2750" b="1" dirty="0">
                <a:solidFill>
                  <a:srgbClr val="FFFFFF"/>
                </a:solidFill>
              </a:rPr>
              <a:t>извикване</a:t>
            </a:r>
            <a:endParaRPr lang="bg-BG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F1E8156-8EA8-447A-A131-1632FE94DBE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A690EEB7-DEE4-4347-B620-4CA3891E21FF}"/>
              </a:ext>
            </a:extLst>
          </p:cNvPr>
          <p:cNvSpPr txBox="1"/>
          <p:nvPr/>
        </p:nvSpPr>
        <p:spPr>
          <a:xfrm>
            <a:off x="801479" y="6302066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000" dirty="0">
                <a:ea typeface="+mn-lt"/>
                <a:cs typeface="+mn-lt"/>
              </a:rPr>
              <a:t>Проверете</a:t>
            </a:r>
            <a:r>
              <a:rPr lang="en-US" sz="2000" dirty="0">
                <a:ea typeface="+mn-lt"/>
                <a:cs typeface="+mn-lt"/>
              </a:rPr>
              <a:t> решението </a:t>
            </a:r>
            <a:r>
              <a:rPr lang="bg-BG" sz="2000" dirty="0">
                <a:ea typeface="+mn-lt"/>
                <a:cs typeface="+mn-lt"/>
              </a:rPr>
              <a:t>си </a:t>
            </a:r>
            <a:r>
              <a:rPr lang="en-US" sz="2000" dirty="0">
                <a:ea typeface="+mn-lt"/>
                <a:cs typeface="+mn-lt"/>
              </a:rPr>
              <a:t>в Judge</a:t>
            </a:r>
            <a:r>
              <a:rPr lang="en-US" sz="1999" dirty="0"/>
              <a:t>: </a:t>
            </a:r>
            <a:r>
              <a:rPr lang="en-US" sz="1999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https://judge.softuni.org/Contests/Practice/Index/4176#2</a:t>
            </a:r>
            <a:endParaRPr lang="en-US" sz="1999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78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F9A9CDFE-64AD-42E0-A197-63345A6711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Директна 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рекурсия</a:t>
            </a:r>
            <a:endParaRPr lang="bg-BG" sz="3600" dirty="0">
              <a:solidFill>
                <a:schemeClr val="tx2">
                  <a:lumMod val="75000"/>
                </a:schemeClr>
              </a:solidFill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sz="3400" dirty="0"/>
              <a:t>Метод, който се </a:t>
            </a:r>
            <a:r>
              <a:rPr lang="en-US" sz="3400" b="1" dirty="0">
                <a:solidFill>
                  <a:schemeClr val="bg1"/>
                </a:solidFill>
              </a:rPr>
              <a:t>самоизвиква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Индиректна</a:t>
            </a:r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 рекурсия</a:t>
            </a:r>
            <a:endParaRPr lang="en-US" sz="3600" dirty="0">
              <a:solidFill>
                <a:schemeClr val="tx2">
                  <a:lumMod val="75000"/>
                </a:schemeClr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sz="3400" dirty="0"/>
              <a:t>Метод </a:t>
            </a:r>
            <a:r>
              <a:rPr lang="en-US" sz="3400" b="1" dirty="0">
                <a:solidFill>
                  <a:schemeClr val="bg1"/>
                </a:solidFill>
              </a:rPr>
              <a:t>A </a:t>
            </a:r>
            <a:r>
              <a:rPr lang="en-US" sz="3400" dirty="0"/>
              <a:t>извиква </a:t>
            </a:r>
            <a:r>
              <a:rPr lang="en-US" sz="3400" b="1" dirty="0">
                <a:solidFill>
                  <a:schemeClr val="bg1"/>
                </a:solidFill>
              </a:rPr>
              <a:t>B</a:t>
            </a:r>
            <a:r>
              <a:rPr lang="en-US" sz="3400" dirty="0"/>
              <a:t>, метод </a:t>
            </a:r>
            <a:r>
              <a:rPr lang="en-US" sz="3400" b="1" dirty="0">
                <a:solidFill>
                  <a:schemeClr val="bg1"/>
                </a:solidFill>
              </a:rPr>
              <a:t>B</a:t>
            </a:r>
            <a:r>
              <a:rPr lang="en-US" sz="3400" dirty="0"/>
              <a:t> извиква </a:t>
            </a:r>
            <a:r>
              <a:rPr lang="en-US" sz="3400" b="1" dirty="0">
                <a:solidFill>
                  <a:schemeClr val="bg1"/>
                </a:solidFill>
              </a:rPr>
              <a:t>A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Или</a:t>
            </a:r>
            <a:r>
              <a:rPr lang="en-US" sz="3400" dirty="0"/>
              <a:t> </a:t>
            </a:r>
            <a:r>
              <a:rPr lang="en-US" sz="3400" b="1" dirty="0">
                <a:solidFill>
                  <a:schemeClr val="bg1"/>
                </a:solidFill>
              </a:rPr>
              <a:t>A</a:t>
            </a:r>
            <a:r>
              <a:rPr lang="en-US" sz="3400" dirty="0"/>
              <a:t> </a:t>
            </a:r>
            <a:r>
              <a:rPr lang="en-US" sz="3400" b="1" dirty="0">
                <a:sym typeface="Wingdings" panose="05000000000000000000" pitchFamily="2" charset="2"/>
              </a:rPr>
              <a:t></a:t>
            </a:r>
            <a:r>
              <a:rPr lang="en-US" sz="3400" dirty="0">
                <a:sym typeface="Wingdings" panose="05000000000000000000" pitchFamily="2" charset="2"/>
              </a:rPr>
              <a:t> </a:t>
            </a:r>
            <a:r>
              <a:rPr lang="en-US" sz="3400" b="1" dirty="0">
                <a:solidFill>
                  <a:schemeClr val="bg1"/>
                </a:solidFill>
                <a:sym typeface="Wingdings" panose="05000000000000000000" pitchFamily="2" charset="2"/>
              </a:rPr>
              <a:t>B</a:t>
            </a:r>
            <a:r>
              <a:rPr lang="en-US" sz="3400" dirty="0">
                <a:sym typeface="Wingdings" panose="05000000000000000000" pitchFamily="2" charset="2"/>
              </a:rPr>
              <a:t> </a:t>
            </a:r>
            <a:r>
              <a:rPr lang="en-US" sz="3400" b="1" dirty="0">
                <a:sym typeface="Wingdings" panose="05000000000000000000" pitchFamily="2" charset="2"/>
              </a:rPr>
              <a:t></a:t>
            </a:r>
            <a:r>
              <a:rPr lang="en-US" sz="3400" dirty="0">
                <a:sym typeface="Wingdings" panose="05000000000000000000" pitchFamily="2" charset="2"/>
              </a:rPr>
              <a:t> </a:t>
            </a:r>
            <a:r>
              <a:rPr lang="en-US" sz="3400" b="1" dirty="0">
                <a:solidFill>
                  <a:schemeClr val="bg1"/>
                </a:solidFill>
                <a:sym typeface="Wingdings" panose="05000000000000000000" pitchFamily="2" charset="2"/>
              </a:rPr>
              <a:t>C</a:t>
            </a:r>
            <a:r>
              <a:rPr lang="en-US" sz="3400" dirty="0">
                <a:sym typeface="Wingdings" panose="05000000000000000000" pitchFamily="2" charset="2"/>
              </a:rPr>
              <a:t> </a:t>
            </a:r>
            <a:r>
              <a:rPr lang="en-US" sz="3400" b="1" dirty="0">
                <a:sym typeface="Wingdings" panose="05000000000000000000" pitchFamily="2" charset="2"/>
              </a:rPr>
              <a:t></a:t>
            </a:r>
            <a:r>
              <a:rPr lang="en-US" sz="3400" dirty="0">
                <a:sym typeface="Wingdings" panose="05000000000000000000" pitchFamily="2" charset="2"/>
              </a:rPr>
              <a:t> </a:t>
            </a:r>
            <a:r>
              <a:rPr lang="en-US" sz="3400" b="1" dirty="0">
                <a:solidFill>
                  <a:schemeClr val="bg1"/>
                </a:solidFill>
                <a:sym typeface="Wingdings" panose="05000000000000000000" pitchFamily="2" charset="2"/>
              </a:rPr>
              <a:t>A</a:t>
            </a:r>
            <a:endParaRPr lang="bg-BG" sz="34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en-US" sz="3950" dirty="0"/>
              <a:t>Директна и </a:t>
            </a:r>
            <a:r>
              <a:rPr lang="bg-BG" sz="3950" dirty="0"/>
              <a:t>индиректна</a:t>
            </a:r>
            <a:r>
              <a:rPr lang="en-US" sz="3950" dirty="0"/>
              <a:t> рекурсия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3186C01-79AB-4910-A1D9-3E347F0DD5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3072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E8ED86BC-B254-45CA-B8D3-FB1BC3B79ED4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</a:pPr>
            <a:r>
              <a:rPr lang="en-US" sz="3400" dirty="0"/>
              <a:t>Рекурсивния метод има </a:t>
            </a:r>
            <a:r>
              <a:rPr lang="en-US" sz="3400" b="1" dirty="0">
                <a:solidFill>
                  <a:schemeClr val="bg1"/>
                </a:solidFill>
              </a:rPr>
              <a:t>три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части</a:t>
            </a:r>
            <a:r>
              <a:rPr lang="en-US" sz="3400" dirty="0"/>
              <a:t>:</a:t>
            </a:r>
            <a:endParaRPr lang="bg-BG" sz="3400" dirty="0"/>
          </a:p>
          <a:p>
            <a:pPr marL="1065530" lvl="1" indent="-456565">
              <a:lnSpc>
                <a:spcPct val="100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Преди действието</a:t>
            </a:r>
            <a:r>
              <a:rPr lang="en-US" sz="3200" dirty="0"/>
              <a:t> (преди да извика рекурсията)</a:t>
            </a:r>
            <a:endParaRPr lang="en-US" sz="3200" dirty="0">
              <a:cs typeface="Calibri"/>
            </a:endParaRPr>
          </a:p>
          <a:p>
            <a:pPr marL="1065530" lvl="1" indent="-456565">
              <a:lnSpc>
                <a:spcPct val="100000"/>
              </a:lnSpc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Рекурсивно извикавне </a:t>
            </a:r>
            <a:r>
              <a:rPr lang="en-US" sz="3200" dirty="0"/>
              <a:t>(в изкване на рекурсията)</a:t>
            </a:r>
            <a:endParaRPr lang="en-US" sz="3200" dirty="0">
              <a:cs typeface="Calibri"/>
            </a:endParaRPr>
          </a:p>
          <a:p>
            <a:pPr marL="1065530" lvl="1" indent="-456565">
              <a:lnSpc>
                <a:spcPct val="100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След действието</a:t>
            </a:r>
            <a:r>
              <a:rPr lang="en-US" sz="3200" dirty="0"/>
              <a:t> (след връщането на рекурсия)</a:t>
            </a:r>
            <a:endParaRPr lang="en-US" sz="3200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507DA04-B523-493D-BCB3-52B5AD83058A}"/>
              </a:ext>
            </a:extLst>
          </p:cNvPr>
          <p:cNvSpPr txBox="1">
            <a:spLocks/>
          </p:cNvSpPr>
          <p:nvPr/>
        </p:nvSpPr>
        <p:spPr>
          <a:xfrm>
            <a:off x="1341884" y="3922746"/>
            <a:ext cx="5760640" cy="2633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/>
              <a:t>static void Recursion()</a:t>
            </a:r>
          </a:p>
          <a:p>
            <a:r>
              <a:rPr lang="fr-FR" sz="2400" dirty="0"/>
              <a:t>{</a:t>
            </a:r>
            <a:br>
              <a:rPr lang="fr-FR" sz="2400" dirty="0"/>
            </a:br>
            <a:r>
              <a:rPr lang="fr-FR" sz="2400" dirty="0"/>
              <a:t>  </a:t>
            </a:r>
            <a:r>
              <a:rPr lang="fr-FR" sz="2400" dirty="0">
                <a:solidFill>
                  <a:schemeClr val="accent2"/>
                </a:solidFill>
              </a:rPr>
              <a:t>// </a:t>
            </a:r>
            <a:r>
              <a:rPr lang="bg-BG" sz="2400" dirty="0">
                <a:solidFill>
                  <a:schemeClr val="accent2"/>
                </a:solidFill>
              </a:rPr>
              <a:t>Преди действието</a:t>
            </a:r>
            <a:endParaRPr lang="fr-FR" sz="2400" dirty="0">
              <a:solidFill>
                <a:schemeClr val="accent2"/>
              </a:solidFill>
            </a:endParaRPr>
          </a:p>
          <a:p>
            <a:r>
              <a:rPr lang="fr-FR" sz="2400" dirty="0"/>
              <a:t>    Recursion();</a:t>
            </a:r>
            <a:endParaRPr lang="fr-FR" sz="2400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fr-FR" sz="2400" dirty="0"/>
              <a:t>    </a:t>
            </a:r>
            <a:r>
              <a:rPr lang="fr-FR" sz="2400" dirty="0">
                <a:solidFill>
                  <a:schemeClr val="accent2"/>
                </a:solidFill>
              </a:rPr>
              <a:t>// </a:t>
            </a:r>
            <a:r>
              <a:rPr lang="bg-BG" sz="2400" dirty="0">
                <a:solidFill>
                  <a:schemeClr val="accent2"/>
                </a:solidFill>
              </a:rPr>
              <a:t>След действието</a:t>
            </a:r>
            <a:br>
              <a:rPr lang="fr-FR" sz="2400" dirty="0"/>
            </a:br>
            <a:r>
              <a:rPr lang="fr-FR" sz="2400" dirty="0"/>
              <a:t>} 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9C61473F-E6D0-4FD1-8EDD-F7C321F83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>
            <a:normAutofit/>
          </a:bodyPr>
          <a:lstStyle/>
          <a:p>
            <a:r>
              <a:rPr lang="bg-BG" dirty="0"/>
              <a:t>Рекурсия</a:t>
            </a:r>
            <a:r>
              <a:rPr lang="en-US" dirty="0"/>
              <a:t> </a:t>
            </a:r>
            <a:r>
              <a:rPr lang="bg-BG" dirty="0"/>
              <a:t>преди и</a:t>
            </a:r>
            <a:r>
              <a:rPr lang="en-US" dirty="0"/>
              <a:t> </a:t>
            </a:r>
            <a:r>
              <a:rPr lang="bg-BG" dirty="0"/>
              <a:t>след действието</a:t>
            </a:r>
            <a:endParaRPr lang="en-US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3605540-AD34-4A88-A7AF-2BBE31D00DD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27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Напишете </a:t>
            </a:r>
            <a:r>
              <a:rPr lang="en-US" sz="3600" b="1" dirty="0">
                <a:solidFill>
                  <a:schemeClr val="bg1"/>
                </a:solidFill>
              </a:rPr>
              <a:t>рекурсивен метод</a:t>
            </a:r>
            <a:r>
              <a:rPr lang="en-US" sz="3600" dirty="0">
                <a:solidFill>
                  <a:srgbClr val="234465"/>
                </a:solidFill>
              </a:rPr>
              <a:t>, който рисува следната фигура</a:t>
            </a:r>
            <a:endParaRPr lang="en-US" sz="3600" dirty="0">
              <a:solidFill>
                <a:srgbClr val="234465"/>
              </a:solidFill>
              <a:cs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Рекурсивно рисуване</a:t>
            </a:r>
          </a:p>
        </p:txBody>
      </p:sp>
      <p:sp>
        <p:nvSpPr>
          <p:cNvPr id="10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4261379" y="3914009"/>
            <a:ext cx="414498" cy="39854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7871" y="3851740"/>
            <a:ext cx="668288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385" y="1913254"/>
            <a:ext cx="2406952" cy="4400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*****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****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***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**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*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##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###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####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#####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B912C589-704F-4B14-8790-1852E911E743}"/>
              </a:ext>
            </a:extLst>
          </p:cNvPr>
          <p:cNvSpPr txBox="1"/>
          <p:nvPr/>
        </p:nvSpPr>
        <p:spPr>
          <a:xfrm>
            <a:off x="801479" y="6396416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ea typeface="+mn-lt"/>
                <a:cs typeface="+mn-lt"/>
              </a:rPr>
              <a:t>Тествайте решението </a:t>
            </a:r>
            <a:r>
              <a:rPr lang="bg-BG" sz="2000" dirty="0">
                <a:ea typeface="+mn-lt"/>
                <a:cs typeface="+mn-lt"/>
              </a:rPr>
              <a:t>си</a:t>
            </a:r>
            <a:r>
              <a:rPr lang="en-US" sz="2000" dirty="0">
                <a:ea typeface="+mn-lt"/>
                <a:cs typeface="+mn-lt"/>
              </a:rPr>
              <a:t> в Judge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https://judge.softuni.org/Contests/Practice/Index/4176#3</a:t>
            </a:r>
            <a:endParaRPr lang="en-US" sz="1999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A1D0548-D11B-4D59-A4D3-5F611980C5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1433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74683" y="1584000"/>
            <a:ext cx="10836275" cy="4870537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799" dirty="0"/>
              <a:t>static void PrintFigure(int n)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799" dirty="0"/>
              <a:t>{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799" dirty="0"/>
              <a:t>    if (n == 0)</a:t>
            </a:r>
            <a:endParaRPr lang="en-US" sz="2799" dirty="0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799" dirty="0"/>
              <a:t>      return;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endParaRPr lang="en-US" sz="2799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799" dirty="0"/>
              <a:t>    </a:t>
            </a:r>
            <a:r>
              <a:rPr lang="en-US" sz="2799" dirty="0">
                <a:solidFill>
                  <a:schemeClr val="accent2"/>
                </a:solidFill>
              </a:rPr>
              <a:t>// TODO: </a:t>
            </a:r>
            <a:r>
              <a:rPr lang="bg-BG" sz="2799" dirty="0">
                <a:solidFill>
                  <a:schemeClr val="accent2"/>
                </a:solidFill>
              </a:rPr>
              <a:t>Преди действието</a:t>
            </a:r>
            <a:r>
              <a:rPr lang="en-US" sz="2799" dirty="0">
                <a:solidFill>
                  <a:schemeClr val="accent2"/>
                </a:solidFill>
              </a:rPr>
              <a:t>: </a:t>
            </a:r>
            <a:r>
              <a:rPr lang="bg-BG" sz="2799" dirty="0">
                <a:solidFill>
                  <a:schemeClr val="accent2"/>
                </a:solidFill>
              </a:rPr>
              <a:t>отпечатайте </a:t>
            </a:r>
            <a:r>
              <a:rPr lang="en-US" sz="2799" dirty="0">
                <a:solidFill>
                  <a:schemeClr val="accent2"/>
                </a:solidFill>
              </a:rPr>
              <a:t>n </a:t>
            </a:r>
            <a:r>
              <a:rPr lang="bg-BG" sz="2799" dirty="0">
                <a:solidFill>
                  <a:schemeClr val="accent2"/>
                </a:solidFill>
              </a:rPr>
              <a:t>звездички</a:t>
            </a:r>
            <a:endParaRPr lang="en-US" sz="2799" dirty="0">
              <a:solidFill>
                <a:schemeClr val="accent2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799" dirty="0"/>
              <a:t>    PrintFigure(n - 1);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799" dirty="0"/>
              <a:t>    </a:t>
            </a:r>
            <a:r>
              <a:rPr lang="en-US" sz="2799" dirty="0">
                <a:solidFill>
                  <a:schemeClr val="accent2"/>
                </a:solidFill>
              </a:rPr>
              <a:t>// TODO: </a:t>
            </a:r>
            <a:r>
              <a:rPr lang="bg-BG" sz="2799" dirty="0">
                <a:solidFill>
                  <a:schemeClr val="accent2"/>
                </a:solidFill>
              </a:rPr>
              <a:t>След действието</a:t>
            </a:r>
            <a:r>
              <a:rPr lang="en-US" sz="2799" dirty="0">
                <a:solidFill>
                  <a:schemeClr val="accent2"/>
                </a:solidFill>
              </a:rPr>
              <a:t>: </a:t>
            </a:r>
            <a:r>
              <a:rPr lang="bg-BG" sz="2799" dirty="0">
                <a:solidFill>
                  <a:schemeClr val="accent2"/>
                </a:solidFill>
              </a:rPr>
              <a:t>отпечатайте</a:t>
            </a:r>
            <a:r>
              <a:rPr lang="en-US" sz="2799" dirty="0">
                <a:solidFill>
                  <a:schemeClr val="accent2"/>
                </a:solidFill>
              </a:rPr>
              <a:t> n </a:t>
            </a:r>
            <a:r>
              <a:rPr lang="bg-BG" sz="2799" dirty="0">
                <a:solidFill>
                  <a:schemeClr val="accent2"/>
                </a:solidFill>
              </a:rPr>
              <a:t>хаштага</a:t>
            </a:r>
            <a:endParaRPr lang="en-US" sz="2799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</a:pPr>
            <a:r>
              <a:rPr lang="en-US" sz="2799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5406" y="100750"/>
            <a:ext cx="10720594" cy="882654"/>
          </a:xfrm>
        </p:spPr>
        <p:txBody>
          <a:bodyPr>
            <a:noAutofit/>
          </a:bodyPr>
          <a:lstStyle/>
          <a:p>
            <a:r>
              <a:rPr lang="bg-BG" sz="3900" dirty="0"/>
              <a:t>Рекурсия</a:t>
            </a:r>
            <a:r>
              <a:rPr lang="en-US" sz="3900" dirty="0"/>
              <a:t> </a:t>
            </a:r>
            <a:r>
              <a:rPr lang="bg-BG" sz="3900" dirty="0"/>
              <a:t>преди и</a:t>
            </a:r>
            <a:r>
              <a:rPr lang="en-US" sz="3900" dirty="0"/>
              <a:t> </a:t>
            </a:r>
            <a:r>
              <a:rPr lang="bg-BG" sz="3900" dirty="0"/>
              <a:t>след действието </a:t>
            </a:r>
            <a:r>
              <a:rPr lang="en-US" sz="3900" dirty="0"/>
              <a:t>– </a:t>
            </a:r>
            <a:r>
              <a:rPr lang="bg-BG" sz="3900" dirty="0"/>
              <a:t>Пример</a:t>
            </a:r>
            <a:endParaRPr lang="en-US" sz="39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F159F7F-50ED-4294-B2FD-F2CD0F3E94A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17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0ED09F0-F607-41CC-8FC8-BF522A4C31E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734000"/>
            <a:ext cx="10961783" cy="1694176"/>
          </a:xfrm>
        </p:spPr>
        <p:txBody>
          <a:bodyPr/>
          <a:lstStyle/>
          <a:p>
            <a:r>
              <a:rPr lang="en-GB" sz="5350" dirty="0">
                <a:cs typeface="Arial"/>
              </a:rPr>
              <a:t>Кога да използваме и кога да избягваме рекурсия?</a:t>
            </a:r>
            <a:endParaRPr lang="bg-BG" sz="5350" dirty="0">
              <a:cs typeface="Arial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42082" y="1785626"/>
            <a:ext cx="2455690" cy="159941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8797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|| I</a:t>
            </a:r>
          </a:p>
        </p:txBody>
      </p:sp>
    </p:spTree>
    <p:extLst>
      <p:ext uri="{BB962C8B-B14F-4D97-AF65-F5344CB8AC3E}">
        <p14:creationId xmlns:p14="http://schemas.microsoft.com/office/powerpoint/2010/main" val="296958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000" y="100750"/>
            <a:ext cx="9945000" cy="882654"/>
          </a:xfrm>
        </p:spPr>
        <p:txBody>
          <a:bodyPr vert="horz" lIns="108000" tIns="36000" rIns="108000" bIns="36000" rtlCol="0" anchor="ctr" anchorCtr="0">
            <a:noAutofit/>
          </a:bodyPr>
          <a:lstStyle/>
          <a:p>
            <a:r>
              <a:rPr lang="en-US" sz="3600" dirty="0"/>
              <a:t>Бързина: Рекурсивно и интеративно обхождане</a:t>
            </a:r>
            <a:endParaRPr lang="en-US" sz="3600" dirty="0">
              <a:cs typeface="Calibri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90402" y="1134000"/>
            <a:ext cx="6085598" cy="4957073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bg-BG" sz="3000" dirty="0"/>
              <a:t>Рекурсивното </a:t>
            </a:r>
            <a:r>
              <a:rPr lang="en-US" sz="3000" dirty="0"/>
              <a:t>извикване</a:t>
            </a:r>
            <a:r>
              <a:rPr lang="bg-BG" sz="3000" dirty="0"/>
              <a:t> </a:t>
            </a:r>
            <a:r>
              <a:rPr lang="en-US" sz="3000" dirty="0"/>
              <a:t>е </a:t>
            </a:r>
            <a:r>
              <a:rPr lang="bg-BG" sz="3000" b="1" dirty="0">
                <a:solidFill>
                  <a:schemeClr val="bg1"/>
                </a:solidFill>
              </a:rPr>
              <a:t>бавно</a:t>
            </a:r>
            <a:endParaRPr lang="en-US" sz="3000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bg-BG" sz="3000" dirty="0"/>
              <a:t>Параметрите и върнатите стойности </a:t>
            </a:r>
            <a:r>
              <a:rPr lang="bg-BG" sz="3000" b="1" dirty="0">
                <a:solidFill>
                  <a:schemeClr val="bg1"/>
                </a:solidFill>
              </a:rPr>
              <a:t>минават</a:t>
            </a:r>
            <a:r>
              <a:rPr lang="en-US" sz="3000" dirty="0"/>
              <a:t> </a:t>
            </a:r>
            <a:r>
              <a:rPr lang="bg-BG" sz="3000" dirty="0"/>
              <a:t>през </a:t>
            </a:r>
            <a:r>
              <a:rPr lang="bg-BG" sz="3000" b="1" dirty="0">
                <a:solidFill>
                  <a:schemeClr val="bg1"/>
                </a:solidFill>
              </a:rPr>
              <a:t>стека</a:t>
            </a:r>
            <a:endParaRPr lang="en-US" sz="30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bg-BG" sz="3000" dirty="0"/>
              <a:t>Подходящо</a:t>
            </a:r>
            <a:r>
              <a:rPr lang="en-US" sz="3000" dirty="0"/>
              <a:t> е за проблеми с </a:t>
            </a:r>
            <a:r>
              <a:rPr lang="en-US" sz="3000" b="1" dirty="0">
                <a:solidFill>
                  <a:schemeClr val="bg1"/>
                </a:solidFill>
              </a:rPr>
              <a:t>разклонение</a:t>
            </a:r>
            <a:endParaRPr lang="en-US" sz="3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456000" y="1134000"/>
            <a:ext cx="5545597" cy="4957073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000" dirty="0"/>
              <a:t>Функцията няма </a:t>
            </a:r>
            <a:r>
              <a:rPr lang="en-US" sz="3000" b="1" dirty="0">
                <a:solidFill>
                  <a:schemeClr val="bg1"/>
                </a:solidFill>
              </a:rPr>
              <a:t>разходи</a:t>
            </a:r>
            <a:endParaRPr lang="en-US" sz="3000" b="1" dirty="0">
              <a:solidFill>
                <a:schemeClr val="bg1"/>
              </a:solidFill>
              <a:cs typeface="Calibri"/>
            </a:endParaRPr>
          </a:p>
          <a:p>
            <a:pPr marL="360045" indent="-360045"/>
            <a:r>
              <a:rPr lang="en-US" sz="3000" dirty="0"/>
              <a:t>Създава </a:t>
            </a:r>
            <a:r>
              <a:rPr lang="en-US" sz="3000" b="1" dirty="0">
                <a:solidFill>
                  <a:schemeClr val="bg1"/>
                </a:solidFill>
              </a:rPr>
              <a:t>локални </a:t>
            </a:r>
            <a:r>
              <a:rPr lang="en-US" sz="3000" dirty="0">
                <a:solidFill>
                  <a:srgbClr val="234465"/>
                </a:solidFill>
              </a:rPr>
              <a:t>променливи</a:t>
            </a:r>
            <a:endParaRPr lang="en-US" sz="3000" dirty="0">
              <a:cs typeface="Calibri"/>
            </a:endParaRPr>
          </a:p>
          <a:p>
            <a:pPr marL="360045" indent="-360045"/>
            <a:r>
              <a:rPr lang="en-US" sz="3000" dirty="0"/>
              <a:t>Добре за</a:t>
            </a:r>
            <a:r>
              <a:rPr lang="en-US" sz="3000" dirty="0">
                <a:solidFill>
                  <a:srgbClr val="234465"/>
                </a:solidFill>
              </a:rPr>
              <a:t> </a:t>
            </a:r>
            <a:r>
              <a:rPr lang="en-US" sz="3000" b="1" dirty="0">
                <a:solidFill>
                  <a:schemeClr val="bg1"/>
                </a:solidFill>
              </a:rPr>
              <a:t>линейни </a:t>
            </a:r>
            <a:r>
              <a:rPr lang="en-US" sz="3000" dirty="0"/>
              <a:t>проблеми</a:t>
            </a:r>
            <a:br>
              <a:rPr lang="en-US" sz="3000" dirty="0"/>
            </a:br>
            <a:r>
              <a:rPr lang="en-US" sz="3000" dirty="0"/>
              <a:t>(без разклонения)</a:t>
            </a:r>
            <a:endParaRPr lang="en-US" sz="3000" dirty="0">
              <a:cs typeface="Calibri"/>
            </a:endParaRPr>
          </a:p>
        </p:txBody>
      </p:sp>
      <p:sp>
        <p:nvSpPr>
          <p:cNvPr id="13" name="Text Placeholder 6"/>
          <p:cNvSpPr txBox="1">
            <a:spLocks/>
          </p:cNvSpPr>
          <p:nvPr/>
        </p:nvSpPr>
        <p:spPr>
          <a:xfrm>
            <a:off x="516000" y="3924000"/>
            <a:ext cx="4320000" cy="21422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static long Fact(int n</a:t>
            </a:r>
            <a:r>
              <a:rPr lang="bg-BG" sz="2000" dirty="0"/>
              <a:t>)</a:t>
            </a:r>
            <a:endParaRPr lang="en-US" sz="2000" dirty="0"/>
          </a:p>
          <a:p>
            <a:pPr>
              <a:buClr>
                <a:srgbClr val="F2B254"/>
              </a:buClr>
              <a:buSzPct val="100000"/>
            </a:pPr>
            <a:r>
              <a:rPr lang="bg-BG" sz="2000" dirty="0"/>
              <a:t>{</a:t>
            </a:r>
            <a:br>
              <a:rPr lang="bg-BG" sz="2000" dirty="0"/>
            </a:br>
            <a:r>
              <a:rPr lang="en-US" sz="2000" dirty="0"/>
              <a:t>  </a:t>
            </a:r>
            <a:r>
              <a:rPr lang="bg-BG" sz="2000" dirty="0"/>
              <a:t>if (</a:t>
            </a:r>
            <a:r>
              <a:rPr lang="en-US" sz="2000" dirty="0"/>
              <a:t>n</a:t>
            </a:r>
            <a:r>
              <a:rPr lang="bg-BG" sz="2000" dirty="0"/>
              <a:t> </a:t>
            </a:r>
            <a:r>
              <a:rPr lang="en-US" sz="2000" dirty="0"/>
              <a:t>==</a:t>
            </a:r>
            <a:r>
              <a:rPr lang="bg-BG" sz="2000" dirty="0"/>
              <a:t> </a:t>
            </a:r>
            <a:r>
              <a:rPr lang="en-US" sz="2000" dirty="0"/>
              <a:t>0</a:t>
            </a:r>
            <a:r>
              <a:rPr lang="bg-BG" sz="2000" dirty="0"/>
              <a:t>) </a:t>
            </a:r>
            <a:endParaRPr lang="en-US" sz="2000" dirty="0"/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    </a:t>
            </a:r>
            <a:r>
              <a:rPr lang="bg-BG" sz="2000" dirty="0"/>
              <a:t>return 1;</a:t>
            </a:r>
            <a:r>
              <a:rPr lang="en-US" sz="2000" dirty="0"/>
              <a:t> 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000" dirty="0"/>
              <a:t>  </a:t>
            </a:r>
            <a:r>
              <a:rPr lang="bg-BG" sz="2000" dirty="0"/>
              <a:t>return n * </a:t>
            </a:r>
            <a:r>
              <a:rPr lang="en-US" sz="2000" dirty="0"/>
              <a:t>Fact</a:t>
            </a:r>
            <a:r>
              <a:rPr lang="bg-BG" sz="2000" dirty="0"/>
              <a:t>(n - 1); </a:t>
            </a:r>
            <a:br>
              <a:rPr lang="bg-BG" sz="2000" dirty="0"/>
            </a:br>
            <a:r>
              <a:rPr lang="bg-BG" sz="2000" dirty="0"/>
              <a:t>} </a:t>
            </a:r>
            <a:endParaRPr lang="en-US" sz="2000" dirty="0"/>
          </a:p>
        </p:txBody>
      </p:sp>
      <p:sp>
        <p:nvSpPr>
          <p:cNvPr id="14" name="Text Placeholder 6"/>
          <p:cNvSpPr txBox="1">
            <a:spLocks/>
          </p:cNvSpPr>
          <p:nvPr/>
        </p:nvSpPr>
        <p:spPr>
          <a:xfrm>
            <a:off x="7178074" y="3529186"/>
            <a:ext cx="4723748" cy="246481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1999" dirty="0"/>
              <a:t>static long Fact(int n</a:t>
            </a:r>
            <a:r>
              <a:rPr lang="bg-BG" sz="1999" dirty="0"/>
              <a:t>)</a:t>
            </a:r>
            <a:r>
              <a:rPr lang="en-US" sz="1999" dirty="0"/>
              <a:t> </a:t>
            </a:r>
          </a:p>
          <a:p>
            <a:pPr>
              <a:buClr>
                <a:srgbClr val="F2B254"/>
              </a:buClr>
              <a:buSzPct val="100000"/>
            </a:pPr>
            <a:r>
              <a:rPr lang="bg-BG" sz="1999" dirty="0"/>
              <a:t>{</a:t>
            </a:r>
            <a:br>
              <a:rPr lang="bg-BG" sz="1999" dirty="0"/>
            </a:br>
            <a:r>
              <a:rPr lang="en-US" sz="1999" dirty="0"/>
              <a:t>  long result = 1;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999" dirty="0"/>
              <a:t>  for (int i = 1; i &lt;= n; i++)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999" dirty="0"/>
              <a:t>    result *= i;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1999" dirty="0"/>
              <a:t>  return result;</a:t>
            </a:r>
            <a:br>
              <a:rPr lang="bg-BG" sz="1999" dirty="0"/>
            </a:br>
            <a:r>
              <a:rPr lang="bg-BG" sz="1999" dirty="0"/>
              <a:t>} </a:t>
            </a:r>
            <a:r>
              <a:rPr lang="en-US" sz="1999" dirty="0"/>
              <a:t> 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0FEEE5E-9640-4271-9A0B-ECE0C0F6A18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17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717655" cy="520739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513715" indent="-513715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</a:t>
            </a:r>
            <a:r>
              <a:rPr lang="en-US" b="1" dirty="0">
                <a:solidFill>
                  <a:schemeClr val="bg1"/>
                </a:solidFill>
              </a:rPr>
              <a:t>Рекурсия</a:t>
            </a:r>
            <a:endParaRPr lang="bg-BG" b="1" dirty="0">
              <a:solidFill>
                <a:schemeClr val="bg1"/>
              </a:solidFill>
            </a:endParaRPr>
          </a:p>
          <a:p>
            <a:pPr lvl="1" indent="-360045"/>
            <a:r>
              <a:rPr lang="en-US" dirty="0"/>
              <a:t>Функция, която се самоизвиква</a:t>
            </a:r>
            <a:endParaRPr lang="en-US" dirty="0"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</a:t>
            </a:r>
            <a:r>
              <a:rPr lang="en-US" b="1" dirty="0">
                <a:solidFill>
                  <a:schemeClr val="bg1"/>
                </a:solidFill>
              </a:rPr>
              <a:t>Рекурсивно </a:t>
            </a:r>
            <a:r>
              <a:rPr lang="en-US" dirty="0">
                <a:solidFill>
                  <a:srgbClr val="234465"/>
                </a:solidFill>
              </a:rPr>
              <a:t>или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интеративно обхождане</a:t>
            </a:r>
            <a:r>
              <a:rPr lang="en-US" dirty="0"/>
              <a:t>?</a:t>
            </a:r>
            <a:endParaRPr lang="en-US" dirty="0">
              <a:cs typeface="Calibri"/>
            </a:endParaRPr>
          </a:p>
          <a:p>
            <a:pPr lvl="1" indent="-360045"/>
            <a:r>
              <a:rPr lang="bg-BG" dirty="0">
                <a:ea typeface="+mn-lt"/>
                <a:cs typeface="+mn-lt"/>
              </a:rPr>
              <a:t>Вредна</a:t>
            </a:r>
            <a:r>
              <a:rPr lang="en-US" dirty="0">
                <a:ea typeface="+mn-lt"/>
                <a:cs typeface="+mn-lt"/>
              </a:rPr>
              <a:t> рекурсия</a:t>
            </a:r>
          </a:p>
          <a:p>
            <a:pPr lvl="1" indent="-360045"/>
            <a:r>
              <a:rPr lang="bg-BG" dirty="0">
                <a:ea typeface="+mn-lt"/>
                <a:cs typeface="+mn-lt"/>
              </a:rPr>
              <a:t>Оптимизиране</a:t>
            </a:r>
            <a:r>
              <a:rPr lang="en-US" dirty="0">
                <a:ea typeface="+mn-lt"/>
                <a:cs typeface="+mn-lt"/>
              </a:rPr>
              <a:t> на </a:t>
            </a:r>
            <a:r>
              <a:rPr lang="bg-BG" dirty="0">
                <a:ea typeface="+mn-lt"/>
                <a:cs typeface="+mn-lt"/>
              </a:rPr>
              <a:t>вредна</a:t>
            </a:r>
            <a:r>
              <a:rPr lang="en-US" dirty="0">
                <a:ea typeface="+mn-lt"/>
                <a:cs typeface="+mn-lt"/>
              </a:rPr>
              <a:t> рекурсия</a:t>
            </a:r>
            <a:endParaRPr lang="en-US" dirty="0">
              <a:cs typeface="Calibri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675AE48-8E69-414B-8291-4B7FB792FCF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05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Безкрайна рекурсия </a:t>
            </a:r>
            <a:r>
              <a:rPr lang="en-US" sz="3400" dirty="0"/>
              <a:t>== метод, който се </a:t>
            </a:r>
            <a:r>
              <a:rPr lang="en-US" sz="3400" b="1" dirty="0">
                <a:solidFill>
                  <a:schemeClr val="bg1"/>
                </a:solidFill>
              </a:rPr>
              <a:t>самоизвиква безкрайно</a:t>
            </a:r>
            <a:endParaRPr lang="bg-BG" sz="3400" b="1" dirty="0">
              <a:solidFill>
                <a:schemeClr val="bg1"/>
              </a:solidFill>
            </a:endParaRPr>
          </a:p>
          <a:p>
            <a:pPr lvl="1" indent="-360045"/>
            <a:r>
              <a:rPr lang="en-US" sz="3200" dirty="0">
                <a:ea typeface="+mn-lt"/>
                <a:cs typeface="+mn-lt"/>
              </a:rPr>
              <a:t>Обикновено </a:t>
            </a:r>
            <a:r>
              <a:rPr lang="bg-BG" sz="3200" dirty="0">
                <a:ea typeface="+mn-lt"/>
                <a:cs typeface="+mn-lt"/>
              </a:rPr>
              <a:t>безкрайната</a:t>
            </a:r>
            <a:r>
              <a:rPr lang="en-US" sz="3200" dirty="0">
                <a:ea typeface="+mn-lt"/>
                <a:cs typeface="+mn-lt"/>
              </a:rPr>
              <a:t> рекурсия</a:t>
            </a:r>
            <a:r>
              <a:rPr lang="en-US" sz="3200" dirty="0"/>
              <a:t> е </a:t>
            </a:r>
            <a:r>
              <a:rPr lang="en-US" sz="3200" b="1" dirty="0">
                <a:solidFill>
                  <a:schemeClr val="bg1"/>
                </a:solidFill>
              </a:rPr>
              <a:t>бъг в програмата</a:t>
            </a:r>
            <a:endParaRPr lang="en-US" sz="320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Няма дъно </a:t>
            </a:r>
            <a:r>
              <a:rPr lang="en-US" sz="3200" dirty="0"/>
              <a:t>или </a:t>
            </a:r>
            <a:r>
              <a:rPr lang="en-US" sz="3200" b="1" dirty="0">
                <a:solidFill>
                  <a:schemeClr val="bg1"/>
                </a:solidFill>
              </a:rPr>
              <a:t>има грешка </a:t>
            </a:r>
            <a:r>
              <a:rPr lang="en-US" sz="3200" dirty="0"/>
              <a:t>в него</a:t>
            </a:r>
            <a:endParaRPr lang="en-US" sz="3200" dirty="0">
              <a:cs typeface="Calibri"/>
            </a:endParaRPr>
          </a:p>
          <a:p>
            <a:pPr lvl="1" indent="-360045"/>
            <a:r>
              <a:rPr lang="en-US" sz="3200" dirty="0"/>
              <a:t>В C# / Java / C++ </a:t>
            </a:r>
            <a:r>
              <a:rPr lang="bg-BG" sz="3200" dirty="0"/>
              <a:t>причинява </a:t>
            </a:r>
            <a:r>
              <a:rPr lang="en-US" sz="3200" dirty="0"/>
              <a:t>грешка</a:t>
            </a:r>
            <a:r>
              <a:rPr lang="bg-BG" sz="3200" dirty="0"/>
              <a:t>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stack overflow</a:t>
            </a:r>
            <a:r>
              <a:rPr lang="en-US" sz="3200" dirty="0"/>
              <a:t>"</a:t>
            </a:r>
            <a:endParaRPr lang="en-US" sz="3200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Безкрайна рекурсия</a:t>
            </a:r>
            <a:endParaRPr lang="en-US" dirty="0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CF7CD68C-B0AB-42EE-BFC8-8C11F24F8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136" y="4735678"/>
            <a:ext cx="6705782" cy="167644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113DDA1B-FA42-4ABF-BEBF-BD233A0894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002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550" dirty="0"/>
              <a:t>Когато се използва грешно, рекурсията може да </a:t>
            </a:r>
            <a:r>
              <a:rPr lang="bg-BG" sz="3550" dirty="0"/>
              <a:t>заеме</a:t>
            </a:r>
            <a:r>
              <a:rPr lang="en-US" sz="3550" dirty="0"/>
              <a:t> много </a:t>
            </a:r>
            <a:r>
              <a:rPr lang="en-US" sz="3550" b="1" dirty="0">
                <a:solidFill>
                  <a:schemeClr val="bg1"/>
                </a:solidFill>
              </a:rPr>
              <a:t>памет</a:t>
            </a:r>
            <a:r>
              <a:rPr lang="en-US" sz="3550" dirty="0"/>
              <a:t> и </a:t>
            </a:r>
            <a:r>
              <a:rPr lang="en-US" sz="3550" b="1" dirty="0">
                <a:solidFill>
                  <a:schemeClr val="bg1"/>
                </a:solidFill>
              </a:rPr>
              <a:t>компютърна мощност</a:t>
            </a:r>
            <a:endParaRPr lang="bg-BG" sz="3550" dirty="0">
              <a:solidFill>
                <a:schemeClr val="bg1"/>
              </a:solidFill>
            </a:endParaRPr>
          </a:p>
          <a:p>
            <a:pPr marL="360045" indent="-360045"/>
            <a:endParaRPr lang="en-US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ea typeface="+mj-lt"/>
                <a:cs typeface="+mj-lt"/>
              </a:rPr>
              <a:t>Рекурсията може да бъде вредна</a:t>
            </a:r>
            <a:r>
              <a:rPr lang="en-US" sz="3950" dirty="0"/>
              <a:t>!</a:t>
            </a:r>
            <a:endParaRPr lang="en-US" sz="3950" dirty="0">
              <a:cs typeface="Calibri"/>
            </a:endParaRPr>
          </a:p>
        </p:txBody>
      </p:sp>
      <p:sp>
        <p:nvSpPr>
          <p:cNvPr id="8" name="Text Placeholder 6"/>
          <p:cNvSpPr txBox="1">
            <a:spLocks/>
          </p:cNvSpPr>
          <p:nvPr/>
        </p:nvSpPr>
        <p:spPr>
          <a:xfrm>
            <a:off x="645895" y="2490604"/>
            <a:ext cx="9624483" cy="40741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static long CalcFib(int number)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  if (number &lt;= 1)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  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    return 1;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  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  return CalcFib(number - 1) + CalcFib(number - 2);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}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Console.WriteLine(CalcFib(10)); </a:t>
            </a:r>
            <a:r>
              <a:rPr lang="en-US" sz="2397" dirty="0">
                <a:solidFill>
                  <a:schemeClr val="accent2"/>
                </a:solidFill>
              </a:rPr>
              <a:t>// 89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Console.WriteLine(CalcFib(50)); </a:t>
            </a:r>
            <a:r>
              <a:rPr lang="en-US" sz="2397" dirty="0">
                <a:solidFill>
                  <a:schemeClr val="accent2"/>
                </a:solidFill>
              </a:rPr>
              <a:t>// This will hang!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DB70E6E-1292-44E7-B12D-B01D25B01A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3608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fib(n)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>
                <a:solidFill>
                  <a:srgbClr val="234465"/>
                </a:solidFill>
                <a:latin typeface="Calibri"/>
                <a:cs typeface="Calibri"/>
              </a:rPr>
              <a:t>празви рекурсивно обаждане за </a:t>
            </a:r>
            <a:r>
              <a:rPr lang="en-US" sz="3400" b="1" dirty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fib(n)</a:t>
            </a:r>
            <a:endParaRPr lang="en-US" sz="3400" dirty="0">
              <a:solidFill>
                <a:schemeClr val="bg1"/>
              </a:solidFill>
              <a:cs typeface="Calibri"/>
            </a:endParaRPr>
          </a:p>
          <a:p>
            <a:pPr marL="360045" indent="-360045"/>
            <a:r>
              <a:rPr lang="en-US" sz="3400" dirty="0">
                <a:cs typeface="Calibri"/>
              </a:rPr>
              <a:t>Стойностите се изчисляват </a:t>
            </a:r>
            <a:r>
              <a:rPr lang="en-US" sz="3400" b="1" dirty="0">
                <a:solidFill>
                  <a:schemeClr val="bg1"/>
                </a:solidFill>
                <a:cs typeface="Calibri"/>
              </a:rPr>
              <a:t>много пъти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r>
              <a:rPr lang="en-US" sz="4000" dirty="0"/>
              <a:t>Как работи рекурсията на </a:t>
            </a:r>
            <a:r>
              <a:rPr lang="bg-BG" sz="4000" dirty="0"/>
              <a:t>Фибоначи</a:t>
            </a:r>
            <a:r>
              <a:rPr lang="en-US" sz="4000" dirty="0"/>
              <a:t>?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334" y="2663288"/>
            <a:ext cx="9293335" cy="384733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E0EE242-3C57-4FE7-B11D-AFDB6524BC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350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10000"/>
              </a:lnSpc>
              <a:spcBef>
                <a:spcPts val="1200"/>
              </a:spcBef>
            </a:pPr>
            <a:r>
              <a:rPr lang="bg-BG" sz="3350" dirty="0"/>
              <a:t>Използваме рекурсия</a:t>
            </a:r>
            <a:r>
              <a:rPr lang="bg-BG" sz="3350" dirty="0">
                <a:solidFill>
                  <a:srgbClr val="234465"/>
                </a:solidFill>
              </a:rPr>
              <a:t> за </a:t>
            </a:r>
            <a:r>
              <a:rPr lang="bg-BG" sz="3350" b="1" dirty="0">
                <a:solidFill>
                  <a:schemeClr val="bg1"/>
                </a:solidFill>
              </a:rPr>
              <a:t>комбинаторни </a:t>
            </a:r>
            <a:r>
              <a:rPr lang="bg-BG" sz="3350" dirty="0">
                <a:solidFill>
                  <a:srgbClr val="234465"/>
                </a:solidFill>
              </a:rPr>
              <a:t>алгоритми</a:t>
            </a:r>
            <a:r>
              <a:rPr lang="bg-BG" sz="3350" dirty="0"/>
              <a:t>, </a:t>
            </a:r>
            <a:r>
              <a:rPr lang="bg-BG" sz="3350" dirty="0">
                <a:solidFill>
                  <a:schemeClr val="tx2"/>
                </a:solidFill>
              </a:rPr>
              <a:t>където</a:t>
            </a:r>
            <a:r>
              <a:rPr lang="bg-BG" sz="3350" dirty="0"/>
              <a:t>:</a:t>
            </a:r>
            <a:endParaRPr lang="bg-BG" sz="3350" dirty="0">
              <a:cs typeface="Calibri"/>
            </a:endParaRPr>
          </a:p>
          <a:p>
            <a:pPr lvl="1" indent="-360045">
              <a:lnSpc>
                <a:spcPct val="110000"/>
              </a:lnSpc>
              <a:spcBef>
                <a:spcPts val="1200"/>
              </a:spcBef>
            </a:pPr>
            <a:r>
              <a:rPr lang="bg-BG" sz="3150" dirty="0">
                <a:ea typeface="+mn-lt"/>
                <a:cs typeface="+mn-lt"/>
              </a:rPr>
              <a:t>На всяка стъпка трябва </a:t>
            </a:r>
            <a:r>
              <a:rPr lang="bg-BG" sz="3150" b="1" dirty="0">
                <a:solidFill>
                  <a:schemeClr val="bg1"/>
                </a:solidFill>
                <a:ea typeface="+mn-lt"/>
                <a:cs typeface="+mn-lt"/>
              </a:rPr>
              <a:t>рекурсивно </a:t>
            </a:r>
            <a:r>
              <a:rPr lang="bg-BG" sz="3150" dirty="0">
                <a:ea typeface="+mn-lt"/>
                <a:cs typeface="+mn-lt"/>
              </a:rPr>
              <a:t>да изследвате повече от едно възможно продължение, т.е. </a:t>
            </a:r>
            <a:r>
              <a:rPr lang="bg-BG" sz="3150" b="1" dirty="0">
                <a:solidFill>
                  <a:schemeClr val="bg1"/>
                </a:solidFill>
                <a:ea typeface="+mn-lt"/>
                <a:cs typeface="+mn-lt"/>
              </a:rPr>
              <a:t>разклонени рекурсивни алгоритми</a:t>
            </a:r>
            <a:endParaRPr lang="bg-BG" sz="3350" dirty="0"/>
          </a:p>
          <a:p>
            <a:pPr marL="360045" indent="-360045">
              <a:lnSpc>
                <a:spcPct val="110000"/>
              </a:lnSpc>
            </a:pPr>
            <a:r>
              <a:rPr lang="bg-BG" sz="3350" dirty="0"/>
              <a:t>Избягваме рекурсия, когато съществува алгоритъм с </a:t>
            </a:r>
            <a:r>
              <a:rPr lang="bg-BG" sz="3350" b="1" dirty="0">
                <a:solidFill>
                  <a:schemeClr val="bg1"/>
                </a:solidFill>
              </a:rPr>
              <a:t>интеративно обхождане</a:t>
            </a:r>
          </a:p>
          <a:p>
            <a:pPr lvl="1" indent="-360045">
              <a:lnSpc>
                <a:spcPct val="110000"/>
              </a:lnSpc>
            </a:pPr>
            <a:r>
              <a:rPr lang="bg-BG" sz="3150" dirty="0"/>
              <a:t>Примери: </a:t>
            </a:r>
            <a:r>
              <a:rPr lang="bg-BG" sz="3150" b="1" dirty="0">
                <a:solidFill>
                  <a:schemeClr val="bg1"/>
                </a:solidFill>
              </a:rPr>
              <a:t>факториел</a:t>
            </a:r>
            <a:r>
              <a:rPr lang="bg-BG" sz="3150" dirty="0"/>
              <a:t>, </a:t>
            </a:r>
            <a:r>
              <a:rPr lang="bg-BG" sz="3150" dirty="0">
                <a:solidFill>
                  <a:srgbClr val="234465"/>
                </a:solidFill>
              </a:rPr>
              <a:t>редицата на </a:t>
            </a:r>
            <a:r>
              <a:rPr lang="bg-BG" sz="3150" b="1" dirty="0">
                <a:solidFill>
                  <a:schemeClr val="bg1"/>
                </a:solidFill>
              </a:rPr>
              <a:t>Фибоначи</a:t>
            </a:r>
            <a:endParaRPr lang="bg-BG" sz="315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Кога да използваме рекурсия?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D4E78C5-31FA-4DE7-B91F-3B45E044CAF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5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Какво научихме днес?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9186" y="1357922"/>
            <a:ext cx="11733629" cy="529757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7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55852" y="1726159"/>
            <a:ext cx="11094649" cy="4734091"/>
          </a:xfrm>
          <a:prstGeom prst="rect">
            <a:avLst/>
          </a:prstGeom>
        </p:spPr>
        <p:txBody>
          <a:bodyPr vert="horz" lIns="107944" tIns="35982" rIns="107944" bIns="35982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Рекурсия</a:t>
            </a:r>
            <a:r>
              <a:rPr lang="en-US" sz="3600" dirty="0">
                <a:solidFill>
                  <a:schemeClr val="bg2"/>
                </a:solidFill>
              </a:rPr>
              <a:t>: </a:t>
            </a:r>
            <a:r>
              <a:rPr lang="bg-BG" sz="3600" dirty="0">
                <a:solidFill>
                  <a:schemeClr val="bg2"/>
                </a:solidFill>
              </a:rPr>
              <a:t>метод, който се </a:t>
            </a:r>
            <a:r>
              <a:rPr lang="bg-BG" sz="3600" b="1" dirty="0">
                <a:solidFill>
                  <a:schemeClr val="bg2"/>
                </a:solidFill>
              </a:rPr>
              <a:t>самоизвикава</a:t>
            </a:r>
            <a:endParaRPr lang="en-US" sz="3600" b="1" dirty="0">
              <a:solidFill>
                <a:schemeClr val="bg2"/>
              </a:solidFill>
            </a:endParaRPr>
          </a:p>
          <a:p>
            <a:pPr lvl="1" latinLnBrk="0">
              <a:lnSpc>
                <a:spcPct val="100000"/>
              </a:lnSpc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Преди действието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рекурсия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dirty="0">
                <a:solidFill>
                  <a:schemeClr val="bg2"/>
                </a:solidFill>
                <a:sym typeface="Wingdings" panose="05000000000000000000" pitchFamily="2" charset="2"/>
              </a:rPr>
              <a:t>  </a:t>
            </a:r>
            <a:r>
              <a:rPr lang="bg-BG" sz="3200" dirty="0">
                <a:solidFill>
                  <a:schemeClr val="bg2"/>
                </a:solidFill>
                <a:sym typeface="Wingdings" panose="05000000000000000000" pitchFamily="2" charset="2"/>
              </a:rPr>
              <a:t>след действието</a:t>
            </a: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Използваме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рекурсия</a:t>
            </a:r>
            <a:r>
              <a:rPr lang="bg-BG" sz="3400" dirty="0">
                <a:solidFill>
                  <a:schemeClr val="bg2"/>
                </a:solidFill>
              </a:rPr>
              <a:t> за решаване на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проблеми с разклонение</a:t>
            </a:r>
          </a:p>
          <a:p>
            <a:pPr latinLnBrk="0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Използваме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итерация</a:t>
            </a:r>
            <a:r>
              <a:rPr lang="bg-BG" sz="3400" dirty="0">
                <a:solidFill>
                  <a:schemeClr val="bg2"/>
                </a:solidFill>
              </a:rPr>
              <a:t> за решаване на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линейни проблеми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E4E851B-9F50-4D02-821B-3F11375863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835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Въпроси?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705949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690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9F79433-A70E-4E3B-936C-72D4BC10759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5350" dirty="0">
                <a:cs typeface="Arial"/>
              </a:rPr>
              <a:t>Какво е рекурсия?</a:t>
            </a:r>
            <a:endParaRPr lang="bg-BG" sz="5350" dirty="0">
              <a:cs typeface="Arial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7527278-A961-4FC9-8203-C5BB91AB1F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8020" y="1676858"/>
            <a:ext cx="1675963" cy="1675963"/>
          </a:xfrm>
          <a:prstGeom prst="rect">
            <a:avLst/>
          </a:prstGeom>
          <a:noFill/>
          <a:effectLst>
            <a:reflection blurRad="6350" stA="50000" endA="300" endPos="55500" dist="1016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44125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spcBef>
                <a:spcPts val="300"/>
              </a:spcBef>
              <a:spcAft>
                <a:spcPts val="300"/>
              </a:spcAft>
            </a:pPr>
            <a:r>
              <a:rPr lang="en-GB" sz="3600" dirty="0"/>
              <a:t>Функция, която се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самоизвиква</a:t>
            </a:r>
            <a:r>
              <a:rPr lang="en-US" sz="3600" dirty="0"/>
              <a:t> един или повече пъти, докато не</a:t>
            </a:r>
            <a:r>
              <a:rPr lang="en-US" sz="3600" dirty="0">
                <a:solidFill>
                  <a:srgbClr val="234465"/>
                </a:solidFill>
              </a:rPr>
              <a:t> се изпълни </a:t>
            </a:r>
            <a:r>
              <a:rPr lang="bg-BG" sz="3600" b="1" dirty="0">
                <a:solidFill>
                  <a:schemeClr val="bg1"/>
                </a:solidFill>
              </a:rPr>
              <a:t>конкретно</a:t>
            </a:r>
            <a:r>
              <a:rPr lang="en-US" sz="3600" b="1" dirty="0">
                <a:solidFill>
                  <a:schemeClr val="bg1"/>
                </a:solidFill>
              </a:rPr>
              <a:t> условие</a:t>
            </a:r>
            <a:r>
              <a:rPr lang="bg-BG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(базов случай, </a:t>
            </a:r>
            <a:r>
              <a:rPr lang="en-US" sz="3600" dirty="0"/>
              <a:t>base case)</a:t>
            </a:r>
            <a:endParaRPr lang="en-US" sz="3600" b="1" dirty="0">
              <a:cs typeface="Calibri"/>
            </a:endParaRPr>
          </a:p>
          <a:p>
            <a:pPr indent="-360045">
              <a:spcBef>
                <a:spcPts val="300"/>
              </a:spcBef>
              <a:spcAft>
                <a:spcPts val="300"/>
              </a:spcAft>
            </a:pPr>
            <a:r>
              <a:rPr lang="en-US" sz="3600" dirty="0">
                <a:solidFill>
                  <a:srgbClr val="234465"/>
                </a:solidFill>
                <a:cs typeface="Calibri"/>
              </a:rPr>
              <a:t>След като се извика рекурсията</a:t>
            </a:r>
            <a:r>
              <a:rPr lang="bg-BG" sz="3600" dirty="0">
                <a:solidFill>
                  <a:srgbClr val="234465"/>
                </a:solidFill>
                <a:cs typeface="Calibri"/>
              </a:rPr>
              <a:t>,</a:t>
            </a:r>
            <a:r>
              <a:rPr lang="en-US" sz="3600" dirty="0">
                <a:solidFill>
                  <a:srgbClr val="234465"/>
                </a:solidFill>
                <a:cs typeface="Calibri"/>
              </a:rPr>
              <a:t> код</a:t>
            </a:r>
            <a:r>
              <a:rPr lang="bg-BG" sz="3600" dirty="0">
                <a:solidFill>
                  <a:srgbClr val="234465"/>
                </a:solidFill>
                <a:cs typeface="Calibri"/>
              </a:rPr>
              <a:t>ът</a:t>
            </a:r>
            <a:r>
              <a:rPr lang="en-US" sz="3600" dirty="0">
                <a:solidFill>
                  <a:srgbClr val="234465"/>
                </a:solidFill>
                <a:cs typeface="Calibri"/>
              </a:rPr>
              <a:t> се обработва от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последната </a:t>
            </a:r>
            <a:r>
              <a:rPr lang="en-US" sz="3600" dirty="0">
                <a:solidFill>
                  <a:srgbClr val="234465"/>
                </a:solidFill>
                <a:cs typeface="Calibri"/>
              </a:rPr>
              <a:t>до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първата </a:t>
            </a:r>
            <a:r>
              <a:rPr lang="en-US" sz="3600" dirty="0">
                <a:solidFill>
                  <a:srgbClr val="234465"/>
                </a:solidFill>
                <a:cs typeface="Calibri"/>
              </a:rPr>
              <a:t>рекурсия</a:t>
            </a: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Какво е рекурсия?</a:t>
            </a:r>
            <a:endParaRPr lang="bg-BG" sz="3950" dirty="0"/>
          </a:p>
        </p:txBody>
      </p:sp>
      <p:grpSp>
        <p:nvGrpSpPr>
          <p:cNvPr id="18" name="Group 17"/>
          <p:cNvGrpSpPr/>
          <p:nvPr/>
        </p:nvGrpSpPr>
        <p:grpSpPr>
          <a:xfrm>
            <a:off x="7608422" y="4535438"/>
            <a:ext cx="3617613" cy="2137245"/>
            <a:chOff x="2491976" y="3560542"/>
            <a:chExt cx="3774882" cy="230758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1976" y="4044779"/>
              <a:ext cx="3602436" cy="1823346"/>
            </a:xfrm>
            <a:prstGeom prst="rect">
              <a:avLst/>
            </a:prstGeom>
          </p:spPr>
        </p:pic>
        <p:sp>
          <p:nvSpPr>
            <p:cNvPr id="11" name="Curved Down Arrow 10"/>
            <p:cNvSpPr/>
            <p:nvPr/>
          </p:nvSpPr>
          <p:spPr bwMode="auto">
            <a:xfrm rot="1488117">
              <a:off x="4151484" y="4031871"/>
              <a:ext cx="692744" cy="443727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Curved Down Arrow 19"/>
            <p:cNvSpPr/>
            <p:nvPr/>
          </p:nvSpPr>
          <p:spPr bwMode="auto">
            <a:xfrm rot="1674301">
              <a:off x="3221882" y="3560542"/>
              <a:ext cx="749699" cy="610487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Curved Down Arrow 28"/>
            <p:cNvSpPr/>
            <p:nvPr/>
          </p:nvSpPr>
          <p:spPr bwMode="auto">
            <a:xfrm rot="1488117">
              <a:off x="5015661" y="4380807"/>
              <a:ext cx="639945" cy="447034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Curved Down Arrow 29"/>
            <p:cNvSpPr/>
            <p:nvPr/>
          </p:nvSpPr>
          <p:spPr bwMode="auto">
            <a:xfrm rot="1488117">
              <a:off x="5769334" y="4793715"/>
              <a:ext cx="497524" cy="377126"/>
            </a:xfrm>
            <a:prstGeom prst="curvedDownArrow">
              <a:avLst>
                <a:gd name="adj1" fmla="val 21412"/>
                <a:gd name="adj2" fmla="val 50000"/>
                <a:gd name="adj3" fmla="val 25000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31B83CF7-5045-49B0-925D-FBB84E18A652}"/>
              </a:ext>
            </a:extLst>
          </p:cNvPr>
          <p:cNvSpPr txBox="1">
            <a:spLocks/>
          </p:cNvSpPr>
          <p:nvPr/>
        </p:nvSpPr>
        <p:spPr>
          <a:xfrm>
            <a:off x="2700980" y="4655755"/>
            <a:ext cx="4086305" cy="21372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int f(int n)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{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  if (n &gt; 1)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    return n * f(n-1);</a:t>
            </a:r>
          </a:p>
          <a:p>
            <a:pPr>
              <a:buClr>
                <a:srgbClr val="F2B254"/>
              </a:buClr>
              <a:buSzPct val="100000"/>
            </a:pPr>
            <a:r>
              <a:rPr lang="en-US" sz="2397" dirty="0"/>
              <a:t>}</a:t>
            </a:r>
            <a:endParaRPr lang="en-US" sz="2397" dirty="0">
              <a:solidFill>
                <a:schemeClr val="accent2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D26AD599-648F-4DA7-8791-2E33C71507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9946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Рекурсия </a:t>
            </a:r>
            <a:r>
              <a:rPr lang="bg-BG" sz="3600" dirty="0"/>
              <a:t>== метод за решаване на проблем</a:t>
            </a:r>
            <a:endParaRPr lang="bg-BG" dirty="0"/>
          </a:p>
          <a:p>
            <a:pPr lvl="1" indent="-36004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400" dirty="0">
                <a:latin typeface="Calibri"/>
                <a:cs typeface="Calibri"/>
              </a:rPr>
              <a:t>Решението зависи от решенията на по-малки случаи на същия проблем</a:t>
            </a:r>
          </a:p>
          <a:p>
            <a:pPr marL="360045" indent="-360045">
              <a:spcBef>
                <a:spcPts val="300"/>
              </a:spcBef>
              <a:spcAft>
                <a:spcPts val="300"/>
              </a:spcAft>
            </a:pPr>
            <a:r>
              <a:rPr lang="bg-BG" sz="3600" dirty="0"/>
              <a:t>Често в </a:t>
            </a:r>
            <a:r>
              <a:rPr lang="bg-BG" sz="3600" b="1" dirty="0">
                <a:solidFill>
                  <a:schemeClr val="bg1"/>
                </a:solidFill>
              </a:rPr>
              <a:t>компютърното програмиране се достига </a:t>
            </a:r>
            <a:r>
              <a:rPr lang="bg-BG" sz="3600" dirty="0"/>
              <a:t>до:</a:t>
            </a:r>
            <a:endParaRPr lang="bg-BG" sz="3600" dirty="0">
              <a:cs typeface="Calibri"/>
            </a:endParaRPr>
          </a:p>
          <a:p>
            <a:pPr lvl="1" indent="-36004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Разделяне </a:t>
            </a:r>
            <a:r>
              <a:rPr lang="bg-BG" sz="3400" dirty="0"/>
              <a:t>на проблем </a:t>
            </a:r>
            <a:r>
              <a:rPr lang="bg-BG" sz="3400" dirty="0">
                <a:solidFill>
                  <a:srgbClr val="234465"/>
                </a:solidFill>
              </a:rPr>
              <a:t>на </a:t>
            </a:r>
            <a:r>
              <a:rPr lang="bg-BG" sz="3400" b="1" dirty="0">
                <a:solidFill>
                  <a:schemeClr val="bg1"/>
                </a:solidFill>
              </a:rPr>
              <a:t>подпроблеми</a:t>
            </a:r>
            <a:r>
              <a:rPr lang="bg-BG" sz="3400" dirty="0">
                <a:solidFill>
                  <a:srgbClr val="234465"/>
                </a:solidFill>
              </a:rPr>
              <a:t> </a:t>
            </a:r>
            <a:r>
              <a:rPr lang="bg-BG" sz="3400" dirty="0">
                <a:ea typeface="+mn-lt"/>
                <a:cs typeface="+mn-lt"/>
              </a:rPr>
              <a:t>от същия тип</a:t>
            </a:r>
            <a:endParaRPr lang="bg-BG" sz="3400" dirty="0">
              <a:cs typeface="Calibri"/>
            </a:endParaRPr>
          </a:p>
          <a:p>
            <a:pPr lvl="1" indent="-36004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Решаване</a:t>
            </a:r>
            <a:r>
              <a:rPr lang="bg-BG" sz="3400" dirty="0"/>
              <a:t> на подпроблеми</a:t>
            </a:r>
            <a:endParaRPr lang="bg-BG" sz="3400" dirty="0">
              <a:cs typeface="Calibri"/>
            </a:endParaRPr>
          </a:p>
          <a:p>
            <a:pPr lvl="1" indent="-360045"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Обединавяне </a:t>
            </a:r>
            <a:r>
              <a:rPr lang="bg-BG" sz="3400" dirty="0"/>
              <a:t>на </a:t>
            </a:r>
            <a:r>
              <a:rPr lang="bg-BG" sz="3400" b="1" dirty="0">
                <a:solidFill>
                  <a:schemeClr val="bg1"/>
                </a:solidFill>
              </a:rPr>
              <a:t>резултата</a:t>
            </a:r>
            <a:endParaRPr lang="bg-BG" sz="34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Какво е рекурсия</a:t>
            </a:r>
            <a:r>
              <a:rPr lang="en-US" sz="3950" dirty="0"/>
              <a:t>?</a:t>
            </a:r>
            <a:endParaRPr lang="bg-BG" sz="395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402C0DA-67D9-4F29-BE15-F74846BE1B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7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3350" dirty="0"/>
              <a:t>"Стекът</a:t>
            </a:r>
            <a:r>
              <a:rPr lang="en-GB" sz="3350" dirty="0"/>
              <a:t>"</a:t>
            </a:r>
            <a:r>
              <a:rPr lang="en-GB" sz="335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350" dirty="0"/>
              <a:t>е малка част от паметта с </a:t>
            </a:r>
            <a:r>
              <a:rPr lang="en-US" sz="3350" dirty="0">
                <a:solidFill>
                  <a:srgbClr val="234465"/>
                </a:solidFill>
              </a:rPr>
              <a:t> </a:t>
            </a:r>
            <a:r>
              <a:rPr lang="en-US" sz="3350" b="1" dirty="0">
                <a:solidFill>
                  <a:schemeClr val="bg1"/>
                </a:solidFill>
              </a:rPr>
              <a:t>фиксиран размер</a:t>
            </a:r>
            <a:r>
              <a:rPr lang="en-US" sz="3350" dirty="0"/>
              <a:t> </a:t>
            </a:r>
            <a:br>
              <a:rPr lang="en-US" sz="3350" dirty="0"/>
            </a:br>
            <a:r>
              <a:rPr lang="en-US" sz="3350" dirty="0"/>
              <a:t>(примерно 1MB)</a:t>
            </a:r>
            <a:endParaRPr lang="bg-BG" sz="3350" dirty="0"/>
          </a:p>
          <a:p>
            <a:pPr marL="360045" indent="-360045"/>
            <a:r>
              <a:rPr lang="en-GB" sz="3350" dirty="0">
                <a:ea typeface="+mn-lt"/>
                <a:cs typeface="+mn-lt"/>
              </a:rPr>
              <a:t>Следи точката, до която всяка активна подпрограма трябва да върне </a:t>
            </a:r>
            <a:r>
              <a:rPr lang="en-GB" sz="3350" b="1" dirty="0">
                <a:solidFill>
                  <a:schemeClr val="bg1"/>
                </a:solidFill>
                <a:ea typeface="+mn-lt"/>
                <a:cs typeface="+mn-lt"/>
              </a:rPr>
              <a:t>контрола</a:t>
            </a:r>
            <a:r>
              <a:rPr lang="en-GB" sz="3350" dirty="0">
                <a:ea typeface="+mn-lt"/>
                <a:cs typeface="+mn-lt"/>
              </a:rPr>
              <a:t>, когато завърши </a:t>
            </a:r>
            <a:r>
              <a:rPr lang="en-GB" sz="3350" b="1" dirty="0">
                <a:solidFill>
                  <a:schemeClr val="bg1"/>
                </a:solidFill>
                <a:ea typeface="+mn-lt"/>
                <a:cs typeface="+mn-lt"/>
              </a:rPr>
              <a:t>изпълнението си</a:t>
            </a:r>
            <a:endParaRPr lang="en-US" sz="3399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Стек</a:t>
            </a:r>
            <a:endParaRPr lang="en-US" dirty="0"/>
          </a:p>
        </p:txBody>
      </p:sp>
      <p:sp>
        <p:nvSpPr>
          <p:cNvPr id="50" name="Text Placeholder 7"/>
          <p:cNvSpPr txBox="1">
            <a:spLocks/>
          </p:cNvSpPr>
          <p:nvPr/>
        </p:nvSpPr>
        <p:spPr>
          <a:xfrm>
            <a:off x="7717393" y="3969000"/>
            <a:ext cx="1828325" cy="5537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51" name="TextBox 50"/>
          <p:cNvSpPr txBox="1"/>
          <p:nvPr/>
        </p:nvSpPr>
        <p:spPr>
          <a:xfrm>
            <a:off x="7717394" y="3996050"/>
            <a:ext cx="1828324" cy="707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1999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 Stack</a:t>
            </a:r>
          </a:p>
          <a:p>
            <a:pPr algn="ctr"/>
            <a:endParaRPr lang="en-US" sz="1999" dirty="0"/>
          </a:p>
        </p:txBody>
      </p:sp>
      <p:grpSp>
        <p:nvGrpSpPr>
          <p:cNvPr id="52" name="Group 51"/>
          <p:cNvGrpSpPr/>
          <p:nvPr/>
        </p:nvGrpSpPr>
        <p:grpSpPr>
          <a:xfrm>
            <a:off x="9794230" y="4703752"/>
            <a:ext cx="1530012" cy="1331778"/>
            <a:chOff x="7871782" y="4724400"/>
            <a:chExt cx="1804030" cy="1577874"/>
          </a:xfrm>
        </p:grpSpPr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536"/>
            <a:stretch/>
          </p:blipFill>
          <p:spPr>
            <a:xfrm>
              <a:off x="7871782" y="4724400"/>
              <a:ext cx="1804030" cy="1577874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736" y="5342474"/>
              <a:ext cx="1565941" cy="959800"/>
            </a:xfrm>
            <a:prstGeom prst="rect">
              <a:avLst/>
            </a:prstGeom>
          </p:spPr>
        </p:pic>
      </p:grpSp>
      <p:grpSp>
        <p:nvGrpSpPr>
          <p:cNvPr id="55" name="Group 54"/>
          <p:cNvGrpSpPr/>
          <p:nvPr/>
        </p:nvGrpSpPr>
        <p:grpSpPr>
          <a:xfrm>
            <a:off x="3548446" y="4233063"/>
            <a:ext cx="1027944" cy="800956"/>
            <a:chOff x="2867036" y="4066509"/>
            <a:chExt cx="1028212" cy="801165"/>
          </a:xfrm>
        </p:grpSpPr>
        <p:sp>
          <p:nvSpPr>
            <p:cNvPr id="56" name="Arrow: Curved Right 18"/>
            <p:cNvSpPr/>
            <p:nvPr/>
          </p:nvSpPr>
          <p:spPr>
            <a:xfrm rot="5400000" flipV="1">
              <a:off x="3242825" y="4215393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799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867036" y="4066509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799" dirty="0"/>
                <a:t>call</a:t>
              </a:r>
            </a:p>
          </p:txBody>
        </p:sp>
      </p:grpSp>
      <p:sp>
        <p:nvSpPr>
          <p:cNvPr id="59" name="Text Placeholder 7"/>
          <p:cNvSpPr txBox="1">
            <a:spLocks/>
          </p:cNvSpPr>
          <p:nvPr/>
        </p:nvSpPr>
        <p:spPr>
          <a:xfrm>
            <a:off x="2271000" y="5132735"/>
            <a:ext cx="1612385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Main</a:t>
            </a:r>
          </a:p>
        </p:txBody>
      </p:sp>
      <p:sp>
        <p:nvSpPr>
          <p:cNvPr id="60" name="Text Placeholder 7"/>
          <p:cNvSpPr txBox="1">
            <a:spLocks/>
          </p:cNvSpPr>
          <p:nvPr/>
        </p:nvSpPr>
        <p:spPr>
          <a:xfrm>
            <a:off x="4173015" y="5127403"/>
            <a:ext cx="1612385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Method A</a:t>
            </a:r>
          </a:p>
        </p:txBody>
      </p:sp>
      <p:sp>
        <p:nvSpPr>
          <p:cNvPr id="61" name="Text Placeholder 7"/>
          <p:cNvSpPr txBox="1">
            <a:spLocks/>
          </p:cNvSpPr>
          <p:nvPr/>
        </p:nvSpPr>
        <p:spPr>
          <a:xfrm>
            <a:off x="5993791" y="5124864"/>
            <a:ext cx="1612385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Method B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5469701" y="4253758"/>
            <a:ext cx="1027944" cy="780261"/>
            <a:chOff x="4788791" y="4087210"/>
            <a:chExt cx="1028212" cy="780464"/>
          </a:xfrm>
        </p:grpSpPr>
        <p:sp>
          <p:nvSpPr>
            <p:cNvPr id="63" name="Rectangle 62"/>
            <p:cNvSpPr/>
            <p:nvPr/>
          </p:nvSpPr>
          <p:spPr>
            <a:xfrm>
              <a:off x="4788791" y="4087210"/>
              <a:ext cx="1028212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799" dirty="0"/>
                <a:t>call</a:t>
              </a:r>
            </a:p>
          </p:txBody>
        </p:sp>
        <p:sp>
          <p:nvSpPr>
            <p:cNvPr id="64" name="Arrow: Curved Right 26"/>
            <p:cNvSpPr/>
            <p:nvPr/>
          </p:nvSpPr>
          <p:spPr>
            <a:xfrm rot="5400000" flipV="1">
              <a:off x="5147440" y="4216917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799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366512" y="5798832"/>
            <a:ext cx="1243520" cy="648829"/>
            <a:chOff x="4685576" y="5632686"/>
            <a:chExt cx="1243844" cy="648998"/>
          </a:xfrm>
        </p:grpSpPr>
        <p:sp>
          <p:nvSpPr>
            <p:cNvPr id="66" name="Rectangle 65"/>
            <p:cNvSpPr/>
            <p:nvPr/>
          </p:nvSpPr>
          <p:spPr>
            <a:xfrm>
              <a:off x="4685576" y="5891382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799" dirty="0"/>
                <a:t>return</a:t>
              </a:r>
            </a:p>
          </p:txBody>
        </p:sp>
        <p:sp>
          <p:nvSpPr>
            <p:cNvPr id="67" name="Arrow: Curved Right 30"/>
            <p:cNvSpPr/>
            <p:nvPr/>
          </p:nvSpPr>
          <p:spPr>
            <a:xfrm rot="5400000" flipH="1">
              <a:off x="5136945" y="5292843"/>
              <a:ext cx="310914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799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437371" y="5795785"/>
            <a:ext cx="1243520" cy="656569"/>
            <a:chOff x="2755932" y="5629638"/>
            <a:chExt cx="1243844" cy="656740"/>
          </a:xfrm>
        </p:grpSpPr>
        <p:sp>
          <p:nvSpPr>
            <p:cNvPr id="69" name="Arrow: Curved Right 27"/>
            <p:cNvSpPr/>
            <p:nvPr/>
          </p:nvSpPr>
          <p:spPr>
            <a:xfrm rot="5400000" flipH="1">
              <a:off x="3232330" y="5291319"/>
              <a:ext cx="313962" cy="990600"/>
            </a:xfrm>
            <a:prstGeom prst="curv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799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2755932" y="5896076"/>
              <a:ext cx="1243844" cy="390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799" dirty="0"/>
                <a:t>return</a:t>
              </a:r>
            </a:p>
          </p:txBody>
        </p:sp>
      </p:grpSp>
      <p:sp>
        <p:nvSpPr>
          <p:cNvPr id="25" name="Slide Number">
            <a:extLst>
              <a:ext uri="{FF2B5EF4-FFF2-40B4-BE49-F238E27FC236}">
                <a16:creationId xmlns:a16="http://schemas.microsoft.com/office/drawing/2014/main" id="{019FA8BF-A9D1-4EE7-B284-E6B70236C75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43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11 -2.96296E-6 L 0.29857 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534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0 L 0.14167 -0.09051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3" y="-4537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67 -0.09051 L -2.29167E-6 0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83" y="45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857 0.00023 L -3.33333E-6 -2.96296E-6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3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61" grpId="0" animBg="1"/>
      <p:bldP spid="61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Сума от масив – Пример</a:t>
            </a:r>
            <a:endParaRPr lang="bg-BG" sz="3950" dirty="0"/>
          </a:p>
        </p:txBody>
      </p:sp>
      <p:sp>
        <p:nvSpPr>
          <p:cNvPr id="4" name="Plus Sign 3">
            <a:extLst>
              <a:ext uri="{FF2B5EF4-FFF2-40B4-BE49-F238E27FC236}">
                <a16:creationId xmlns:a16="http://schemas.microsoft.com/office/drawing/2014/main" id="{DB4B9426-FE40-4D71-9699-7CA11CDFF208}"/>
              </a:ext>
            </a:extLst>
          </p:cNvPr>
          <p:cNvSpPr/>
          <p:nvPr/>
        </p:nvSpPr>
        <p:spPr>
          <a:xfrm>
            <a:off x="6042056" y="2537495"/>
            <a:ext cx="228540" cy="22854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13" name="Plus Sign 12">
            <a:extLst>
              <a:ext uri="{FF2B5EF4-FFF2-40B4-BE49-F238E27FC236}">
                <a16:creationId xmlns:a16="http://schemas.microsoft.com/office/drawing/2014/main" id="{92AF2E12-96F2-4972-9625-8A9EBD5137FD}"/>
              </a:ext>
            </a:extLst>
          </p:cNvPr>
          <p:cNvSpPr/>
          <p:nvPr/>
        </p:nvSpPr>
        <p:spPr>
          <a:xfrm>
            <a:off x="6059850" y="4259107"/>
            <a:ext cx="228540" cy="22854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16" name="Plus Sign 15">
            <a:extLst>
              <a:ext uri="{FF2B5EF4-FFF2-40B4-BE49-F238E27FC236}">
                <a16:creationId xmlns:a16="http://schemas.microsoft.com/office/drawing/2014/main" id="{35ABAF50-C3DA-4CED-8A32-841932B1F37E}"/>
              </a:ext>
            </a:extLst>
          </p:cNvPr>
          <p:cNvSpPr/>
          <p:nvPr/>
        </p:nvSpPr>
        <p:spPr>
          <a:xfrm>
            <a:off x="6042098" y="5752495"/>
            <a:ext cx="228540" cy="22854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19" name="Plus Sign 18">
            <a:extLst>
              <a:ext uri="{FF2B5EF4-FFF2-40B4-BE49-F238E27FC236}">
                <a16:creationId xmlns:a16="http://schemas.microsoft.com/office/drawing/2014/main" id="{D56849F6-0509-4197-8015-EA52B96B0421}"/>
              </a:ext>
            </a:extLst>
          </p:cNvPr>
          <p:cNvSpPr/>
          <p:nvPr/>
        </p:nvSpPr>
        <p:spPr>
          <a:xfrm>
            <a:off x="7202552" y="4262037"/>
            <a:ext cx="228540" cy="22854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23" name="Plus Sign 22">
            <a:extLst>
              <a:ext uri="{FF2B5EF4-FFF2-40B4-BE49-F238E27FC236}">
                <a16:creationId xmlns:a16="http://schemas.microsoft.com/office/drawing/2014/main" id="{D3BD8231-376F-4EB6-BF14-2F86022C1CBD}"/>
              </a:ext>
            </a:extLst>
          </p:cNvPr>
          <p:cNvSpPr/>
          <p:nvPr/>
        </p:nvSpPr>
        <p:spPr>
          <a:xfrm>
            <a:off x="7184801" y="5752495"/>
            <a:ext cx="228540" cy="22854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24" name="Plus Sign 23">
            <a:extLst>
              <a:ext uri="{FF2B5EF4-FFF2-40B4-BE49-F238E27FC236}">
                <a16:creationId xmlns:a16="http://schemas.microsoft.com/office/drawing/2014/main" id="{36083BE1-A32C-475D-90A2-D1B2454CD5B9}"/>
              </a:ext>
            </a:extLst>
          </p:cNvPr>
          <p:cNvSpPr/>
          <p:nvPr/>
        </p:nvSpPr>
        <p:spPr>
          <a:xfrm>
            <a:off x="8327503" y="5752495"/>
            <a:ext cx="228540" cy="22854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24F4E25-8C4E-4828-895B-96AF70948576}"/>
              </a:ext>
            </a:extLst>
          </p:cNvPr>
          <p:cNvSpPr/>
          <p:nvPr/>
        </p:nvSpPr>
        <p:spPr>
          <a:xfrm>
            <a:off x="4214916" y="2397527"/>
            <a:ext cx="378391" cy="48278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964F49-3D29-43FE-930A-4C01FF3BA3AC}"/>
              </a:ext>
            </a:extLst>
          </p:cNvPr>
          <p:cNvSpPr txBox="1"/>
          <p:nvPr/>
        </p:nvSpPr>
        <p:spPr>
          <a:xfrm>
            <a:off x="1699500" y="1388122"/>
            <a:ext cx="1232709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Sum(n)</a:t>
            </a:r>
          </a:p>
        </p:txBody>
      </p:sp>
      <p:sp>
        <p:nvSpPr>
          <p:cNvPr id="43" name="AutoShape 25">
            <a:extLst>
              <a:ext uri="{FF2B5EF4-FFF2-40B4-BE49-F238E27FC236}">
                <a16:creationId xmlns:a16="http://schemas.microsoft.com/office/drawing/2014/main" id="{F833F77A-C1FF-491C-A11E-F3FDB7A62BC3}"/>
              </a:ext>
            </a:extLst>
          </p:cNvPr>
          <p:cNvSpPr>
            <a:spLocks/>
          </p:cNvSpPr>
          <p:nvPr/>
        </p:nvSpPr>
        <p:spPr bwMode="auto">
          <a:xfrm rot="5400000">
            <a:off x="2200487" y="1027005"/>
            <a:ext cx="230734" cy="219398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 sz="1799" dirty="0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9ED558C-9698-4BAD-8AF8-94EF89468E28}"/>
              </a:ext>
            </a:extLst>
          </p:cNvPr>
          <p:cNvSpPr txBox="1"/>
          <p:nvPr/>
        </p:nvSpPr>
        <p:spPr>
          <a:xfrm>
            <a:off x="6463886" y="1372859"/>
            <a:ext cx="1689446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Sum(n - 1)</a:t>
            </a:r>
          </a:p>
        </p:txBody>
      </p:sp>
      <p:sp>
        <p:nvSpPr>
          <p:cNvPr id="45" name="AutoShape 25">
            <a:extLst>
              <a:ext uri="{FF2B5EF4-FFF2-40B4-BE49-F238E27FC236}">
                <a16:creationId xmlns:a16="http://schemas.microsoft.com/office/drawing/2014/main" id="{9EA3CC27-8D7F-4F27-B2D2-CAC37F6A4A34}"/>
              </a:ext>
            </a:extLst>
          </p:cNvPr>
          <p:cNvSpPr>
            <a:spLocks/>
          </p:cNvSpPr>
          <p:nvPr/>
        </p:nvSpPr>
        <p:spPr bwMode="auto">
          <a:xfrm rot="5400000">
            <a:off x="7189196" y="1335016"/>
            <a:ext cx="173959" cy="1645490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rgbClr val="FFA000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 sz="1799" dirty="0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9AC616-8394-4F9E-B7A1-7D4CBFB40AB0}"/>
              </a:ext>
            </a:extLst>
          </p:cNvPr>
          <p:cNvSpPr txBox="1"/>
          <p:nvPr/>
        </p:nvSpPr>
        <p:spPr>
          <a:xfrm>
            <a:off x="7508735" y="3229234"/>
            <a:ext cx="2433046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Sum((n - 1) - 1)</a:t>
            </a:r>
          </a:p>
        </p:txBody>
      </p:sp>
      <p:sp>
        <p:nvSpPr>
          <p:cNvPr id="48" name="AutoShape 25">
            <a:extLst>
              <a:ext uri="{FF2B5EF4-FFF2-40B4-BE49-F238E27FC236}">
                <a16:creationId xmlns:a16="http://schemas.microsoft.com/office/drawing/2014/main" id="{41CF1A5B-50AB-4DDE-A084-A942F1AE4837}"/>
              </a:ext>
            </a:extLst>
          </p:cNvPr>
          <p:cNvSpPr>
            <a:spLocks/>
          </p:cNvSpPr>
          <p:nvPr/>
        </p:nvSpPr>
        <p:spPr bwMode="auto">
          <a:xfrm rot="5400000">
            <a:off x="8089716" y="3374834"/>
            <a:ext cx="174460" cy="1103941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 sz="1799" dirty="0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9" name="AutoShape 25">
            <a:extLst>
              <a:ext uri="{FF2B5EF4-FFF2-40B4-BE49-F238E27FC236}">
                <a16:creationId xmlns:a16="http://schemas.microsoft.com/office/drawing/2014/main" id="{62073257-D078-42A8-BBB8-F879E272CDFC}"/>
              </a:ext>
            </a:extLst>
          </p:cNvPr>
          <p:cNvSpPr>
            <a:spLocks/>
          </p:cNvSpPr>
          <p:nvPr/>
        </p:nvSpPr>
        <p:spPr bwMode="auto">
          <a:xfrm rot="5400000">
            <a:off x="8883098" y="5167374"/>
            <a:ext cx="179594" cy="530499"/>
          </a:xfrm>
          <a:prstGeom prst="leftBrace">
            <a:avLst>
              <a:gd name="adj1" fmla="val 91897"/>
              <a:gd name="adj2" fmla="val 50000"/>
            </a:avLst>
          </a:prstGeom>
          <a:noFill/>
          <a:ln w="31750">
            <a:solidFill>
              <a:schemeClr val="bg1"/>
            </a:solidFill>
            <a:round/>
            <a:headEnd/>
            <a:tailEnd/>
          </a:ln>
          <a:effectLst>
            <a:outerShdw dist="17961" dir="2700000" algn="ctr" rotWithShape="0">
              <a:schemeClr val="bg1">
                <a:lumMod val="75000"/>
                <a:lumOff val="25000"/>
              </a:schemeClr>
            </a:outerShdw>
          </a:effectLst>
        </p:spPr>
        <p:txBody>
          <a:bodyPr vert="eaVert" wrap="none" anchor="ctr"/>
          <a:lstStyle/>
          <a:p>
            <a:endParaRPr lang="bg-BG" sz="1799" dirty="0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AE8248-65B4-43A2-A37C-9F6CD8A99BAC}"/>
              </a:ext>
            </a:extLst>
          </p:cNvPr>
          <p:cNvSpPr txBox="1"/>
          <p:nvPr/>
        </p:nvSpPr>
        <p:spPr>
          <a:xfrm>
            <a:off x="8611797" y="4741249"/>
            <a:ext cx="3107733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799" dirty="0"/>
              <a:t>Sum(((n - 1) - 1) - 1)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753367"/>
              </p:ext>
            </p:extLst>
          </p:nvPr>
        </p:nvGraphicFramePr>
        <p:xfrm>
          <a:off x="1218859" y="2397526"/>
          <a:ext cx="2193988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497">
                  <a:extLst>
                    <a:ext uri="{9D8B030D-6E8A-4147-A177-3AD203B41FA5}">
                      <a16:colId xmlns:a16="http://schemas.microsoft.com/office/drawing/2014/main" val="3873854007"/>
                    </a:ext>
                  </a:extLst>
                </a:gridCol>
                <a:gridCol w="548497">
                  <a:extLst>
                    <a:ext uri="{9D8B030D-6E8A-4147-A177-3AD203B41FA5}">
                      <a16:colId xmlns:a16="http://schemas.microsoft.com/office/drawing/2014/main" val="954402246"/>
                    </a:ext>
                  </a:extLst>
                </a:gridCol>
                <a:gridCol w="548497">
                  <a:extLst>
                    <a:ext uri="{9D8B030D-6E8A-4147-A177-3AD203B41FA5}">
                      <a16:colId xmlns:a16="http://schemas.microsoft.com/office/drawing/2014/main" val="1540420284"/>
                    </a:ext>
                  </a:extLst>
                </a:gridCol>
                <a:gridCol w="548497">
                  <a:extLst>
                    <a:ext uri="{9D8B030D-6E8A-4147-A177-3AD203B41FA5}">
                      <a16:colId xmlns:a16="http://schemas.microsoft.com/office/drawing/2014/main" val="3755054008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67792694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349189"/>
              </p:ext>
            </p:extLst>
          </p:nvPr>
        </p:nvGraphicFramePr>
        <p:xfrm>
          <a:off x="5330312" y="2397525"/>
          <a:ext cx="546707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707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945619"/>
              </p:ext>
            </p:extLst>
          </p:nvPr>
        </p:nvGraphicFramePr>
        <p:xfrm>
          <a:off x="7605822" y="4164785"/>
          <a:ext cx="1095020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7510">
                  <a:extLst>
                    <a:ext uri="{9D8B030D-6E8A-4147-A177-3AD203B41FA5}">
                      <a16:colId xmlns:a16="http://schemas.microsoft.com/office/drawing/2014/main" val="913712680"/>
                    </a:ext>
                  </a:extLst>
                </a:gridCol>
                <a:gridCol w="547510">
                  <a:extLst>
                    <a:ext uri="{9D8B030D-6E8A-4147-A177-3AD203B41FA5}">
                      <a16:colId xmlns:a16="http://schemas.microsoft.com/office/drawing/2014/main" val="1059547114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285460906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844466"/>
              </p:ext>
            </p:extLst>
          </p:nvPr>
        </p:nvGraphicFramePr>
        <p:xfrm>
          <a:off x="6471223" y="2397524"/>
          <a:ext cx="1641723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7241">
                  <a:extLst>
                    <a:ext uri="{9D8B030D-6E8A-4147-A177-3AD203B41FA5}">
                      <a16:colId xmlns:a16="http://schemas.microsoft.com/office/drawing/2014/main" val="446841417"/>
                    </a:ext>
                  </a:extLst>
                </a:gridCol>
                <a:gridCol w="547241">
                  <a:extLst>
                    <a:ext uri="{9D8B030D-6E8A-4147-A177-3AD203B41FA5}">
                      <a16:colId xmlns:a16="http://schemas.microsoft.com/office/drawing/2014/main" val="567761854"/>
                    </a:ext>
                  </a:extLst>
                </a:gridCol>
                <a:gridCol w="547241">
                  <a:extLst>
                    <a:ext uri="{9D8B030D-6E8A-4147-A177-3AD203B41FA5}">
                      <a16:colId xmlns:a16="http://schemas.microsoft.com/office/drawing/2014/main" val="202992247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617418259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431759"/>
              </p:ext>
            </p:extLst>
          </p:nvPr>
        </p:nvGraphicFramePr>
        <p:xfrm>
          <a:off x="5329417" y="4164785"/>
          <a:ext cx="546707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707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721633"/>
              </p:ext>
            </p:extLst>
          </p:nvPr>
        </p:nvGraphicFramePr>
        <p:xfrm>
          <a:off x="6470923" y="4164784"/>
          <a:ext cx="546707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707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353723"/>
              </p:ext>
            </p:extLst>
          </p:nvPr>
        </p:nvGraphicFramePr>
        <p:xfrm>
          <a:off x="5329417" y="5638383"/>
          <a:ext cx="546707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707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50615"/>
              </p:ext>
            </p:extLst>
          </p:nvPr>
        </p:nvGraphicFramePr>
        <p:xfrm>
          <a:off x="6453430" y="5638382"/>
          <a:ext cx="546707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707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645412"/>
              </p:ext>
            </p:extLst>
          </p:nvPr>
        </p:nvGraphicFramePr>
        <p:xfrm>
          <a:off x="7606627" y="5638381"/>
          <a:ext cx="546707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707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466154"/>
              </p:ext>
            </p:extLst>
          </p:nvPr>
        </p:nvGraphicFramePr>
        <p:xfrm>
          <a:off x="8725259" y="5638380"/>
          <a:ext cx="546707" cy="4571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6707">
                  <a:extLst>
                    <a:ext uri="{9D8B030D-6E8A-4147-A177-3AD203B41FA5}">
                      <a16:colId xmlns:a16="http://schemas.microsoft.com/office/drawing/2014/main" val="3678183763"/>
                    </a:ext>
                  </a:extLst>
                </a:gridCol>
              </a:tblGrid>
              <a:tr h="45676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3016277163"/>
                  </a:ext>
                </a:extLst>
              </a:tr>
            </a:tbl>
          </a:graphicData>
        </a:graphic>
      </p:graphicFrame>
      <p:sp>
        <p:nvSpPr>
          <p:cNvPr id="30" name="Slide Number">
            <a:extLst>
              <a:ext uri="{FF2B5EF4-FFF2-40B4-BE49-F238E27FC236}">
                <a16:creationId xmlns:a16="http://schemas.microsoft.com/office/drawing/2014/main" id="{46B8D4DE-E5B1-4487-99FC-C5449F42FB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21082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9" grpId="0" animBg="1"/>
      <p:bldP spid="23" grpId="0" animBg="1"/>
      <p:bldP spid="24" grpId="0" animBg="1"/>
      <p:bldP spid="46" grpId="0"/>
      <p:bldP spid="48" grpId="0" animBg="1"/>
      <p:bldP spid="49" grpId="0" animBg="1"/>
      <p:bldP spid="5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6">
            <a:extLst>
              <a:ext uri="{FF2B5EF4-FFF2-40B4-BE49-F238E27FC236}">
                <a16:creationId xmlns:a16="http://schemas.microsoft.com/office/drawing/2014/main" id="{009E43B2-14E6-4BE5-9D1D-F4D1FD048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933" y="1628801"/>
            <a:ext cx="2162135" cy="2162135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91679E4C-56D8-40BF-B61E-EB83323AA8C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5350" dirty="0">
                <a:cs typeface="Arial"/>
              </a:rPr>
              <a:t>Упражнения</a:t>
            </a:r>
            <a:endParaRPr lang="en-GB" sz="5350" dirty="0"/>
          </a:p>
        </p:txBody>
      </p:sp>
    </p:spTree>
    <p:extLst>
      <p:ext uri="{BB962C8B-B14F-4D97-AF65-F5344CB8AC3E}">
        <p14:creationId xmlns:p14="http://schemas.microsoft.com/office/powerpoint/2010/main" val="106974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Сума </a:t>
            </a:r>
            <a:r>
              <a:rPr lang="bg-BG" sz="3950" dirty="0"/>
              <a:t>на </a:t>
            </a:r>
            <a:r>
              <a:rPr lang="en-US" sz="3950" dirty="0"/>
              <a:t>масив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74579" y="1151532"/>
            <a:ext cx="11801576" cy="556908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600" dirty="0"/>
              <a:t>Създайте </a:t>
            </a:r>
            <a:r>
              <a:rPr lang="en-US" sz="3600" b="1" dirty="0">
                <a:solidFill>
                  <a:schemeClr val="bg1"/>
                </a:solidFill>
              </a:rPr>
              <a:t>рекурсивен метод</a:t>
            </a:r>
            <a:r>
              <a:rPr lang="en-US" sz="3600" dirty="0">
                <a:solidFill>
                  <a:srgbClr val="234465"/>
                </a:solidFill>
              </a:rPr>
              <a:t>, който:</a:t>
            </a:r>
            <a:endParaRPr lang="bg-BG" sz="3600" dirty="0">
              <a:solidFill>
                <a:srgbClr val="234465"/>
              </a:solidFill>
            </a:endParaRPr>
          </a:p>
          <a:p>
            <a:pPr marL="802957" lvl="1" indent="-360045">
              <a:lnSpc>
                <a:spcPct val="100000"/>
              </a:lnSpc>
            </a:pPr>
            <a:r>
              <a:rPr lang="bg-BG" sz="3150" dirty="0">
                <a:solidFill>
                  <a:srgbClr val="234465"/>
                </a:solidFill>
                <a:cs typeface="Calibri"/>
              </a:rPr>
              <a:t>Чете </a:t>
            </a:r>
            <a:r>
              <a:rPr lang="bg-BG" sz="3150" b="1" dirty="0">
                <a:solidFill>
                  <a:schemeClr val="bg1"/>
                </a:solidFill>
                <a:cs typeface="Calibri"/>
              </a:rPr>
              <a:t>масив от числа </a:t>
            </a:r>
            <a:r>
              <a:rPr lang="bg-BG" sz="3150" dirty="0">
                <a:solidFill>
                  <a:srgbClr val="234465"/>
                </a:solidFill>
                <a:cs typeface="Calibri"/>
              </a:rPr>
              <a:t>от конзолата</a:t>
            </a:r>
          </a:p>
          <a:p>
            <a:pPr lvl="1" indent="-360045">
              <a:lnSpc>
                <a:spcPct val="100000"/>
              </a:lnSpc>
            </a:pPr>
            <a:r>
              <a:rPr lang="en-US" sz="3400" dirty="0"/>
              <a:t>Намира </a:t>
            </a:r>
            <a:r>
              <a:rPr lang="en-US" sz="3400" b="1" dirty="0">
                <a:solidFill>
                  <a:schemeClr val="bg1"/>
                </a:solidFill>
              </a:rPr>
              <a:t>сумата</a:t>
            </a:r>
            <a:r>
              <a:rPr lang="en-US" sz="3400" dirty="0"/>
              <a:t> на всички</a:t>
            </a:r>
            <a:r>
              <a:rPr lang="en-US" sz="3400" dirty="0">
                <a:solidFill>
                  <a:srgbClr val="234465"/>
                </a:solidFill>
                <a:latin typeface="Calibri"/>
                <a:cs typeface="Calibri"/>
              </a:rPr>
              <a:t> числа</a:t>
            </a:r>
            <a:endParaRPr lang="en-US"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50FCDEF-77AC-4319-82CA-488DD4CFCC8A}"/>
              </a:ext>
            </a:extLst>
          </p:cNvPr>
          <p:cNvSpPr/>
          <p:nvPr/>
        </p:nvSpPr>
        <p:spPr>
          <a:xfrm>
            <a:off x="6129705" y="4486460"/>
            <a:ext cx="532543" cy="2809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000" y="4336243"/>
            <a:ext cx="2488157" cy="6155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400" b="1" noProof="1">
                <a:latin typeface="Consolas" panose="020B0609020204030204" pitchFamily="49" charset="0"/>
              </a:rPr>
              <a:t>1 2 3 4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5772" y="4336243"/>
            <a:ext cx="770228" cy="6155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400" b="1" noProof="1"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348D6D-D660-482F-AB0D-A14FCBB2D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000" y="5163241"/>
            <a:ext cx="1903157" cy="6155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400" b="1" noProof="1">
                <a:latin typeface="Consolas" panose="020B0609020204030204" pitchFamily="49" charset="0"/>
              </a:rPr>
              <a:t>-1 0 1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CF9DF7-8ABA-48CC-B66B-F7B7922BC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5772" y="5163241"/>
            <a:ext cx="528647" cy="61555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400" b="1" noProof="1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1" name="Right Arrow 14">
            <a:extLst>
              <a:ext uri="{FF2B5EF4-FFF2-40B4-BE49-F238E27FC236}">
                <a16:creationId xmlns:a16="http://schemas.microsoft.com/office/drawing/2014/main" id="{BB7724A8-2B11-4A82-AA6A-78339B1E9513}"/>
              </a:ext>
            </a:extLst>
          </p:cNvPr>
          <p:cNvSpPr/>
          <p:nvPr/>
        </p:nvSpPr>
        <p:spPr>
          <a:xfrm>
            <a:off x="6122680" y="5319000"/>
            <a:ext cx="532543" cy="28095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199" dirty="0"/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471BFC0-219F-4D6C-AFA5-3B97BA8760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69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 animBg="1"/>
      <p:bldP spid="20" grpId="0" animBg="1"/>
      <p:bldP spid="11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3347</TotalTime>
  <Words>1187</Words>
  <Application>Microsoft Macintosh PowerPoint</Application>
  <PresentationFormat>Widescreen</PresentationFormat>
  <Paragraphs>236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Consolas</vt:lpstr>
      <vt:lpstr>Times New Roman</vt:lpstr>
      <vt:lpstr>Wingdings</vt:lpstr>
      <vt:lpstr>Wingdings 2</vt:lpstr>
      <vt:lpstr>SoftUni</vt:lpstr>
      <vt:lpstr>Рекурсия</vt:lpstr>
      <vt:lpstr>Съдържание</vt:lpstr>
      <vt:lpstr>Какво е рекурсия?</vt:lpstr>
      <vt:lpstr>Какво е рекурсия?</vt:lpstr>
      <vt:lpstr>Какво е рекурсия?</vt:lpstr>
      <vt:lpstr>Стек</vt:lpstr>
      <vt:lpstr>Сума от масив – Пример</vt:lpstr>
      <vt:lpstr>Упражнения</vt:lpstr>
      <vt:lpstr>Задача: Сума на масив</vt:lpstr>
      <vt:lpstr>Решение: Сума на масив</vt:lpstr>
      <vt:lpstr>Задача: Рекурсивен факториел</vt:lpstr>
      <vt:lpstr>Рекурсивен факториел – Примери</vt:lpstr>
      <vt:lpstr>Решение: Рекурсивен факториел</vt:lpstr>
      <vt:lpstr>Директна и индиректна рекурсия</vt:lpstr>
      <vt:lpstr>Рекурсия преди и след действието</vt:lpstr>
      <vt:lpstr>Задача: Рекурсивно рисуване</vt:lpstr>
      <vt:lpstr>Рекурсия преди и след действието – Пример</vt:lpstr>
      <vt:lpstr>Кога да използваме и кога да избягваме рекурсия?</vt:lpstr>
      <vt:lpstr>Бързина: Рекурсивно и интеративно обхождане</vt:lpstr>
      <vt:lpstr>Безкрайна рекурсия</vt:lpstr>
      <vt:lpstr>Рекурсията може да бъде вредна!</vt:lpstr>
      <vt:lpstr>Как работи рекурсията на Фибоначи?</vt:lpstr>
      <vt:lpstr>Кога да използваме рекурсия?</vt:lpstr>
      <vt:lpstr>Какво научихме днес?</vt:lpstr>
      <vt:lpstr>Въпроси?</vt:lpstr>
      <vt:lpstr>Лиценз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Рекурсия</dc:title>
  <dc:subject>Модул 2: Структури от данни и алгоритми</dc:subject>
  <dc:creator>Software University</dc:creator>
  <cp:keywords>C#; data structures; algorithms; complexity; asymptotic notation; trees; lists; graphs; programming; SoftUni; Software University; programming; software development; software engineering;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479</cp:revision>
  <dcterms:created xsi:type="dcterms:W3CDTF">2018-05-23T13:08:44Z</dcterms:created>
  <dcterms:modified xsi:type="dcterms:W3CDTF">2023-09-02T08:55:53Z</dcterms:modified>
  <cp:category>© SoftUni – https://softuni.org</cp:category>
</cp:coreProperties>
</file>