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8"/>
  </p:notesMasterIdLst>
  <p:handoutMasterIdLst>
    <p:handoutMasterId r:id="rId39"/>
  </p:handoutMasterIdLst>
  <p:sldIdLst>
    <p:sldId id="503" r:id="rId2"/>
    <p:sldId id="276" r:id="rId3"/>
    <p:sldId id="353" r:id="rId4"/>
    <p:sldId id="497" r:id="rId5"/>
    <p:sldId id="587" r:id="rId6"/>
    <p:sldId id="588" r:id="rId7"/>
    <p:sldId id="610" r:id="rId8"/>
    <p:sldId id="611" r:id="rId9"/>
    <p:sldId id="646" r:id="rId10"/>
    <p:sldId id="614" r:id="rId11"/>
    <p:sldId id="647" r:id="rId12"/>
    <p:sldId id="615" r:id="rId13"/>
    <p:sldId id="648" r:id="rId14"/>
    <p:sldId id="589" r:id="rId15"/>
    <p:sldId id="590" r:id="rId16"/>
    <p:sldId id="608" r:id="rId17"/>
    <p:sldId id="609" r:id="rId18"/>
    <p:sldId id="616" r:id="rId19"/>
    <p:sldId id="620" r:id="rId20"/>
    <p:sldId id="639" r:id="rId21"/>
    <p:sldId id="640" r:id="rId22"/>
    <p:sldId id="649" r:id="rId23"/>
    <p:sldId id="635" r:id="rId24"/>
    <p:sldId id="642" r:id="rId25"/>
    <p:sldId id="634" r:id="rId26"/>
    <p:sldId id="641" r:id="rId27"/>
    <p:sldId id="636" r:id="rId28"/>
    <p:sldId id="643" r:id="rId29"/>
    <p:sldId id="637" r:id="rId30"/>
    <p:sldId id="644" r:id="rId31"/>
    <p:sldId id="650" r:id="rId32"/>
    <p:sldId id="638" r:id="rId33"/>
    <p:sldId id="645" r:id="rId34"/>
    <p:sldId id="633" r:id="rId35"/>
    <p:sldId id="504" r:id="rId36"/>
    <p:sldId id="505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Информационни системи" id="{66DCFE1F-60FD-44F2-BE82-706DDBC14898}">
          <p14:sldIdLst>
            <p14:sldId id="353"/>
            <p14:sldId id="497"/>
            <p14:sldId id="587"/>
            <p14:sldId id="588"/>
          </p14:sldIdLst>
        </p14:section>
        <p14:section name="Основни понятия" id="{EB44CA50-B176-0C4C-B0D0-5459023C7783}">
          <p14:sldIdLst>
            <p14:sldId id="610"/>
            <p14:sldId id="611"/>
            <p14:sldId id="646"/>
            <p14:sldId id="614"/>
            <p14:sldId id="647"/>
            <p14:sldId id="615"/>
            <p14:sldId id="648"/>
          </p14:sldIdLst>
        </p14:section>
        <p14:section name="Елементи на информационните системи" id="{FAFEC62E-8A3E-B74C-B607-F2A5F82A6EDC}">
          <p14:sldIdLst>
            <p14:sldId id="589"/>
            <p14:sldId id="590"/>
            <p14:sldId id="608"/>
            <p14:sldId id="609"/>
          </p14:sldIdLst>
        </p14:section>
        <p14:section name="Видове информационни системи" id="{2B3E1915-4BA2-9447-BC07-AE658EE7EC35}">
          <p14:sldIdLst>
            <p14:sldId id="616"/>
            <p14:sldId id="620"/>
            <p14:sldId id="639"/>
            <p14:sldId id="640"/>
            <p14:sldId id="649"/>
            <p14:sldId id="635"/>
            <p14:sldId id="642"/>
            <p14:sldId id="634"/>
            <p14:sldId id="641"/>
            <p14:sldId id="636"/>
            <p14:sldId id="643"/>
            <p14:sldId id="637"/>
            <p14:sldId id="644"/>
            <p14:sldId id="650"/>
            <p14:sldId id="638"/>
            <p14:sldId id="645"/>
          </p14:sldIdLst>
        </p14:section>
        <p14:section name="Заключение" id="{E19D07F1-86E2-47E9-B2AB-7ADC4F89DC12}">
          <p14:sldIdLst>
            <p14:sldId id="633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63" autoAdjust="0"/>
    <p:restoredTop sz="95188" autoAdjust="0"/>
  </p:normalViewPr>
  <p:slideViewPr>
    <p:cSldViewPr showGuides="1">
      <p:cViewPr varScale="1">
        <p:scale>
          <a:sx n="109" d="100"/>
          <a:sy n="109" d="100"/>
        </p:scale>
        <p:origin x="216" y="19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4.04.24 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4/4/24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8547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7272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1538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7212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0557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4078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6673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1878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7925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091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6509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8049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8811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8508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4908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5967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6111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4995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71039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9072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25421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77377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60868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FAF785-0C8D-730E-8E59-68198DC82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934473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92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420865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714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3115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5999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125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buClr>
                <a:schemeClr val="tx1"/>
              </a:buClr>
              <a:defRPr/>
            </a:lvl1pPr>
            <a:lvl2pPr latinLnBrk="0">
              <a:buClr>
                <a:schemeClr val="tx1"/>
              </a:buClr>
              <a:defRPr/>
            </a:lvl2pPr>
            <a:lvl3pPr latinLnBrk="0">
              <a:buClr>
                <a:schemeClr val="tx1"/>
              </a:buClr>
              <a:defRPr/>
            </a:lvl3pPr>
            <a:lvl4pPr latinLnBrk="0">
              <a:buClr>
                <a:schemeClr val="tx1"/>
              </a:buClr>
              <a:defRPr/>
            </a:lvl4pPr>
            <a:lvl5pPr latinLnBrk="0">
              <a:buClr>
                <a:schemeClr val="tx1"/>
              </a:buClr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ortal.nra.bg/health-status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gi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hkolo.bg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Курс “Информационни системи"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1306057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Какво са информационните системи?</a:t>
            </a:r>
          </a:p>
          <a:p>
            <a:r>
              <a:rPr lang="bg-BG" dirty="0"/>
              <a:t>Основни понятия, видове, примери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/>
          <a:lstStyle/>
          <a:p>
            <a:r>
              <a:rPr lang="bg-BG" dirty="0"/>
              <a:t>Информационни системи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89CDB-9A69-7B24-74E6-10BF87DE1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2162" y="3037179"/>
            <a:ext cx="1977650" cy="886971"/>
          </a:xfrm>
          <a:prstGeom prst="rect">
            <a:avLst/>
          </a:prstGeom>
        </p:spPr>
      </p:pic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33934084-479A-25C6-B98E-0C9BDDCDF2B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23" b="1292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Мениджмънт на информацията </a:t>
            </a:r>
            <a:r>
              <a:rPr lang="bg-BG" sz="3200" b="1" dirty="0"/>
              <a:t>(</a:t>
            </a:r>
            <a:r>
              <a:rPr lang="en-US" sz="3200" b="1" dirty="0"/>
              <a:t>Information Management)</a:t>
            </a:r>
            <a:endParaRPr lang="bg-BG" sz="3200" b="1" dirty="0"/>
          </a:p>
          <a:p>
            <a:pPr lvl="1">
              <a:buClr>
                <a:schemeClr val="tx1"/>
              </a:buClr>
            </a:pPr>
            <a:r>
              <a:rPr lang="bg-BG" sz="3000" dirty="0"/>
              <a:t>Процесът на </a:t>
            </a:r>
            <a:r>
              <a:rPr lang="bg-BG" sz="3000" b="1" dirty="0">
                <a:solidFill>
                  <a:schemeClr val="bg1"/>
                </a:solidFill>
              </a:rPr>
              <a:t>събиране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съхраняване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обработка</a:t>
            </a:r>
            <a:r>
              <a:rPr lang="bg-BG" sz="3000" dirty="0"/>
              <a:t> и </a:t>
            </a:r>
            <a:r>
              <a:rPr lang="bg-BG" sz="3000" b="1" dirty="0">
                <a:solidFill>
                  <a:schemeClr val="bg1"/>
                </a:solidFill>
              </a:rPr>
              <a:t>предоставяне</a:t>
            </a:r>
            <a:r>
              <a:rPr lang="bg-BG" sz="3000" dirty="0"/>
              <a:t> на информация</a:t>
            </a:r>
          </a:p>
          <a:p>
            <a:pPr lvl="1"/>
            <a:r>
              <a:rPr lang="bg-BG" sz="3000" b="1" dirty="0">
                <a:solidFill>
                  <a:schemeClr val="bg1"/>
                </a:solidFill>
              </a:rPr>
              <a:t>Оптимизира</a:t>
            </a:r>
            <a:r>
              <a:rPr lang="bg-BG" sz="3000" dirty="0"/>
              <a:t> процесите за работа с информацията</a:t>
            </a:r>
          </a:p>
          <a:p>
            <a:pPr lvl="1"/>
            <a:r>
              <a:rPr lang="bg-BG" sz="3000" dirty="0"/>
              <a:t>Включва </a:t>
            </a:r>
            <a:r>
              <a:rPr lang="bg-BG" sz="3000" b="1" dirty="0">
                <a:solidFill>
                  <a:schemeClr val="bg1"/>
                </a:solidFill>
              </a:rPr>
              <a:t>управление</a:t>
            </a:r>
            <a:r>
              <a:rPr lang="bg-BG" sz="3000" dirty="0"/>
              <a:t> на </a:t>
            </a:r>
            <a:r>
              <a:rPr lang="bg-BG" sz="3000" b="1" dirty="0"/>
              <a:t>данни</a:t>
            </a:r>
            <a:r>
              <a:rPr lang="bg-BG" sz="3000" dirty="0"/>
              <a:t>, </a:t>
            </a:r>
            <a:r>
              <a:rPr lang="bg-BG" sz="3000" b="1" dirty="0"/>
              <a:t>документи</a:t>
            </a:r>
            <a:r>
              <a:rPr lang="bg-BG" sz="3000" dirty="0"/>
              <a:t>, </a:t>
            </a:r>
            <a:r>
              <a:rPr lang="bg-BG" sz="3000" b="1" dirty="0"/>
              <a:t>електронни ресурси </a:t>
            </a:r>
            <a:r>
              <a:rPr lang="bg-BG" sz="3000" dirty="0"/>
              <a:t>и други </a:t>
            </a:r>
            <a:r>
              <a:rPr lang="bg-BG" sz="3000" b="1" dirty="0"/>
              <a:t>информационни активи</a:t>
            </a:r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Основни понятия (</a:t>
            </a:r>
            <a:r>
              <a:rPr lang="en-US" dirty="0"/>
              <a:t>3)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4C6D58-58E8-04E5-54A1-9F7C1873B1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961" y="4423656"/>
            <a:ext cx="3190039" cy="2374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380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Система за управление на бази данни – СУБД </a:t>
            </a:r>
            <a:r>
              <a:rPr lang="en-GB" sz="3200" b="1" dirty="0"/>
              <a:t>(Database Management System - DBMS)</a:t>
            </a:r>
            <a:endParaRPr lang="bg-BG" sz="3200" b="1" dirty="0"/>
          </a:p>
          <a:p>
            <a:pPr lvl="1">
              <a:buClr>
                <a:schemeClr val="tx1"/>
              </a:buClr>
            </a:pPr>
            <a:r>
              <a:rPr lang="bg-BG" sz="3000" dirty="0"/>
              <a:t>Софтуерен продукт за </a:t>
            </a:r>
            <a:r>
              <a:rPr lang="bg-BG" sz="3000" b="1" dirty="0">
                <a:solidFill>
                  <a:schemeClr val="bg1"/>
                </a:solidFill>
              </a:rPr>
              <a:t>създаване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управляване</a:t>
            </a:r>
            <a:r>
              <a:rPr lang="bg-BG" sz="3000" dirty="0"/>
              <a:t> и </a:t>
            </a:r>
            <a:r>
              <a:rPr lang="bg-BG" sz="3000" b="1" dirty="0">
                <a:solidFill>
                  <a:schemeClr val="bg1"/>
                </a:solidFill>
              </a:rPr>
              <a:t>манипулиране </a:t>
            </a:r>
            <a:r>
              <a:rPr lang="bg-BG" sz="3000" dirty="0"/>
              <a:t>на</a:t>
            </a:r>
            <a:r>
              <a:rPr lang="bg-BG" sz="3000" b="1" dirty="0">
                <a:solidFill>
                  <a:schemeClr val="bg1"/>
                </a:solidFill>
              </a:rPr>
              <a:t> бази данни</a:t>
            </a:r>
          </a:p>
          <a:p>
            <a:pPr lvl="1"/>
            <a:r>
              <a:rPr lang="bg-BG" sz="3000" dirty="0"/>
              <a:t>Предоставя </a:t>
            </a:r>
            <a:r>
              <a:rPr lang="bg-BG" sz="3000" b="1" dirty="0">
                <a:solidFill>
                  <a:schemeClr val="bg1"/>
                </a:solidFill>
              </a:rPr>
              <a:t>интерфейс</a:t>
            </a:r>
            <a:r>
              <a:rPr lang="bg-BG" sz="3000" dirty="0"/>
              <a:t> за извършване на различни </a:t>
            </a:r>
            <a:r>
              <a:rPr lang="bg-BG" sz="3000" b="1" dirty="0">
                <a:solidFill>
                  <a:schemeClr val="bg1"/>
                </a:solidFill>
              </a:rPr>
              <a:t>операции</a:t>
            </a:r>
            <a:r>
              <a:rPr lang="bg-BG" sz="3000" dirty="0"/>
              <a:t> върху </a:t>
            </a:r>
            <a:r>
              <a:rPr lang="bg-BG" sz="3000" b="1" dirty="0">
                <a:solidFill>
                  <a:schemeClr val="bg1"/>
                </a:solidFill>
              </a:rPr>
              <a:t>базата данни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Основни понятия (</a:t>
            </a:r>
            <a:r>
              <a:rPr lang="en-US" dirty="0"/>
              <a:t>4)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42B55B-B8C7-3D1F-00EF-A229F2B7C2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004" y="4554000"/>
            <a:ext cx="2235993" cy="1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674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Информационна сигурност </a:t>
            </a:r>
            <a:r>
              <a:rPr lang="bg-BG" sz="3200" b="1" dirty="0"/>
              <a:t>(</a:t>
            </a:r>
            <a:r>
              <a:rPr lang="en-GB" sz="3200" b="1" dirty="0"/>
              <a:t>Information Security)</a:t>
            </a:r>
            <a:endParaRPr lang="bg-BG" sz="3200" b="1" dirty="0"/>
          </a:p>
          <a:p>
            <a:pPr lvl="1">
              <a:buClr>
                <a:schemeClr val="tx1"/>
              </a:buClr>
            </a:pPr>
            <a:r>
              <a:rPr lang="bg-BG" sz="3000" dirty="0"/>
              <a:t>Осигурява </a:t>
            </a:r>
            <a:r>
              <a:rPr lang="bg-BG" sz="3000" b="1" dirty="0">
                <a:solidFill>
                  <a:schemeClr val="bg1"/>
                </a:solidFill>
              </a:rPr>
              <a:t>поверителност</a:t>
            </a:r>
            <a:r>
              <a:rPr lang="bg-BG" sz="3000" dirty="0"/>
              <a:t> и </a:t>
            </a:r>
            <a:r>
              <a:rPr lang="bg-BG" sz="3000" b="1" dirty="0">
                <a:solidFill>
                  <a:schemeClr val="bg1"/>
                </a:solidFill>
              </a:rPr>
              <a:t>защита </a:t>
            </a:r>
            <a:r>
              <a:rPr lang="bg-BG" sz="3000" dirty="0"/>
              <a:t>на информацията</a:t>
            </a:r>
          </a:p>
          <a:p>
            <a:pPr lvl="1"/>
            <a:r>
              <a:rPr lang="bg-BG" sz="3000" dirty="0"/>
              <a:t>Използва </a:t>
            </a:r>
            <a:r>
              <a:rPr lang="bg-BG" sz="3000" b="1" dirty="0">
                <a:solidFill>
                  <a:schemeClr val="bg1"/>
                </a:solidFill>
              </a:rPr>
              <a:t>криптография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аутентикация с пароли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двуфакторна аутентикация </a:t>
            </a:r>
            <a:r>
              <a:rPr lang="bg-BG" sz="3000" dirty="0"/>
              <a:t>и др.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Основни понятия (</a:t>
            </a:r>
            <a:r>
              <a:rPr lang="en-US" dirty="0"/>
              <a:t>5)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FC1AFA-7728-EAEF-28C5-09EF9D9356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8678" y="4154030"/>
            <a:ext cx="1514644" cy="2352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302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Мрежи и комуникации </a:t>
            </a:r>
            <a:r>
              <a:rPr lang="bg-BG" sz="3200" b="1" dirty="0"/>
              <a:t>(</a:t>
            </a:r>
            <a:r>
              <a:rPr lang="en-GB" sz="3200" b="1" dirty="0"/>
              <a:t>Networks and Communications)</a:t>
            </a:r>
            <a:endParaRPr lang="bg-BG" sz="3200" b="1" dirty="0"/>
          </a:p>
          <a:p>
            <a:pPr lvl="1">
              <a:buClr>
                <a:schemeClr val="tx1"/>
              </a:buClr>
            </a:pPr>
            <a:r>
              <a:rPr lang="bg-BG" sz="3000" dirty="0"/>
              <a:t>Инфраструктура за </a:t>
            </a:r>
            <a:r>
              <a:rPr lang="bg-BG" sz="3000" b="1" dirty="0">
                <a:solidFill>
                  <a:schemeClr val="bg1"/>
                </a:solidFill>
              </a:rPr>
              <a:t>обмен</a:t>
            </a:r>
            <a:r>
              <a:rPr lang="bg-BG" sz="3000" dirty="0"/>
              <a:t> на информация между различните </a:t>
            </a:r>
            <a:r>
              <a:rPr lang="bg-BG" sz="3000" b="1" dirty="0">
                <a:solidFill>
                  <a:schemeClr val="bg1"/>
                </a:solidFill>
              </a:rPr>
              <a:t>компоненти</a:t>
            </a:r>
            <a:r>
              <a:rPr lang="bg-BG" sz="3000" dirty="0"/>
              <a:t> на информационната система</a:t>
            </a:r>
            <a:endParaRPr lang="en-US" sz="3000" dirty="0"/>
          </a:p>
          <a:p>
            <a:pPr lvl="1"/>
            <a:r>
              <a:rPr lang="bg-BG" sz="3000" dirty="0"/>
              <a:t>Свързва </a:t>
            </a:r>
            <a:r>
              <a:rPr lang="bg-BG" sz="3000" b="1" dirty="0">
                <a:solidFill>
                  <a:schemeClr val="bg1"/>
                </a:solidFill>
              </a:rPr>
              <a:t>устройства</a:t>
            </a:r>
            <a:r>
              <a:rPr lang="bg-BG" sz="3000" dirty="0"/>
              <a:t> като </a:t>
            </a:r>
            <a:r>
              <a:rPr lang="bg-BG" sz="3000" b="1" dirty="0"/>
              <a:t>компютри</a:t>
            </a:r>
            <a:r>
              <a:rPr lang="bg-BG" sz="3000" dirty="0"/>
              <a:t>, </a:t>
            </a:r>
            <a:r>
              <a:rPr lang="bg-BG" sz="3000" b="1" dirty="0"/>
              <a:t>смартфони</a:t>
            </a:r>
            <a:r>
              <a:rPr lang="bg-BG" sz="3000" dirty="0"/>
              <a:t>, </a:t>
            </a:r>
            <a:r>
              <a:rPr lang="bg-BG" sz="3000" b="1" dirty="0"/>
              <a:t>принтери</a:t>
            </a:r>
            <a:r>
              <a:rPr lang="bg-BG" sz="3000" dirty="0"/>
              <a:t>, </a:t>
            </a:r>
            <a:r>
              <a:rPr lang="bg-BG" sz="3000" b="1" dirty="0"/>
              <a:t>сървъри</a:t>
            </a:r>
            <a:r>
              <a:rPr lang="bg-BG" sz="3000" dirty="0"/>
              <a:t> и др.</a:t>
            </a:r>
          </a:p>
          <a:p>
            <a:pPr lvl="1"/>
            <a:r>
              <a:rPr lang="bg-BG" sz="3000" dirty="0"/>
              <a:t>Осигурява </a:t>
            </a:r>
            <a:r>
              <a:rPr lang="bg-BG" sz="3000" b="1" dirty="0">
                <a:solidFill>
                  <a:schemeClr val="bg1"/>
                </a:solidFill>
              </a:rPr>
              <a:t>достъп</a:t>
            </a:r>
            <a:r>
              <a:rPr lang="bg-BG" sz="3000" dirty="0"/>
              <a:t> до </a:t>
            </a:r>
            <a:r>
              <a:rPr lang="bg-BG" sz="3000" b="1" dirty="0"/>
              <a:t>интернет</a:t>
            </a:r>
            <a:r>
              <a:rPr lang="bg-BG" sz="3000" dirty="0"/>
              <a:t>, </a:t>
            </a:r>
            <a:r>
              <a:rPr lang="bg-BG" sz="3000" b="1" dirty="0"/>
              <a:t>файлови сървъри</a:t>
            </a:r>
            <a:r>
              <a:rPr lang="bg-BG" sz="3000" dirty="0"/>
              <a:t>, </a:t>
            </a:r>
            <a:r>
              <a:rPr lang="bg-BG" sz="3000" b="1" dirty="0"/>
              <a:t>бази данни</a:t>
            </a:r>
            <a:r>
              <a:rPr lang="bg-BG" sz="3000" dirty="0"/>
              <a:t> и др.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Основни понятия (6</a:t>
            </a:r>
            <a:r>
              <a:rPr lang="en-US" dirty="0"/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E5F433-AFFD-47B3-42AD-395A31269D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9195" y="4766500"/>
            <a:ext cx="2853611" cy="174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805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Взаимовръзка и функционалност 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4400" dirty="0"/>
              <a:t>Елементи на информационните системи</a:t>
            </a:r>
            <a:endParaRPr lang="en-US" sz="4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9B9DF0-7D6B-9762-C729-217B2D34D8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09786">
            <a:off x="4743328" y="1506804"/>
            <a:ext cx="2705346" cy="227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120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r>
              <a:rPr lang="bg-BG" sz="3200" b="1" dirty="0">
                <a:solidFill>
                  <a:schemeClr val="bg1"/>
                </a:solidFill>
              </a:rPr>
              <a:t>Хардуерни</a:t>
            </a:r>
            <a:r>
              <a:rPr lang="bg-BG" sz="3200" dirty="0"/>
              <a:t> компоненти</a:t>
            </a:r>
          </a:p>
          <a:p>
            <a:pPr lvl="1"/>
            <a:r>
              <a:rPr lang="bg-BG" sz="3000" b="1" dirty="0"/>
              <a:t>Компютри</a:t>
            </a:r>
            <a:r>
              <a:rPr lang="bg-BG" sz="3000" dirty="0"/>
              <a:t>, </a:t>
            </a:r>
            <a:r>
              <a:rPr lang="bg-BG" sz="3000" b="1" dirty="0"/>
              <a:t>сървъри</a:t>
            </a:r>
            <a:r>
              <a:rPr lang="bg-BG" sz="3000" dirty="0"/>
              <a:t>, </a:t>
            </a:r>
            <a:r>
              <a:rPr lang="bg-BG" sz="3000" b="1" dirty="0"/>
              <a:t>мрежови</a:t>
            </a:r>
            <a:r>
              <a:rPr lang="bg-BG" sz="3000" dirty="0"/>
              <a:t> и </a:t>
            </a:r>
            <a:r>
              <a:rPr lang="bg-BG" sz="3000" b="1" dirty="0"/>
              <a:t>периферни устройства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Софтуерни</a:t>
            </a:r>
            <a:r>
              <a:rPr lang="bg-BG" sz="3200" dirty="0"/>
              <a:t> компоненти</a:t>
            </a:r>
          </a:p>
          <a:p>
            <a:pPr lvl="1"/>
            <a:r>
              <a:rPr lang="bg-BG" sz="3000" b="1" dirty="0"/>
              <a:t>Операционни</a:t>
            </a:r>
            <a:r>
              <a:rPr lang="bg-BG" sz="3000" b="1" dirty="0">
                <a:solidFill>
                  <a:schemeClr val="bg1"/>
                </a:solidFill>
              </a:rPr>
              <a:t> </a:t>
            </a:r>
            <a:r>
              <a:rPr lang="bg-BG" sz="3000" b="1" dirty="0"/>
              <a:t>системи</a:t>
            </a:r>
            <a:r>
              <a:rPr lang="bg-BG" sz="3000" dirty="0"/>
              <a:t>, </a:t>
            </a:r>
            <a:r>
              <a:rPr lang="bg-BG" sz="3000" b="1" dirty="0"/>
              <a:t>приложен софтуер </a:t>
            </a:r>
            <a:r>
              <a:rPr lang="bg-BG" sz="3000" dirty="0"/>
              <a:t>(уеб браузъри, медийни плеъри, офис приложения</a:t>
            </a:r>
            <a:r>
              <a:rPr lang="en-US" sz="3000" dirty="0"/>
              <a:t>)</a:t>
            </a:r>
            <a:r>
              <a:rPr lang="bg-BG" sz="3000" dirty="0"/>
              <a:t>, </a:t>
            </a:r>
            <a:r>
              <a:rPr lang="bg-BG" sz="3000" b="1" dirty="0"/>
              <a:t>системи за управление на бази данни</a:t>
            </a:r>
            <a:r>
              <a:rPr lang="bg-BG" sz="3000" b="1" dirty="0">
                <a:solidFill>
                  <a:schemeClr val="bg1"/>
                </a:solidFill>
              </a:rPr>
              <a:t> </a:t>
            </a:r>
            <a:r>
              <a:rPr lang="bg-BG" sz="3000" dirty="0"/>
              <a:t>и др.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Елементи на информационните системи (</a:t>
            </a:r>
            <a:r>
              <a:rPr lang="en-US" dirty="0"/>
              <a:t>1)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944F38-9F27-B0DE-7F4B-A09D1654F4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4180" y="4563000"/>
            <a:ext cx="2803641" cy="19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212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r>
              <a:rPr lang="bg-BG" sz="3200" b="1" dirty="0">
                <a:solidFill>
                  <a:schemeClr val="bg1"/>
                </a:solidFill>
              </a:rPr>
              <a:t>Данни</a:t>
            </a:r>
          </a:p>
          <a:p>
            <a:pPr lvl="1"/>
            <a:r>
              <a:rPr lang="bg-BG" sz="3000" b="1" dirty="0"/>
              <a:t>Текстове</a:t>
            </a:r>
            <a:r>
              <a:rPr lang="bg-BG" sz="3000" dirty="0"/>
              <a:t>, </a:t>
            </a:r>
            <a:r>
              <a:rPr lang="bg-BG" sz="3000" b="1" dirty="0"/>
              <a:t>числа</a:t>
            </a:r>
            <a:r>
              <a:rPr lang="bg-BG" sz="3000" dirty="0"/>
              <a:t>, </a:t>
            </a:r>
            <a:r>
              <a:rPr lang="bg-BG" sz="3000" b="1" dirty="0"/>
              <a:t>изображения</a:t>
            </a:r>
            <a:r>
              <a:rPr lang="bg-BG" sz="3000" dirty="0"/>
              <a:t> и други </a:t>
            </a:r>
            <a:r>
              <a:rPr lang="bg-BG" sz="3000" b="1" dirty="0">
                <a:solidFill>
                  <a:schemeClr val="bg1"/>
                </a:solidFill>
              </a:rPr>
              <a:t>форми на информация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Процеси</a:t>
            </a:r>
          </a:p>
          <a:p>
            <a:pPr lvl="1"/>
            <a:r>
              <a:rPr lang="bg-BG" sz="3000" b="1" dirty="0"/>
              <a:t>Алгоритми</a:t>
            </a:r>
            <a:r>
              <a:rPr lang="bg-BG" sz="3000" dirty="0"/>
              <a:t> и </a:t>
            </a:r>
            <a:r>
              <a:rPr lang="bg-BG" sz="3000" b="1" dirty="0"/>
              <a:t>процеси</a:t>
            </a:r>
            <a:r>
              <a:rPr lang="bg-BG" sz="3000" dirty="0"/>
              <a:t> за </a:t>
            </a:r>
            <a:r>
              <a:rPr lang="bg-BG" sz="3000" b="1" dirty="0">
                <a:solidFill>
                  <a:schemeClr val="bg1"/>
                </a:solidFill>
              </a:rPr>
              <a:t>събиране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обработка</a:t>
            </a:r>
            <a:r>
              <a:rPr lang="bg-BG" sz="3000" dirty="0"/>
              <a:t> и </a:t>
            </a:r>
            <a:r>
              <a:rPr lang="bg-BG" sz="3000" b="1" dirty="0">
                <a:solidFill>
                  <a:schemeClr val="bg1"/>
                </a:solidFill>
              </a:rPr>
              <a:t>предоставяне</a:t>
            </a:r>
            <a:r>
              <a:rPr lang="bg-BG" sz="3000" dirty="0"/>
              <a:t> на информация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Елементи на информационните системи (2</a:t>
            </a:r>
            <a:r>
              <a:rPr lang="en-US" dirty="0"/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A55B72-6944-1FF6-C55D-97A1E7F363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000" y="4242356"/>
            <a:ext cx="3150000" cy="2264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878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r>
              <a:rPr lang="bg-BG" sz="3200" b="1" dirty="0">
                <a:solidFill>
                  <a:schemeClr val="bg1"/>
                </a:solidFill>
              </a:rPr>
              <a:t>Потребителски интерфейси</a:t>
            </a:r>
          </a:p>
          <a:p>
            <a:pPr lvl="1"/>
            <a:r>
              <a:rPr lang="bg-BG" sz="3000" b="1" dirty="0"/>
              <a:t>Графични</a:t>
            </a:r>
            <a:r>
              <a:rPr lang="bg-BG" sz="3000" dirty="0"/>
              <a:t> </a:t>
            </a:r>
            <a:r>
              <a:rPr lang="bg-BG" sz="3000" b="1" dirty="0"/>
              <a:t>потребителски интерфейси</a:t>
            </a:r>
            <a:r>
              <a:rPr lang="bg-BG" sz="3000" dirty="0"/>
              <a:t>, </a:t>
            </a:r>
            <a:r>
              <a:rPr lang="bg-BG" sz="3000" b="1" dirty="0"/>
              <a:t>текстови интерфейси</a:t>
            </a:r>
            <a:r>
              <a:rPr lang="bg-BG" sz="3000" dirty="0"/>
              <a:t>, </a:t>
            </a:r>
            <a:r>
              <a:rPr lang="bg-BG" sz="3000" b="1" dirty="0"/>
              <a:t>гласови команди </a:t>
            </a:r>
            <a:r>
              <a:rPr lang="bg-BG" sz="3000" dirty="0"/>
              <a:t>и др.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Хора</a:t>
            </a:r>
          </a:p>
          <a:p>
            <a:pPr lvl="1"/>
            <a:r>
              <a:rPr lang="bg-BG" sz="3000" b="1" dirty="0"/>
              <a:t>Потребители</a:t>
            </a:r>
            <a:r>
              <a:rPr lang="bg-BG" sz="3000" dirty="0"/>
              <a:t> и </a:t>
            </a:r>
            <a:r>
              <a:rPr lang="bg-BG" sz="3000" b="1" dirty="0"/>
              <a:t>администратори</a:t>
            </a:r>
            <a:r>
              <a:rPr lang="bg-BG" sz="3000" dirty="0"/>
              <a:t>, които </a:t>
            </a:r>
            <a:r>
              <a:rPr lang="bg-BG" sz="3000" b="1" dirty="0">
                <a:solidFill>
                  <a:schemeClr val="bg1"/>
                </a:solidFill>
              </a:rPr>
              <a:t>използват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управляват</a:t>
            </a:r>
            <a:r>
              <a:rPr lang="bg-BG" sz="3000" dirty="0"/>
              <a:t> и </a:t>
            </a:r>
            <a:r>
              <a:rPr lang="bg-BG" sz="3000" b="1" dirty="0">
                <a:solidFill>
                  <a:schemeClr val="bg1"/>
                </a:solidFill>
              </a:rPr>
              <a:t>поддържат</a:t>
            </a:r>
            <a:r>
              <a:rPr lang="bg-BG" sz="3000" dirty="0"/>
              <a:t> информационната система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Елементи на информационните системи (3</a:t>
            </a:r>
            <a:r>
              <a:rPr lang="en-US" dirty="0"/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46971C-16D7-331E-56EF-7562BBE5C4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500" y="4685063"/>
            <a:ext cx="1845000" cy="1821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877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Функционалност, предназначение и примери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Видове информационни системи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142C33-039D-1389-1291-1CDCDDDC52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03135">
            <a:off x="5103103" y="1363861"/>
            <a:ext cx="1985794" cy="257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258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en-US" sz="3200" b="1" dirty="0">
                <a:solidFill>
                  <a:schemeClr val="bg1"/>
                </a:solidFill>
              </a:rPr>
              <a:t>MIS </a:t>
            </a:r>
            <a:r>
              <a:rPr lang="ru-RU" sz="3200" dirty="0"/>
              <a:t>(Управление на информацията)</a:t>
            </a:r>
          </a:p>
          <a:p>
            <a:pPr>
              <a:buClr>
                <a:schemeClr val="tx2"/>
              </a:buClr>
            </a:pPr>
            <a:r>
              <a:rPr lang="en-US" sz="3200" b="1" dirty="0">
                <a:solidFill>
                  <a:schemeClr val="bg1"/>
                </a:solidFill>
              </a:rPr>
              <a:t>ERP </a:t>
            </a:r>
            <a:r>
              <a:rPr lang="ru-RU" sz="3200" dirty="0"/>
              <a:t>(Интегрирана система за управление на ресурсите)</a:t>
            </a:r>
          </a:p>
          <a:p>
            <a:pPr>
              <a:buClr>
                <a:schemeClr val="tx2"/>
              </a:buClr>
            </a:pPr>
            <a:r>
              <a:rPr lang="en-US" sz="3200" b="1" dirty="0">
                <a:solidFill>
                  <a:schemeClr val="bg1"/>
                </a:solidFill>
              </a:rPr>
              <a:t>CRM </a:t>
            </a:r>
            <a:r>
              <a:rPr lang="ru-RU" sz="3200" dirty="0"/>
              <a:t>(Управление на взаимоотношенията с клиентите)</a:t>
            </a:r>
          </a:p>
          <a:p>
            <a:pPr>
              <a:buClr>
                <a:schemeClr val="tx2"/>
              </a:buClr>
            </a:pPr>
            <a:r>
              <a:rPr lang="en-US" sz="3200" b="1" dirty="0">
                <a:solidFill>
                  <a:schemeClr val="bg1"/>
                </a:solidFill>
              </a:rPr>
              <a:t>PMS </a:t>
            </a:r>
            <a:r>
              <a:rPr lang="ru-RU" sz="3200" dirty="0"/>
              <a:t>(Система за управление на проекти)</a:t>
            </a:r>
          </a:p>
          <a:p>
            <a:pPr>
              <a:buClr>
                <a:schemeClr val="tx2"/>
              </a:buClr>
            </a:pPr>
            <a:r>
              <a:rPr lang="en-US" sz="3200" b="1" dirty="0">
                <a:solidFill>
                  <a:schemeClr val="bg1"/>
                </a:solidFill>
              </a:rPr>
              <a:t>LMS </a:t>
            </a:r>
            <a:r>
              <a:rPr lang="ru-RU" sz="3200" dirty="0"/>
              <a:t>(Система за управление на </a:t>
            </a:r>
            <a:r>
              <a:rPr lang="bg-BG" sz="3200" dirty="0"/>
              <a:t>обучения</a:t>
            </a:r>
            <a:r>
              <a:rPr lang="ru-RU" sz="3200" dirty="0"/>
              <a:t>)</a:t>
            </a:r>
          </a:p>
          <a:p>
            <a:pPr>
              <a:buClr>
                <a:schemeClr val="tx2"/>
              </a:buClr>
            </a:pPr>
            <a:r>
              <a:rPr lang="ru-RU" sz="3200" b="1" dirty="0">
                <a:solidFill>
                  <a:schemeClr val="bg1"/>
                </a:solidFill>
              </a:rPr>
              <a:t>HRMS</a:t>
            </a:r>
            <a:r>
              <a:rPr lang="ru-RU" sz="3200" dirty="0"/>
              <a:t> (Система за управление на човешки ресурси)</a:t>
            </a:r>
            <a:endParaRPr lang="en-US" sz="3200" dirty="0"/>
          </a:p>
          <a:p>
            <a:pPr>
              <a:buClr>
                <a:schemeClr val="tx2"/>
              </a:buClr>
            </a:pPr>
            <a:r>
              <a:rPr lang="bg-BG" sz="3200" dirty="0"/>
              <a:t>И други</a:t>
            </a:r>
            <a:endParaRPr lang="ru-RU" sz="3200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Видове информационни системи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002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/>
          <a:lstStyle/>
          <a:p>
            <a:r>
              <a:rPr lang="en-US" dirty="0"/>
              <a:t>​</a:t>
            </a:r>
            <a:r>
              <a:rPr lang="bg-BG" b="1" dirty="0">
                <a:solidFill>
                  <a:schemeClr val="bg1"/>
                </a:solidFill>
              </a:rPr>
              <a:t>Информационни системи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Роля</a:t>
            </a:r>
            <a:r>
              <a:rPr lang="bg-BG" dirty="0"/>
              <a:t> на информационните системи в съвременния свят</a:t>
            </a:r>
            <a:endParaRPr lang="en-US" dirty="0"/>
          </a:p>
          <a:p>
            <a:r>
              <a:rPr lang="bg-BG" dirty="0"/>
              <a:t>Основни </a:t>
            </a:r>
            <a:r>
              <a:rPr lang="bg-BG" b="1" dirty="0">
                <a:solidFill>
                  <a:schemeClr val="bg1"/>
                </a:solidFill>
              </a:rPr>
              <a:t>понятия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​</a:t>
            </a:r>
            <a:r>
              <a:rPr lang="bg-BG" b="1" dirty="0">
                <a:solidFill>
                  <a:schemeClr val="bg1"/>
                </a:solidFill>
              </a:rPr>
              <a:t>Елементи</a:t>
            </a:r>
            <a:r>
              <a:rPr lang="bg-BG" dirty="0"/>
              <a:t> на информационните системи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​</a:t>
            </a:r>
            <a:r>
              <a:rPr lang="bg-BG" b="1" dirty="0">
                <a:solidFill>
                  <a:schemeClr val="bg1"/>
                </a:solidFill>
              </a:rPr>
              <a:t>Видове</a:t>
            </a:r>
            <a:r>
              <a:rPr lang="bg-BG" b="1" dirty="0"/>
              <a:t> </a:t>
            </a:r>
            <a:r>
              <a:rPr lang="bg-BG" dirty="0"/>
              <a:t>информационни системи и примери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 lnSpcReduction="10000"/>
          </a:bodyPr>
          <a:lstStyle/>
          <a:p>
            <a:pPr lvl="1"/>
            <a:r>
              <a:rPr lang="en-GB" b="1" dirty="0">
                <a:solidFill>
                  <a:schemeClr val="bg1"/>
                </a:solidFill>
              </a:rPr>
              <a:t>MIS</a:t>
            </a:r>
            <a:r>
              <a:rPr lang="bg-BG" b="1" dirty="0">
                <a:solidFill>
                  <a:schemeClr val="bg1"/>
                </a:solidFill>
              </a:rPr>
              <a:t> системите </a:t>
            </a:r>
            <a:r>
              <a:rPr lang="en-US" b="1" dirty="0"/>
              <a:t>(</a:t>
            </a:r>
            <a:r>
              <a:rPr lang="en-GB" b="1" dirty="0"/>
              <a:t>Management Information System</a:t>
            </a:r>
            <a:r>
              <a:rPr lang="en-US" b="1" dirty="0"/>
              <a:t>s) </a:t>
            </a:r>
            <a:r>
              <a:rPr lang="bg-BG" b="1" dirty="0">
                <a:solidFill>
                  <a:schemeClr val="bg1"/>
                </a:solidFill>
              </a:rPr>
              <a:t>събират</a:t>
            </a:r>
            <a:r>
              <a:rPr lang="bg-BG" dirty="0"/>
              <a:t>,</a:t>
            </a:r>
            <a:r>
              <a:rPr lang="bg-BG" b="1" dirty="0">
                <a:solidFill>
                  <a:schemeClr val="bg1"/>
                </a:solidFill>
              </a:rPr>
              <a:t> обработват </a:t>
            </a:r>
            <a:r>
              <a:rPr lang="bg-BG" dirty="0"/>
              <a:t>и </a:t>
            </a:r>
            <a:r>
              <a:rPr lang="bg-BG" b="1" dirty="0">
                <a:solidFill>
                  <a:schemeClr val="bg1"/>
                </a:solidFill>
              </a:rPr>
              <a:t>предоставят </a:t>
            </a:r>
            <a:r>
              <a:rPr lang="bg-BG" dirty="0"/>
              <a:t>информация за управление на организацията</a:t>
            </a:r>
          </a:p>
          <a:p>
            <a:pPr lvl="1"/>
            <a:r>
              <a:rPr lang="bg-BG" b="1" dirty="0">
                <a:solidFill>
                  <a:schemeClr val="bg1"/>
                </a:solidFill>
              </a:rPr>
              <a:t>Осигуряват</a:t>
            </a:r>
            <a:r>
              <a:rPr lang="bg-BG" dirty="0"/>
              <a:t> необходимата </a:t>
            </a:r>
            <a:r>
              <a:rPr lang="bg-BG" b="1" dirty="0">
                <a:solidFill>
                  <a:schemeClr val="bg1"/>
                </a:solidFill>
              </a:rPr>
              <a:t>информация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анализи</a:t>
            </a:r>
            <a:r>
              <a:rPr lang="bg-BG" dirty="0"/>
              <a:t> на ръководството на организацията</a:t>
            </a:r>
          </a:p>
          <a:p>
            <a:pPr lvl="1"/>
            <a:r>
              <a:rPr lang="bg-BG" dirty="0"/>
              <a:t>Примери за </a:t>
            </a:r>
            <a:r>
              <a:rPr lang="en-US" dirty="0"/>
              <a:t>MIS </a:t>
            </a:r>
            <a:r>
              <a:rPr lang="bg-BG" dirty="0"/>
              <a:t>системи:</a:t>
            </a:r>
          </a:p>
          <a:p>
            <a:pPr lvl="2"/>
            <a:r>
              <a:rPr lang="bg-BG" dirty="0"/>
              <a:t>Система за управление на данни за продажбите в търговска верига</a:t>
            </a:r>
          </a:p>
          <a:p>
            <a:pPr lvl="2"/>
            <a:r>
              <a:rPr lang="bg-BG" dirty="0"/>
              <a:t>Портал за електронни услуги на НАП</a:t>
            </a:r>
          </a:p>
          <a:p>
            <a:pPr lvl="2"/>
            <a:r>
              <a:rPr lang="en-GB" dirty="0"/>
              <a:t>Oracle Business Intelligence (BI)</a:t>
            </a:r>
            <a:endParaRPr lang="bg-BG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Управление на информацията </a:t>
            </a:r>
            <a:r>
              <a:rPr lang="en-US" dirty="0"/>
              <a:t>(MIS)</a:t>
            </a:r>
          </a:p>
        </p:txBody>
      </p:sp>
    </p:spTree>
    <p:extLst>
      <p:ext uri="{BB962C8B-B14F-4D97-AF65-F5344CB8AC3E}">
        <p14:creationId xmlns:p14="http://schemas.microsoft.com/office/powerpoint/2010/main" val="1918061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2683C0F-1592-3B57-AA51-B2F1ABB346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portal.nra.bg/health-status</a:t>
            </a:r>
            <a:endParaRPr lang="en-BG" dirty="0">
              <a:solidFill>
                <a:schemeClr val="bg1"/>
              </a:solidFill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200" dirty="0"/>
              <a:t>Пример за </a:t>
            </a:r>
            <a:r>
              <a:rPr lang="en-US" sz="3200" dirty="0"/>
              <a:t>MIS</a:t>
            </a:r>
            <a:r>
              <a:rPr lang="bg-BG" sz="3200" dirty="0"/>
              <a:t> - Портал за електронни услуги на НАП</a:t>
            </a: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2541C3-750F-A756-A17F-D5C4193410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733" y="1996439"/>
            <a:ext cx="9738535" cy="471756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71860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 fontScale="90000"/>
          </a:bodyPr>
          <a:lstStyle/>
          <a:p>
            <a:r>
              <a:rPr lang="bg-BG" dirty="0"/>
              <a:t>Пример за </a:t>
            </a:r>
            <a:r>
              <a:rPr lang="en-US" dirty="0"/>
              <a:t>MIS</a:t>
            </a:r>
            <a:r>
              <a:rPr lang="bg-BG" dirty="0"/>
              <a:t> - </a:t>
            </a:r>
            <a:r>
              <a:rPr lang="en-GB" dirty="0"/>
              <a:t>Oracle Business Intelligence (BI)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CB39E7-9BEA-BC3A-92CF-1DFB9EF889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250" y="1446131"/>
            <a:ext cx="8617500" cy="506086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4287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ЕR</a:t>
            </a:r>
            <a:r>
              <a:rPr lang="en-US" b="1" dirty="0">
                <a:solidFill>
                  <a:schemeClr val="bg1"/>
                </a:solidFill>
              </a:rPr>
              <a:t>P </a:t>
            </a:r>
            <a:r>
              <a:rPr lang="bg-BG" b="1" dirty="0">
                <a:solidFill>
                  <a:schemeClr val="bg1"/>
                </a:solidFill>
              </a:rPr>
              <a:t>системите </a:t>
            </a:r>
            <a:r>
              <a:rPr lang="bg-BG" b="1" dirty="0"/>
              <a:t>(</a:t>
            </a:r>
            <a:r>
              <a:rPr lang="en-GB" b="1" dirty="0"/>
              <a:t>Enterprise Resource Planning</a:t>
            </a:r>
            <a:r>
              <a:rPr lang="en-US" b="1" dirty="0"/>
              <a:t>) </a:t>
            </a:r>
            <a:r>
              <a:rPr lang="bg-BG" b="1" dirty="0">
                <a:solidFill>
                  <a:schemeClr val="bg1"/>
                </a:solidFill>
              </a:rPr>
              <a:t>интегрират</a:t>
            </a:r>
            <a:r>
              <a:rPr lang="bg-BG" dirty="0"/>
              <a:t> различни </a:t>
            </a:r>
            <a:r>
              <a:rPr lang="bg-BG" b="1" dirty="0">
                <a:solidFill>
                  <a:schemeClr val="bg1"/>
                </a:solidFill>
              </a:rPr>
              <a:t>бизнес процеси </a:t>
            </a:r>
            <a:r>
              <a:rPr lang="bg-BG" dirty="0"/>
              <a:t>и </a:t>
            </a:r>
            <a:r>
              <a:rPr lang="bg-BG" b="1" dirty="0">
                <a:solidFill>
                  <a:schemeClr val="bg1"/>
                </a:solidFill>
              </a:rPr>
              <a:t>функции</a:t>
            </a:r>
            <a:r>
              <a:rPr lang="bg-BG" dirty="0"/>
              <a:t> в една </a:t>
            </a:r>
            <a:r>
              <a:rPr lang="bg-BG" b="1" dirty="0"/>
              <a:t>централизирана система </a:t>
            </a:r>
            <a:r>
              <a:rPr lang="bg-BG" dirty="0"/>
              <a:t>за управление</a:t>
            </a:r>
            <a:endParaRPr lang="en-US" dirty="0"/>
          </a:p>
          <a:p>
            <a:r>
              <a:rPr lang="bg-BG" b="1" dirty="0">
                <a:solidFill>
                  <a:schemeClr val="bg1"/>
                </a:solidFill>
              </a:rPr>
              <a:t>Управляват</a:t>
            </a:r>
            <a:r>
              <a:rPr lang="bg-BG" dirty="0"/>
              <a:t> информацията в организацията – </a:t>
            </a:r>
            <a:r>
              <a:rPr lang="bg-BG" b="1" dirty="0"/>
              <a:t>финансови ресурси</a:t>
            </a:r>
            <a:r>
              <a:rPr lang="bg-BG" dirty="0"/>
              <a:t>, </a:t>
            </a:r>
            <a:r>
              <a:rPr lang="bg-BG" b="1" dirty="0"/>
              <a:t>производствен процес</a:t>
            </a:r>
            <a:r>
              <a:rPr lang="bg-BG" dirty="0"/>
              <a:t>, </a:t>
            </a:r>
            <a:r>
              <a:rPr lang="bg-BG" b="1" dirty="0"/>
              <a:t>инвентар</a:t>
            </a:r>
            <a:r>
              <a:rPr lang="bg-BG" dirty="0"/>
              <a:t>, </a:t>
            </a:r>
            <a:r>
              <a:rPr lang="bg-BG" b="1" dirty="0"/>
              <a:t>продажби</a:t>
            </a:r>
            <a:r>
              <a:rPr lang="bg-BG" dirty="0"/>
              <a:t> и др.</a:t>
            </a:r>
            <a:endParaRPr lang="en-US" dirty="0"/>
          </a:p>
          <a:p>
            <a:r>
              <a:rPr lang="bg-BG" dirty="0"/>
              <a:t>Примери за </a:t>
            </a:r>
            <a:r>
              <a:rPr lang="en-US" dirty="0"/>
              <a:t>ERP </a:t>
            </a:r>
            <a:r>
              <a:rPr lang="bg-BG" dirty="0"/>
              <a:t>системи:</a:t>
            </a:r>
          </a:p>
          <a:p>
            <a:pPr lvl="1"/>
            <a:r>
              <a:rPr lang="en-US" dirty="0"/>
              <a:t>Microsoft Dynamics 365</a:t>
            </a:r>
            <a:endParaRPr lang="bg-BG" dirty="0"/>
          </a:p>
          <a:p>
            <a:pPr lvl="1"/>
            <a:r>
              <a:rPr lang="en-US" dirty="0"/>
              <a:t>SAP ERP</a:t>
            </a:r>
          </a:p>
          <a:p>
            <a:pPr lvl="1"/>
            <a:endParaRPr lang="bg-BG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Autofit/>
          </a:bodyPr>
          <a:lstStyle/>
          <a:p>
            <a:r>
              <a:rPr lang="bg-BG" sz="3200" dirty="0"/>
              <a:t>Интегрирана система за управление на ресурсите</a:t>
            </a:r>
            <a:r>
              <a:rPr lang="en-US" sz="3200" dirty="0"/>
              <a:t> (ERP)</a:t>
            </a:r>
          </a:p>
        </p:txBody>
      </p:sp>
    </p:spTree>
    <p:extLst>
      <p:ext uri="{BB962C8B-B14F-4D97-AF65-F5344CB8AC3E}">
        <p14:creationId xmlns:p14="http://schemas.microsoft.com/office/powerpoint/2010/main" val="2400731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Autofit/>
          </a:bodyPr>
          <a:lstStyle/>
          <a:p>
            <a:r>
              <a:rPr lang="bg-BG" sz="3200" dirty="0"/>
              <a:t>Пример за </a:t>
            </a:r>
            <a:r>
              <a:rPr lang="en-US" sz="3200" dirty="0"/>
              <a:t>ERP</a:t>
            </a:r>
            <a:r>
              <a:rPr lang="bg-BG" sz="3200" dirty="0"/>
              <a:t> - </a:t>
            </a:r>
            <a:r>
              <a:rPr lang="en-US" sz="3200" dirty="0"/>
              <a:t>Microsoft Dynamics 365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6E6BE6F-BE6F-7113-4EC4-11C4805BEA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4195" y="1404000"/>
            <a:ext cx="9103609" cy="5103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9782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CRM </a:t>
            </a:r>
            <a:r>
              <a:rPr lang="bg-BG" b="1" dirty="0">
                <a:solidFill>
                  <a:schemeClr val="bg1"/>
                </a:solidFill>
              </a:rPr>
              <a:t>системите </a:t>
            </a:r>
            <a:r>
              <a:rPr lang="en-US" b="1" dirty="0"/>
              <a:t>(</a:t>
            </a:r>
            <a:r>
              <a:rPr lang="en-GB" b="1" dirty="0"/>
              <a:t>Customer Relationship Management</a:t>
            </a:r>
            <a:r>
              <a:rPr lang="en-US" b="1" dirty="0"/>
              <a:t>)</a:t>
            </a:r>
            <a:r>
              <a:rPr lang="bg-BG" b="1" dirty="0"/>
              <a:t> </a:t>
            </a:r>
            <a:r>
              <a:rPr lang="bg-BG" dirty="0"/>
              <a:t>се използват от организации за </a:t>
            </a:r>
            <a:r>
              <a:rPr lang="bg-BG" b="1" dirty="0">
                <a:solidFill>
                  <a:schemeClr val="bg1"/>
                </a:solidFill>
              </a:rPr>
              <a:t>събиране</a:t>
            </a:r>
            <a:r>
              <a:rPr lang="bg-BG" dirty="0"/>
              <a:t>, </a:t>
            </a:r>
            <a:r>
              <a:rPr lang="bg-BG" b="1" dirty="0">
                <a:solidFill>
                  <a:schemeClr val="bg1"/>
                </a:solidFill>
              </a:rPr>
              <a:t>обработване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анализиране </a:t>
            </a:r>
            <a:r>
              <a:rPr lang="bg-BG" dirty="0"/>
              <a:t>на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информация </a:t>
            </a:r>
          </a:p>
          <a:p>
            <a:r>
              <a:rPr lang="bg-BG" dirty="0"/>
              <a:t>Целта им е да </a:t>
            </a:r>
            <a:r>
              <a:rPr lang="bg-BG" b="1" dirty="0">
                <a:solidFill>
                  <a:schemeClr val="bg1"/>
                </a:solidFill>
              </a:rPr>
              <a:t>подобряват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отношенията</a:t>
            </a:r>
            <a:r>
              <a:rPr lang="bg-BG" dirty="0"/>
              <a:t> с клиентите, да </a:t>
            </a:r>
            <a:r>
              <a:rPr lang="bg-BG" b="1" dirty="0">
                <a:solidFill>
                  <a:schemeClr val="bg1"/>
                </a:solidFill>
              </a:rPr>
              <a:t>увеличат продажбите </a:t>
            </a:r>
            <a:r>
              <a:rPr lang="bg-BG" dirty="0"/>
              <a:t>и да </a:t>
            </a:r>
            <a:r>
              <a:rPr lang="bg-BG" b="1" dirty="0">
                <a:solidFill>
                  <a:schemeClr val="bg1"/>
                </a:solidFill>
              </a:rPr>
              <a:t>насърчат лоялността </a:t>
            </a:r>
            <a:r>
              <a:rPr lang="bg-BG" dirty="0"/>
              <a:t>на клиентите</a:t>
            </a:r>
            <a:endParaRPr lang="en-US" dirty="0"/>
          </a:p>
          <a:p>
            <a:r>
              <a:rPr lang="bg-BG" dirty="0"/>
              <a:t>Примери за </a:t>
            </a:r>
            <a:r>
              <a:rPr lang="en-US" dirty="0"/>
              <a:t>CRM </a:t>
            </a:r>
            <a:r>
              <a:rPr lang="bg-BG" dirty="0"/>
              <a:t>системи:</a:t>
            </a:r>
          </a:p>
          <a:p>
            <a:pPr lvl="1"/>
            <a:r>
              <a:rPr lang="en-US" dirty="0"/>
              <a:t>Salesforce</a:t>
            </a:r>
            <a:endParaRPr lang="bg-BG" dirty="0"/>
          </a:p>
          <a:p>
            <a:pPr lvl="1"/>
            <a:r>
              <a:rPr lang="en-US" dirty="0"/>
              <a:t>HubSpot</a:t>
            </a:r>
          </a:p>
          <a:p>
            <a:pPr lvl="1"/>
            <a:endParaRPr lang="bg-BG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Autofit/>
          </a:bodyPr>
          <a:lstStyle/>
          <a:p>
            <a:r>
              <a:rPr lang="bg-BG" sz="3200" dirty="0"/>
              <a:t>Управление на взаимоотношенията с клиентите (</a:t>
            </a:r>
            <a:r>
              <a:rPr lang="en-US" sz="3200" dirty="0"/>
              <a:t>CRM)</a:t>
            </a:r>
          </a:p>
        </p:txBody>
      </p:sp>
    </p:spTree>
    <p:extLst>
      <p:ext uri="{BB962C8B-B14F-4D97-AF65-F5344CB8AC3E}">
        <p14:creationId xmlns:p14="http://schemas.microsoft.com/office/powerpoint/2010/main" val="276970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Autofit/>
          </a:bodyPr>
          <a:lstStyle/>
          <a:p>
            <a:r>
              <a:rPr lang="bg-BG" sz="3200" dirty="0"/>
              <a:t>Пример за C</a:t>
            </a:r>
            <a:r>
              <a:rPr lang="en-US" sz="3200" dirty="0"/>
              <a:t>RM</a:t>
            </a:r>
            <a:r>
              <a:rPr lang="bg-BG" sz="3200" dirty="0"/>
              <a:t> - </a:t>
            </a:r>
            <a:r>
              <a:rPr lang="en-US" sz="3200" dirty="0"/>
              <a:t>Salesforce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28F2BA-9D22-C4A7-B997-B1DC458E7D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61" y="1494000"/>
            <a:ext cx="10330478" cy="5013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51074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PMS </a:t>
            </a:r>
            <a:r>
              <a:rPr lang="bg-BG" b="1" dirty="0">
                <a:solidFill>
                  <a:schemeClr val="bg1"/>
                </a:solidFill>
              </a:rPr>
              <a:t>системите </a:t>
            </a:r>
            <a:r>
              <a:rPr lang="bg-BG" b="1" dirty="0"/>
              <a:t>(</a:t>
            </a:r>
            <a:r>
              <a:rPr lang="en-GB" b="1" dirty="0"/>
              <a:t>Project Management Systems) </a:t>
            </a:r>
            <a:r>
              <a:rPr lang="bg-BG" dirty="0"/>
              <a:t>улесняват </a:t>
            </a:r>
            <a:r>
              <a:rPr lang="bg-BG" b="1" dirty="0">
                <a:solidFill>
                  <a:schemeClr val="bg1"/>
                </a:solidFill>
              </a:rPr>
              <a:t>планирането</a:t>
            </a:r>
            <a:r>
              <a:rPr lang="bg-BG" dirty="0"/>
              <a:t>, </a:t>
            </a:r>
            <a:r>
              <a:rPr lang="bg-BG" b="1" dirty="0">
                <a:solidFill>
                  <a:schemeClr val="bg1"/>
                </a:solidFill>
              </a:rPr>
              <a:t>изпълнението</a:t>
            </a:r>
            <a:r>
              <a:rPr lang="bg-BG" dirty="0"/>
              <a:t>, </a:t>
            </a:r>
            <a:r>
              <a:rPr lang="bg-BG" b="1" dirty="0">
                <a:solidFill>
                  <a:schemeClr val="bg1"/>
                </a:solidFill>
              </a:rPr>
              <a:t>мониторинга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управлението</a:t>
            </a:r>
            <a:r>
              <a:rPr lang="bg-BG" dirty="0"/>
              <a:t> на проекти</a:t>
            </a:r>
            <a:endParaRPr lang="en-US" dirty="0"/>
          </a:p>
          <a:p>
            <a:r>
              <a:rPr lang="bg-BG" dirty="0"/>
              <a:t>Предоставят </a:t>
            </a:r>
            <a:r>
              <a:rPr lang="bg-BG" b="1" dirty="0">
                <a:solidFill>
                  <a:schemeClr val="bg1"/>
                </a:solidFill>
              </a:rPr>
              <a:t>инструменти</a:t>
            </a:r>
            <a:r>
              <a:rPr lang="bg-BG" dirty="0"/>
              <a:t> за </a:t>
            </a:r>
            <a:r>
              <a:rPr lang="bg-BG" b="1" dirty="0">
                <a:solidFill>
                  <a:schemeClr val="bg1"/>
                </a:solidFill>
              </a:rPr>
              <a:t>координиране</a:t>
            </a:r>
            <a:r>
              <a:rPr lang="bg-BG" dirty="0"/>
              <a:t> на различните аспекти на даден проект</a:t>
            </a:r>
            <a:endParaRPr lang="en-US" dirty="0"/>
          </a:p>
          <a:p>
            <a:r>
              <a:rPr lang="bg-BG" dirty="0"/>
              <a:t>Примери за</a:t>
            </a:r>
            <a:r>
              <a:rPr lang="en-US" dirty="0"/>
              <a:t> PMS</a:t>
            </a:r>
            <a:r>
              <a:rPr lang="bg-BG" dirty="0"/>
              <a:t> системи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Trello</a:t>
            </a:r>
          </a:p>
          <a:p>
            <a:pPr lvl="1"/>
            <a:r>
              <a:rPr lang="en-US" dirty="0"/>
              <a:t>Jira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bg-BG" dirty="0"/>
              <a:t>Система за управление на проекти </a:t>
            </a:r>
            <a:r>
              <a:rPr lang="en-US" dirty="0"/>
              <a:t>(PMS)</a:t>
            </a:r>
          </a:p>
        </p:txBody>
      </p:sp>
    </p:spTree>
    <p:extLst>
      <p:ext uri="{BB962C8B-B14F-4D97-AF65-F5344CB8AC3E}">
        <p14:creationId xmlns:p14="http://schemas.microsoft.com/office/powerpoint/2010/main" val="3596631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bg-BG" dirty="0"/>
              <a:t>Пример за </a:t>
            </a:r>
            <a:r>
              <a:rPr lang="en-US" dirty="0"/>
              <a:t>PMS</a:t>
            </a:r>
            <a:r>
              <a:rPr lang="bg-BG" dirty="0"/>
              <a:t> - </a:t>
            </a:r>
            <a:r>
              <a:rPr lang="en-US" dirty="0"/>
              <a:t>Trello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68FFCF-C5B9-5670-91A2-7BBECA8561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518" y="1453754"/>
            <a:ext cx="9344964" cy="5058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81083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LMS </a:t>
            </a:r>
            <a:r>
              <a:rPr lang="bg-BG" b="1" dirty="0">
                <a:solidFill>
                  <a:schemeClr val="bg1"/>
                </a:solidFill>
              </a:rPr>
              <a:t>системите </a:t>
            </a:r>
            <a:r>
              <a:rPr lang="bg-BG" b="1" dirty="0"/>
              <a:t>(</a:t>
            </a:r>
            <a:r>
              <a:rPr lang="en-GB" b="1" dirty="0"/>
              <a:t>Learning Management Systems</a:t>
            </a:r>
            <a:r>
              <a:rPr lang="en-US" b="1" dirty="0"/>
              <a:t>) </a:t>
            </a:r>
            <a:r>
              <a:rPr lang="bg-BG" dirty="0"/>
              <a:t>се използват за </a:t>
            </a:r>
            <a:r>
              <a:rPr lang="bg-BG" b="1" dirty="0">
                <a:solidFill>
                  <a:schemeClr val="bg1"/>
                </a:solidFill>
              </a:rPr>
              <a:t>управление</a:t>
            </a:r>
            <a:r>
              <a:rPr lang="bg-BG" dirty="0"/>
              <a:t> на </a:t>
            </a:r>
            <a:r>
              <a:rPr lang="bg-BG" b="1" dirty="0"/>
              <a:t>учебни материали</a:t>
            </a:r>
            <a:r>
              <a:rPr lang="bg-BG" dirty="0"/>
              <a:t>, </a:t>
            </a:r>
            <a:r>
              <a:rPr lang="bg-BG" b="1" dirty="0"/>
              <a:t>курсове</a:t>
            </a:r>
            <a:r>
              <a:rPr lang="bg-BG" dirty="0"/>
              <a:t>, </a:t>
            </a:r>
            <a:r>
              <a:rPr lang="bg-BG" b="1" dirty="0"/>
              <a:t>тестове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проследяване</a:t>
            </a:r>
            <a:r>
              <a:rPr lang="bg-BG" dirty="0"/>
              <a:t> на </a:t>
            </a:r>
            <a:r>
              <a:rPr lang="bg-BG" b="1" dirty="0"/>
              <a:t>напредъка</a:t>
            </a:r>
            <a:r>
              <a:rPr lang="bg-BG" dirty="0"/>
              <a:t> на </a:t>
            </a:r>
            <a:r>
              <a:rPr lang="bg-BG" b="1" dirty="0"/>
              <a:t>обучението</a:t>
            </a:r>
          </a:p>
          <a:p>
            <a:r>
              <a:rPr lang="bg-BG" b="1" dirty="0">
                <a:solidFill>
                  <a:schemeClr val="bg1"/>
                </a:solidFill>
              </a:rPr>
              <a:t>Улесняват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подобряват</a:t>
            </a:r>
            <a:r>
              <a:rPr lang="bg-BG" dirty="0"/>
              <a:t> процесите на обучение</a:t>
            </a:r>
          </a:p>
          <a:p>
            <a:r>
              <a:rPr lang="bg-BG" dirty="0"/>
              <a:t>Примери за </a:t>
            </a:r>
            <a:r>
              <a:rPr lang="en-US" dirty="0"/>
              <a:t>LMS </a:t>
            </a:r>
            <a:r>
              <a:rPr lang="bg-BG" dirty="0"/>
              <a:t>системи:</a:t>
            </a:r>
          </a:p>
          <a:p>
            <a:pPr lvl="1"/>
            <a:r>
              <a:rPr lang="en-US" dirty="0"/>
              <a:t>Shkolo</a:t>
            </a:r>
          </a:p>
          <a:p>
            <a:pPr lvl="1"/>
            <a:r>
              <a:rPr lang="en-US" dirty="0"/>
              <a:t>Moodle</a:t>
            </a:r>
            <a:endParaRPr lang="bg-BG" dirty="0"/>
          </a:p>
          <a:p>
            <a:pPr lvl="1"/>
            <a:r>
              <a:rPr lang="en-US" dirty="0"/>
              <a:t>Google Classroom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Система за управление на обучения (</a:t>
            </a:r>
            <a:r>
              <a:rPr lang="en-US" dirty="0"/>
              <a:t>LMS)</a:t>
            </a:r>
          </a:p>
        </p:txBody>
      </p:sp>
    </p:spTree>
    <p:extLst>
      <p:ext uri="{BB962C8B-B14F-4D97-AF65-F5344CB8AC3E}">
        <p14:creationId xmlns:p14="http://schemas.microsoft.com/office/powerpoint/2010/main" val="2566099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Дефиниция и роля</a:t>
            </a:r>
            <a:r>
              <a:rPr lang="en-US" dirty="0"/>
              <a:t> </a:t>
            </a:r>
            <a:r>
              <a:rPr lang="bg-BG" dirty="0"/>
              <a:t>в съвременния свят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Информационни системи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BCA4A2-F391-6709-4304-1C6DDE4C2F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1000" y="541818"/>
            <a:ext cx="4050000" cy="40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40137A1-655A-4D80-E1F5-38890A85B1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BG" dirty="0">
                <a:hlinkClick r:id="rId3"/>
              </a:rPr>
              <a:t>shkolo.bg</a:t>
            </a:r>
            <a:endParaRPr lang="en-BG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за </a:t>
            </a:r>
            <a:r>
              <a:rPr lang="en-US" dirty="0"/>
              <a:t>LMS - Shkolo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4C47DA-37D8-09EA-93BC-A767435E09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47223" y="1918442"/>
            <a:ext cx="8697554" cy="448055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30527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Пример за </a:t>
            </a:r>
            <a:r>
              <a:rPr lang="en-US" dirty="0"/>
              <a:t>LMS - Moodle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4C47DA-37D8-09EA-93BC-A767435E09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000" y="1338294"/>
            <a:ext cx="7650000" cy="531720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8945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HRMS </a:t>
            </a:r>
            <a:r>
              <a:rPr lang="bg-BG" b="1" dirty="0">
                <a:solidFill>
                  <a:schemeClr val="bg1"/>
                </a:solidFill>
              </a:rPr>
              <a:t>системите </a:t>
            </a:r>
            <a:r>
              <a:rPr lang="en-US" b="1" dirty="0"/>
              <a:t>(</a:t>
            </a:r>
            <a:r>
              <a:rPr lang="en-GB" b="1" dirty="0"/>
              <a:t>Human Resource Management Systems</a:t>
            </a:r>
            <a:r>
              <a:rPr lang="bg-BG" b="1" dirty="0"/>
              <a:t>)</a:t>
            </a:r>
            <a:r>
              <a:rPr lang="en-US" b="1" dirty="0"/>
              <a:t> </a:t>
            </a:r>
            <a:r>
              <a:rPr lang="bg-BG" b="1" dirty="0">
                <a:solidFill>
                  <a:schemeClr val="bg1"/>
                </a:solidFill>
              </a:rPr>
              <a:t>събират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управляват</a:t>
            </a:r>
            <a:r>
              <a:rPr lang="bg-BG" dirty="0"/>
              <a:t> информацията, свързана с </a:t>
            </a:r>
            <a:r>
              <a:rPr lang="bg-BG" b="1" dirty="0">
                <a:solidFill>
                  <a:schemeClr val="bg1"/>
                </a:solidFill>
              </a:rPr>
              <a:t>човешките ресурси</a:t>
            </a:r>
            <a:r>
              <a:rPr lang="bg-BG" dirty="0"/>
              <a:t> на организацията, като </a:t>
            </a:r>
            <a:r>
              <a:rPr lang="bg-BG" b="1" dirty="0"/>
              <a:t>персонални данни</a:t>
            </a:r>
            <a:r>
              <a:rPr lang="bg-BG" dirty="0"/>
              <a:t>, </a:t>
            </a:r>
            <a:r>
              <a:rPr lang="bg-BG" b="1" dirty="0"/>
              <a:t>заплати</a:t>
            </a:r>
            <a:r>
              <a:rPr lang="bg-BG" dirty="0"/>
              <a:t>, </a:t>
            </a:r>
            <a:r>
              <a:rPr lang="bg-BG" b="1" dirty="0"/>
              <a:t>отпуски</a:t>
            </a:r>
            <a:r>
              <a:rPr lang="bg-BG" dirty="0"/>
              <a:t> и др.</a:t>
            </a:r>
          </a:p>
          <a:p>
            <a:r>
              <a:rPr lang="bg-BG" b="1" dirty="0">
                <a:solidFill>
                  <a:schemeClr val="bg1"/>
                </a:solidFill>
              </a:rPr>
              <a:t>Оптимизират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подобряват</a:t>
            </a:r>
            <a:r>
              <a:rPr lang="bg-BG" dirty="0"/>
              <a:t> административните процеси</a:t>
            </a:r>
            <a:endParaRPr lang="en-GB" dirty="0"/>
          </a:p>
          <a:p>
            <a:r>
              <a:rPr lang="bg-BG" dirty="0"/>
              <a:t>Примери за </a:t>
            </a:r>
            <a:r>
              <a:rPr lang="en-US" dirty="0"/>
              <a:t>HRMS </a:t>
            </a:r>
            <a:r>
              <a:rPr lang="bg-BG" dirty="0"/>
              <a:t>система:</a:t>
            </a:r>
            <a:endParaRPr lang="en-US" dirty="0"/>
          </a:p>
          <a:p>
            <a:pPr lvl="1"/>
            <a:r>
              <a:rPr lang="en-GB" dirty="0"/>
              <a:t>Workday</a:t>
            </a:r>
            <a:endParaRPr lang="bg-BG" dirty="0"/>
          </a:p>
          <a:p>
            <a:pPr lvl="1"/>
            <a:r>
              <a:rPr lang="en-GB" dirty="0"/>
              <a:t>BambooHR</a:t>
            </a:r>
            <a:endParaRPr lang="bg-BG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Autofit/>
          </a:bodyPr>
          <a:lstStyle/>
          <a:p>
            <a:r>
              <a:rPr lang="bg-BG" sz="3200" dirty="0"/>
              <a:t>Система за управление на човешки ресурси (</a:t>
            </a:r>
            <a:r>
              <a:rPr lang="en-US" sz="3200" dirty="0"/>
              <a:t>HRMS)</a:t>
            </a:r>
          </a:p>
        </p:txBody>
      </p:sp>
    </p:spTree>
    <p:extLst>
      <p:ext uri="{BB962C8B-B14F-4D97-AF65-F5344CB8AC3E}">
        <p14:creationId xmlns:p14="http://schemas.microsoft.com/office/powerpoint/2010/main" val="3313277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Autofit/>
          </a:bodyPr>
          <a:lstStyle/>
          <a:p>
            <a:r>
              <a:rPr lang="bg-BG" sz="3200" dirty="0"/>
              <a:t>Пример за </a:t>
            </a:r>
            <a:r>
              <a:rPr lang="en-US" sz="3200" dirty="0"/>
              <a:t>HRMS - Workday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A6D619-814E-4480-44D2-6B6AECA96F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000" y="1224181"/>
            <a:ext cx="8460000" cy="543131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236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6" y="1360993"/>
            <a:ext cx="947043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8" y="1676785"/>
            <a:ext cx="8775781" cy="4830215"/>
          </a:xfrm>
        </p:spPr>
        <p:txBody>
          <a:bodyPr>
            <a:normAutofit fontScale="55000" lnSpcReduction="200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bg-BG" sz="4000" b="1" dirty="0">
                <a:solidFill>
                  <a:schemeClr val="accent1"/>
                </a:solidFill>
              </a:rPr>
              <a:t>Информационни системи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3800" dirty="0">
                <a:solidFill>
                  <a:schemeClr val="bg2"/>
                </a:solidFill>
              </a:rPr>
              <a:t>Комбинация от взаимносвързани компоненти, позволяващи работа с информация</a:t>
            </a:r>
            <a:endParaRPr lang="en-US" sz="3800" dirty="0">
              <a:solidFill>
                <a:schemeClr val="bg2"/>
              </a:solidFill>
            </a:endParaRPr>
          </a:p>
          <a:p>
            <a:pPr marL="360363" indent="-360363" fontAlgn="base">
              <a:buClr>
                <a:schemeClr val="bg2"/>
              </a:buClr>
            </a:pPr>
            <a:r>
              <a:rPr lang="bg-BG" sz="3800" b="1" dirty="0">
                <a:solidFill>
                  <a:schemeClr val="accent1"/>
                </a:solidFill>
              </a:rPr>
              <a:t>Роля</a:t>
            </a:r>
            <a:r>
              <a:rPr lang="bg-BG" sz="3800" dirty="0"/>
              <a:t> на информационните системи в реалния свят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3600" b="1" dirty="0">
                <a:solidFill>
                  <a:schemeClr val="accent1"/>
                </a:solidFill>
              </a:rPr>
              <a:t>Подпомагат</a:t>
            </a:r>
            <a:r>
              <a:rPr lang="bg-BG" sz="3600" dirty="0">
                <a:solidFill>
                  <a:schemeClr val="bg2"/>
                </a:solidFill>
              </a:rPr>
              <a:t> и </a:t>
            </a:r>
            <a:r>
              <a:rPr lang="bg-BG" sz="3600" b="1" dirty="0">
                <a:solidFill>
                  <a:schemeClr val="accent1"/>
                </a:solidFill>
              </a:rPr>
              <a:t>подобряват</a:t>
            </a:r>
            <a:r>
              <a:rPr lang="bg-BG" sz="3600" dirty="0">
                <a:solidFill>
                  <a:schemeClr val="bg2"/>
                </a:solidFill>
              </a:rPr>
              <a:t> обмена и обработката на информация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3800" dirty="0"/>
              <a:t>Основни </a:t>
            </a:r>
            <a:r>
              <a:rPr lang="bg-BG" sz="3800" b="1" dirty="0">
                <a:solidFill>
                  <a:schemeClr val="accent1"/>
                </a:solidFill>
              </a:rPr>
              <a:t>понятия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3600" dirty="0">
                <a:solidFill>
                  <a:schemeClr val="bg2"/>
                </a:solidFill>
              </a:rPr>
              <a:t>Бази данни, потребителски интерфейс, мениджмънт на информацията, система за управление на бази данни, информационна сигурност, мрежи и комуникации</a:t>
            </a:r>
            <a:endParaRPr lang="bg-BG" sz="3800" dirty="0">
              <a:solidFill>
                <a:schemeClr val="bg2"/>
              </a:solidFill>
            </a:endParaRPr>
          </a:p>
          <a:p>
            <a:pPr marL="360363" indent="-360363" fontAlgn="base">
              <a:buClr>
                <a:schemeClr val="bg2"/>
              </a:buClr>
            </a:pPr>
            <a:r>
              <a:rPr lang="bg-BG" sz="3800" b="1" dirty="0">
                <a:solidFill>
                  <a:schemeClr val="accent1"/>
                </a:solidFill>
              </a:rPr>
              <a:t>Елементи</a:t>
            </a:r>
            <a:r>
              <a:rPr lang="bg-BG" sz="3800" dirty="0"/>
              <a:t> на информационните системи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3600" dirty="0">
                <a:solidFill>
                  <a:schemeClr val="bg2"/>
                </a:solidFill>
              </a:rPr>
              <a:t>Хардуерни, софтуерни, данни, процеси, потребителски интерфейси, хора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3800" b="1" dirty="0">
                <a:solidFill>
                  <a:schemeClr val="accent1"/>
                </a:solidFill>
              </a:rPr>
              <a:t>Видове</a:t>
            </a:r>
            <a:r>
              <a:rPr lang="bg-BG" sz="3800" dirty="0"/>
              <a:t> информационни системи</a:t>
            </a:r>
            <a:r>
              <a:rPr lang="en-US" sz="3800" dirty="0"/>
              <a:t> </a:t>
            </a:r>
            <a:r>
              <a:rPr lang="bg-BG" sz="3800" dirty="0"/>
              <a:t>и примери</a:t>
            </a:r>
          </a:p>
        </p:txBody>
      </p: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810597" y="4204252"/>
            <a:ext cx="2056123" cy="2225242"/>
          </a:xfrm>
          <a:prstGeom prst="rect">
            <a:avLst/>
          </a:prstGeom>
        </p:spPr>
      </p:pic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369AAE7-BDDC-FE11-A61E-E20F7F663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0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400" dirty="0"/>
              <a:t>Комбинация от </a:t>
            </a:r>
            <a:r>
              <a:rPr lang="bg-BG" sz="3400" b="1" dirty="0">
                <a:solidFill>
                  <a:schemeClr val="bg1"/>
                </a:solidFill>
              </a:rPr>
              <a:t>взаимносвързани компоненти</a:t>
            </a:r>
            <a:endParaRPr lang="en-US" sz="3400" b="1" dirty="0">
              <a:solidFill>
                <a:schemeClr val="bg1"/>
              </a:solidFill>
            </a:endParaRPr>
          </a:p>
          <a:p>
            <a:pPr lvl="1"/>
            <a:r>
              <a:rPr lang="bg-BG" sz="3200" dirty="0"/>
              <a:t>Хардуер,</a:t>
            </a:r>
            <a:r>
              <a:rPr lang="en-US" sz="3200" dirty="0"/>
              <a:t> </a:t>
            </a:r>
            <a:r>
              <a:rPr lang="bg-BG" sz="3200" dirty="0"/>
              <a:t>софтуер, данни, процеси и хора</a:t>
            </a:r>
          </a:p>
          <a:p>
            <a:pPr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Събират</a:t>
            </a:r>
            <a:r>
              <a:rPr lang="bg-BG" sz="3400" dirty="0"/>
              <a:t>, </a:t>
            </a:r>
            <a:r>
              <a:rPr lang="bg-BG" sz="3400" b="1" dirty="0">
                <a:solidFill>
                  <a:schemeClr val="bg1"/>
                </a:solidFill>
              </a:rPr>
              <a:t>обработват</a:t>
            </a:r>
            <a:r>
              <a:rPr lang="bg-BG" sz="3400" dirty="0"/>
              <a:t>, </a:t>
            </a:r>
            <a:r>
              <a:rPr lang="bg-BG" sz="3400" b="1" dirty="0">
                <a:solidFill>
                  <a:schemeClr val="bg1"/>
                </a:solidFill>
              </a:rPr>
              <a:t>съхраняват </a:t>
            </a:r>
            <a:r>
              <a:rPr lang="bg-BG" sz="3400" dirty="0"/>
              <a:t>и </a:t>
            </a:r>
            <a:r>
              <a:rPr lang="bg-BG" sz="3400" b="1" dirty="0">
                <a:solidFill>
                  <a:schemeClr val="bg1"/>
                </a:solidFill>
              </a:rPr>
              <a:t>предоставят</a:t>
            </a:r>
            <a:r>
              <a:rPr lang="bg-BG" sz="3400" dirty="0"/>
              <a:t> информация за управлението на организации</a:t>
            </a:r>
          </a:p>
          <a:p>
            <a:pPr>
              <a:buClr>
                <a:schemeClr val="tx1"/>
              </a:buClr>
            </a:pPr>
            <a:r>
              <a:rPr lang="bg-BG" sz="3400" dirty="0"/>
              <a:t>Основа за </a:t>
            </a:r>
            <a:r>
              <a:rPr lang="bg-BG" sz="3400" b="1" dirty="0">
                <a:solidFill>
                  <a:schemeClr val="bg1"/>
                </a:solidFill>
              </a:rPr>
              <a:t>функционирането</a:t>
            </a:r>
            <a:r>
              <a:rPr lang="bg-BG" sz="3400" dirty="0"/>
              <a:t> на съвременния свят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Информационни системи (ИС</a:t>
            </a:r>
            <a:r>
              <a:rPr lang="en-US" dirty="0"/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442003-4F6C-0D72-2687-776A8D062A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304" y="4689000"/>
            <a:ext cx="2449392" cy="149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955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4B2B8A-EBE7-D586-B8BA-76B382D61A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1FFBC2-1649-5CEB-A57B-2417DB0629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Подпомагане на </a:t>
            </a:r>
            <a:r>
              <a:rPr lang="bg-BG" b="1" dirty="0">
                <a:solidFill>
                  <a:schemeClr val="bg1"/>
                </a:solidFill>
              </a:rPr>
              <a:t>бизнеса</a:t>
            </a:r>
          </a:p>
          <a:p>
            <a:pPr lvl="1"/>
            <a:r>
              <a:rPr lang="bg-BG" dirty="0"/>
              <a:t>Помагат за </a:t>
            </a:r>
            <a:r>
              <a:rPr lang="bg-BG" b="1" dirty="0"/>
              <a:t>вземане на решения</a:t>
            </a:r>
            <a:r>
              <a:rPr lang="bg-BG" dirty="0"/>
              <a:t>, </a:t>
            </a:r>
            <a:r>
              <a:rPr lang="bg-BG" b="1" dirty="0"/>
              <a:t>управление на ресурси</a:t>
            </a:r>
            <a:r>
              <a:rPr lang="bg-BG" dirty="0"/>
              <a:t>, </a:t>
            </a:r>
            <a:r>
              <a:rPr lang="bg-BG" b="1" dirty="0"/>
              <a:t>комуникация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между нивата в организацията и др.</a:t>
            </a:r>
          </a:p>
          <a:p>
            <a:r>
              <a:rPr lang="bg-BG" dirty="0"/>
              <a:t>Подобряване на </a:t>
            </a:r>
            <a:r>
              <a:rPr lang="bg-BG" b="1" dirty="0">
                <a:solidFill>
                  <a:schemeClr val="bg1"/>
                </a:solidFill>
              </a:rPr>
              <a:t>комуникацията</a:t>
            </a:r>
          </a:p>
          <a:p>
            <a:pPr lvl="1"/>
            <a:r>
              <a:rPr lang="bg-BG" dirty="0"/>
              <a:t>Предоставят </a:t>
            </a:r>
            <a:r>
              <a:rPr lang="bg-BG" b="1" dirty="0"/>
              <a:t>средства</a:t>
            </a:r>
            <a:r>
              <a:rPr lang="bg-BG" dirty="0"/>
              <a:t> за </a:t>
            </a:r>
            <a:r>
              <a:rPr lang="bg-BG" b="1" dirty="0"/>
              <a:t>бързо</a:t>
            </a:r>
            <a:r>
              <a:rPr lang="bg-BG" dirty="0"/>
              <a:t> и </a:t>
            </a:r>
            <a:r>
              <a:rPr lang="bg-BG" b="1" dirty="0"/>
              <a:t>ефективно комуникиране </a:t>
            </a:r>
            <a:r>
              <a:rPr lang="bg-BG" dirty="0"/>
              <a:t>(електронна поща, социални мрежи и др.</a:t>
            </a:r>
            <a:r>
              <a:rPr lang="en-US" dirty="0"/>
              <a:t>)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2341ECB-3F3D-C19E-E739-7078FCDA7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200" dirty="0"/>
              <a:t>Роля на информационните системи в реалния свят</a:t>
            </a:r>
            <a:r>
              <a:rPr lang="en-US" sz="3200" dirty="0"/>
              <a:t> (1)</a:t>
            </a:r>
            <a:endParaRPr lang="en-BG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A15A1D-4BFC-CD8E-CE5F-65ADD44678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568" y="4928120"/>
            <a:ext cx="1644865" cy="1614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196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4B2B8A-EBE7-D586-B8BA-76B382D61A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1FFBC2-1649-5CEB-A57B-2417DB0629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Подпомагане на </a:t>
            </a:r>
            <a:r>
              <a:rPr lang="bg-BG" sz="3200" b="1" dirty="0">
                <a:solidFill>
                  <a:schemeClr val="bg1"/>
                </a:solidFill>
              </a:rPr>
              <a:t>научните изследвания</a:t>
            </a:r>
          </a:p>
          <a:p>
            <a:pPr lvl="1"/>
            <a:r>
              <a:rPr lang="bg-BG" sz="3000" dirty="0"/>
              <a:t>Предоставят </a:t>
            </a:r>
            <a:r>
              <a:rPr lang="bg-BG" sz="3000" b="1" dirty="0"/>
              <a:t>достъп</a:t>
            </a:r>
            <a:r>
              <a:rPr lang="bg-BG" sz="3000" dirty="0"/>
              <a:t> до информация, </a:t>
            </a:r>
            <a:r>
              <a:rPr lang="bg-BG" sz="3000" b="1" dirty="0"/>
              <a:t>инструменти</a:t>
            </a:r>
            <a:r>
              <a:rPr lang="bg-BG" sz="3000" dirty="0"/>
              <a:t> и </a:t>
            </a:r>
            <a:r>
              <a:rPr lang="bg-BG" sz="3000" b="1" dirty="0"/>
              <a:t>средства</a:t>
            </a:r>
            <a:r>
              <a:rPr lang="bg-BG" sz="3000" dirty="0"/>
              <a:t> за </a:t>
            </a:r>
            <a:r>
              <a:rPr lang="bg-BG" sz="3000" b="1" dirty="0"/>
              <a:t>анализ</a:t>
            </a:r>
            <a:r>
              <a:rPr lang="bg-BG" sz="3000" dirty="0"/>
              <a:t> и </a:t>
            </a:r>
            <a:r>
              <a:rPr lang="bg-BG" sz="3000" b="1" dirty="0"/>
              <a:t>споделяне</a:t>
            </a:r>
            <a:r>
              <a:rPr lang="bg-BG" sz="3000" dirty="0"/>
              <a:t> </a:t>
            </a:r>
            <a:r>
              <a:rPr lang="bg-BG" sz="3000" b="1" dirty="0"/>
              <a:t>на резултати</a:t>
            </a:r>
          </a:p>
          <a:p>
            <a:r>
              <a:rPr lang="bg-BG" sz="3200" dirty="0"/>
              <a:t>Подобряване </a:t>
            </a:r>
            <a:r>
              <a:rPr lang="bg-BG" sz="3200" b="1" dirty="0">
                <a:solidFill>
                  <a:schemeClr val="bg1"/>
                </a:solidFill>
              </a:rPr>
              <a:t>образованието</a:t>
            </a:r>
          </a:p>
          <a:p>
            <a:pPr lvl="1"/>
            <a:r>
              <a:rPr lang="bg-BG" sz="3000" dirty="0"/>
              <a:t>Улесняват достъпа до </a:t>
            </a:r>
            <a:r>
              <a:rPr lang="bg-BG" sz="3000" b="1" dirty="0"/>
              <a:t>учебни материали</a:t>
            </a:r>
            <a:r>
              <a:rPr lang="bg-BG" sz="3000" dirty="0"/>
              <a:t>, </a:t>
            </a:r>
            <a:r>
              <a:rPr lang="bg-BG" sz="3000" b="1" dirty="0"/>
              <a:t>интерактивни уроци</a:t>
            </a:r>
            <a:r>
              <a:rPr lang="bg-BG" sz="3000" dirty="0"/>
              <a:t>, </a:t>
            </a:r>
            <a:r>
              <a:rPr lang="bg-BG" sz="3000" b="1" dirty="0"/>
              <a:t>онлайн курсове</a:t>
            </a:r>
          </a:p>
          <a:p>
            <a:r>
              <a:rPr lang="bg-BG" sz="3200" dirty="0"/>
              <a:t>Насърчават </a:t>
            </a:r>
            <a:r>
              <a:rPr lang="bg-BG" sz="3200" b="1" dirty="0">
                <a:solidFill>
                  <a:schemeClr val="bg1"/>
                </a:solidFill>
              </a:rPr>
              <a:t>знанието</a:t>
            </a:r>
            <a:r>
              <a:rPr lang="bg-BG" sz="3200" dirty="0"/>
              <a:t> и </a:t>
            </a:r>
            <a:r>
              <a:rPr lang="bg-BG" sz="3200" b="1" dirty="0">
                <a:solidFill>
                  <a:schemeClr val="bg1"/>
                </a:solidFill>
              </a:rPr>
              <a:t>обмена на информация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2341ECB-3F3D-C19E-E739-7078FCDA7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200" dirty="0"/>
              <a:t>Роля на информационните системи в реалния свят (</a:t>
            </a:r>
            <a:r>
              <a:rPr lang="en-US" sz="3200" dirty="0"/>
              <a:t>2)</a:t>
            </a:r>
            <a:endParaRPr lang="en-BG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DAB3F0-5EE1-310F-548E-B55A0612CF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851" y="5274000"/>
            <a:ext cx="1267689" cy="1338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790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Ключови термини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Основни понятия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037E2D-9DF3-ECB2-5ABF-ECF3D55560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250" y="1674000"/>
            <a:ext cx="2407500" cy="2042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22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Бази данни </a:t>
            </a:r>
            <a:r>
              <a:rPr lang="en-GB" b="1" dirty="0"/>
              <a:t>(Database)</a:t>
            </a:r>
            <a:endParaRPr lang="bg-BG" b="1" dirty="0"/>
          </a:p>
          <a:p>
            <a:pPr lvl="1">
              <a:buClr>
                <a:schemeClr val="tx1"/>
              </a:buClr>
            </a:pPr>
            <a:r>
              <a:rPr lang="bg-BG" dirty="0"/>
              <a:t>Структурирана</a:t>
            </a:r>
            <a:r>
              <a:rPr lang="bg-BG" b="1" dirty="0">
                <a:solidFill>
                  <a:schemeClr val="bg1"/>
                </a:solidFill>
              </a:rPr>
              <a:t> колекция от данни</a:t>
            </a:r>
          </a:p>
          <a:p>
            <a:pPr lvl="1">
              <a:buClr>
                <a:schemeClr val="tx1"/>
              </a:buClr>
            </a:pPr>
            <a:r>
              <a:rPr lang="bg-BG" dirty="0"/>
              <a:t>Осигурява </a:t>
            </a:r>
            <a:r>
              <a:rPr lang="bg-BG" b="1" dirty="0">
                <a:solidFill>
                  <a:schemeClr val="bg1"/>
                </a:solidFill>
              </a:rPr>
              <a:t>лесно търсене</a:t>
            </a:r>
            <a:r>
              <a:rPr lang="bg-BG" dirty="0"/>
              <a:t>, </a:t>
            </a:r>
            <a:r>
              <a:rPr lang="bg-BG" b="1" dirty="0">
                <a:solidFill>
                  <a:schemeClr val="bg1"/>
                </a:solidFill>
              </a:rPr>
              <a:t>извличане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обработване</a:t>
            </a:r>
            <a:r>
              <a:rPr lang="bg-BG" dirty="0"/>
              <a:t> на информация</a:t>
            </a:r>
          </a:p>
          <a:p>
            <a:pPr lvl="1"/>
            <a:r>
              <a:rPr lang="bg-BG" dirty="0"/>
              <a:t>Служи за </a:t>
            </a:r>
            <a:r>
              <a:rPr lang="bg-BG" b="1" dirty="0">
                <a:solidFill>
                  <a:schemeClr val="bg1"/>
                </a:solidFill>
              </a:rPr>
              <a:t>съхранение</a:t>
            </a:r>
            <a:r>
              <a:rPr lang="bg-BG" dirty="0"/>
              <a:t> на </a:t>
            </a:r>
            <a:r>
              <a:rPr lang="bg-BG" b="1" dirty="0">
                <a:solidFill>
                  <a:schemeClr val="bg1"/>
                </a:solidFill>
              </a:rPr>
              <a:t>големи обеми </a:t>
            </a:r>
            <a:r>
              <a:rPr lang="bg-BG" dirty="0"/>
              <a:t>от информация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Основни понятия (</a:t>
            </a:r>
            <a:r>
              <a:rPr lang="en-US" dirty="0"/>
              <a:t>1)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778A38-AED2-D84F-55EE-BDB20F0CBE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3439" y="4464000"/>
            <a:ext cx="2005123" cy="19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972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Потребителски интерфейс </a:t>
            </a:r>
            <a:r>
              <a:rPr lang="en-GB" sz="3200" b="1" dirty="0"/>
              <a:t>(User Interface - UI)</a:t>
            </a:r>
            <a:endParaRPr lang="bg-BG" sz="3200" b="1" dirty="0"/>
          </a:p>
          <a:p>
            <a:pPr lvl="1">
              <a:buClr>
                <a:schemeClr val="tx1"/>
              </a:buClr>
            </a:pPr>
            <a:r>
              <a:rPr lang="bg-BG" sz="3000" dirty="0"/>
              <a:t>Метод за </a:t>
            </a:r>
            <a:r>
              <a:rPr lang="bg-BG" sz="3000" b="1" dirty="0">
                <a:solidFill>
                  <a:schemeClr val="bg1"/>
                </a:solidFill>
              </a:rPr>
              <a:t>взаимодействие </a:t>
            </a:r>
            <a:r>
              <a:rPr lang="bg-BG" sz="3000" dirty="0"/>
              <a:t>между </a:t>
            </a:r>
            <a:r>
              <a:rPr lang="bg-BG" sz="3000" b="1" dirty="0">
                <a:solidFill>
                  <a:schemeClr val="bg1"/>
                </a:solidFill>
              </a:rPr>
              <a:t>човека</a:t>
            </a:r>
            <a:r>
              <a:rPr lang="bg-BG" sz="3000" dirty="0"/>
              <a:t> и </a:t>
            </a:r>
            <a:r>
              <a:rPr lang="bg-BG" sz="3000" b="1" dirty="0">
                <a:solidFill>
                  <a:schemeClr val="bg1"/>
                </a:solidFill>
              </a:rPr>
              <a:t>компютърната система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dirty="0"/>
              <a:t>(</a:t>
            </a:r>
            <a:r>
              <a:rPr lang="bg-BG" sz="3000" dirty="0"/>
              <a:t>графичен интерфейс, текстов интерфейс, гласови команди и др.</a:t>
            </a:r>
            <a:r>
              <a:rPr lang="en-US" sz="3000" dirty="0"/>
              <a:t>)</a:t>
            </a:r>
            <a:endParaRPr lang="bg-BG" sz="3000" b="1" dirty="0">
              <a:solidFill>
                <a:schemeClr val="bg1"/>
              </a:solidFill>
            </a:endParaRPr>
          </a:p>
          <a:p>
            <a:pPr lvl="1"/>
            <a:r>
              <a:rPr lang="bg-BG" sz="3000" dirty="0"/>
              <a:t>Включва всички </a:t>
            </a:r>
            <a:r>
              <a:rPr lang="bg-BG" sz="3000" b="1" dirty="0">
                <a:solidFill>
                  <a:schemeClr val="bg1"/>
                </a:solidFill>
              </a:rPr>
              <a:t>елементи</a:t>
            </a:r>
            <a:r>
              <a:rPr lang="bg-BG" sz="3000" dirty="0"/>
              <a:t>, с които </a:t>
            </a:r>
            <a:r>
              <a:rPr lang="bg-BG" sz="3000" b="1" dirty="0">
                <a:solidFill>
                  <a:schemeClr val="bg1"/>
                </a:solidFill>
              </a:rPr>
              <a:t>потребителят</a:t>
            </a:r>
            <a:r>
              <a:rPr lang="bg-BG" sz="3000" dirty="0"/>
              <a:t> може да </a:t>
            </a:r>
            <a:r>
              <a:rPr lang="bg-BG" sz="3000" b="1" dirty="0">
                <a:solidFill>
                  <a:schemeClr val="bg1"/>
                </a:solidFill>
              </a:rPr>
              <a:t>взаимодейства </a:t>
            </a:r>
            <a:r>
              <a:rPr lang="en-US" sz="3000" dirty="0"/>
              <a:t>(</a:t>
            </a:r>
            <a:r>
              <a:rPr lang="bg-BG" sz="3000" dirty="0"/>
              <a:t>прозорци, менюта, бутони, полета за въвеждане на текст и др.</a:t>
            </a:r>
            <a:r>
              <a:rPr lang="en-US" sz="3000" dirty="0"/>
              <a:t>)</a:t>
            </a:r>
            <a:endParaRPr lang="bg-BG" sz="3000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Основни понятия (</a:t>
            </a:r>
            <a:r>
              <a:rPr lang="en-US" dirty="0"/>
              <a:t>2)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BD16AC-BD34-0B0E-84A3-53C2B46D7F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7640" y="4283445"/>
            <a:ext cx="3276721" cy="252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472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5738</TotalTime>
  <Words>1908</Words>
  <Application>Microsoft Macintosh PowerPoint</Application>
  <PresentationFormat>Widescreen</PresentationFormat>
  <Paragraphs>251</Paragraphs>
  <Slides>36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Consolas</vt:lpstr>
      <vt:lpstr>Wingdings</vt:lpstr>
      <vt:lpstr>SoftUni</vt:lpstr>
      <vt:lpstr>Информационни системи</vt:lpstr>
      <vt:lpstr>Съдържание</vt:lpstr>
      <vt:lpstr>Информационни системи</vt:lpstr>
      <vt:lpstr>Информационни системи (ИС)</vt:lpstr>
      <vt:lpstr>Роля на информационните системи в реалния свят (1)</vt:lpstr>
      <vt:lpstr>Роля на информационните системи в реалния свят (2)</vt:lpstr>
      <vt:lpstr>Основни понятия</vt:lpstr>
      <vt:lpstr>Основни понятия (1)</vt:lpstr>
      <vt:lpstr>Основни понятия (2)</vt:lpstr>
      <vt:lpstr>Основни понятия (3)</vt:lpstr>
      <vt:lpstr>Основни понятия (4)</vt:lpstr>
      <vt:lpstr>Основни понятия (5)</vt:lpstr>
      <vt:lpstr>Основни понятия (6)</vt:lpstr>
      <vt:lpstr>Елементи на информационните системи</vt:lpstr>
      <vt:lpstr>Елементи на информационните системи (1)</vt:lpstr>
      <vt:lpstr>Елементи на информационните системи (2)</vt:lpstr>
      <vt:lpstr>Елементи на информационните системи (3)</vt:lpstr>
      <vt:lpstr>Видове информационни системи</vt:lpstr>
      <vt:lpstr>Видове информационни системи</vt:lpstr>
      <vt:lpstr>Управление на информацията (MIS)</vt:lpstr>
      <vt:lpstr>Пример за MIS - Портал за електронни услуги на НАП</vt:lpstr>
      <vt:lpstr>Пример за MIS - Oracle Business Intelligence (BI)</vt:lpstr>
      <vt:lpstr>Интегрирана система за управление на ресурсите (ERP)</vt:lpstr>
      <vt:lpstr>Пример за ERP - Microsoft Dynamics 365</vt:lpstr>
      <vt:lpstr>Управление на взаимоотношенията с клиентите (CRM)</vt:lpstr>
      <vt:lpstr>Пример за CRM - Salesforce</vt:lpstr>
      <vt:lpstr>Система за управление на проекти (PMS)</vt:lpstr>
      <vt:lpstr>Пример за PMS - Trello</vt:lpstr>
      <vt:lpstr>Система за управление на обучения (LMS)</vt:lpstr>
      <vt:lpstr>Пример за LMS - Shkolo</vt:lpstr>
      <vt:lpstr>Пример за LMS - Moodle</vt:lpstr>
      <vt:lpstr>Система за управление на човешки ресурси (HRMS)</vt:lpstr>
      <vt:lpstr>Пример за HRMS - Workday</vt:lpstr>
      <vt:lpstr>Обобщение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Foundation - Open Courseware</dc:title>
  <dc:subject>Software Development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Mirela Damyanova</cp:lastModifiedBy>
  <cp:revision>116</cp:revision>
  <dcterms:created xsi:type="dcterms:W3CDTF">2018-05-23T13:08:44Z</dcterms:created>
  <dcterms:modified xsi:type="dcterms:W3CDTF">2024-04-04T09:31:21Z</dcterms:modified>
  <cp:category/>
</cp:coreProperties>
</file>