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6" r:id="rId9"/>
    <p:sldId id="593" r:id="rId10"/>
    <p:sldId id="594" r:id="rId11"/>
    <p:sldId id="595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7" r:id="rId20"/>
    <p:sldId id="604" r:id="rId21"/>
    <p:sldId id="605" r:id="rId22"/>
    <p:sldId id="606" r:id="rId23"/>
    <p:sldId id="608" r:id="rId24"/>
    <p:sldId id="609" r:id="rId25"/>
    <p:sldId id="610" r:id="rId26"/>
    <p:sldId id="611" r:id="rId27"/>
    <p:sldId id="612" r:id="rId28"/>
    <p:sldId id="613" r:id="rId29"/>
    <p:sldId id="586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вторения на блокове код" id="{BF5980E3-F464-483D-9000-38E80664EE51}">
          <p14:sldIdLst>
            <p14:sldId id="587"/>
            <p14:sldId id="588"/>
            <p14:sldId id="589"/>
          </p14:sldIdLst>
        </p14:section>
        <p14:section name="For цикъл" id="{79844777-EA03-4D98-BC99-1375DEB14421}">
          <p14:sldIdLst>
            <p14:sldId id="590"/>
            <p14:sldId id="591"/>
            <p14:sldId id="596"/>
            <p14:sldId id="593"/>
            <p14:sldId id="594"/>
            <p14:sldId id="595"/>
            <p14:sldId id="597"/>
          </p14:sldIdLst>
        </p14:section>
        <p14:section name="Работа с текст" id="{E0F1F0D5-05A6-4E87-BAD7-B514DF54C1AC}">
          <p14:sldIdLst>
            <p14:sldId id="598"/>
            <p14:sldId id="599"/>
            <p14:sldId id="600"/>
            <p14:sldId id="601"/>
          </p14:sldIdLst>
        </p14:section>
        <p14:section name="While цикъл" id="{973F4C15-2C32-4F6E-94D8-C3824AA3EDF2}">
          <p14:sldIdLst>
            <p14:sldId id="602"/>
            <p14:sldId id="603"/>
            <p14:sldId id="607"/>
            <p14:sldId id="604"/>
            <p14:sldId id="605"/>
            <p14:sldId id="606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132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86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300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592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918803"/>
          </a:xfrm>
        </p:spPr>
        <p:txBody>
          <a:bodyPr>
            <a:normAutofit/>
          </a:bodyPr>
          <a:lstStyle/>
          <a:p>
            <a:r>
              <a:rPr lang="ru-RU" dirty="0" smtClean="0"/>
              <a:t>Повторения с </a:t>
            </a:r>
            <a:r>
              <a:rPr lang="en-US" dirty="0" smtClean="0"/>
              <a:t>For </a:t>
            </a:r>
            <a:r>
              <a:rPr lang="bg-BG" dirty="0" smtClean="0"/>
              <a:t>и </a:t>
            </a:r>
            <a:r>
              <a:rPr lang="en-US" dirty="0" smtClean="0"/>
              <a:t>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455014"/>
          </a:xfrm>
        </p:spPr>
        <p:txBody>
          <a:bodyPr>
            <a:normAutofit fontScale="90000"/>
          </a:bodyPr>
          <a:lstStyle/>
          <a:p>
            <a:r>
              <a:rPr lang="bg-BG" dirty="0"/>
              <a:t>Реализиране на цикличен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2" b="17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0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1 до </a:t>
            </a:r>
            <a:r>
              <a:rPr lang="en-US" dirty="0" smtClean="0"/>
              <a:t>N </a:t>
            </a:r>
            <a:r>
              <a:rPr lang="bg-BG" dirty="0" smtClean="0"/>
              <a:t>през 3 – блок схема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566000" y="1359000"/>
            <a:ext cx="5024993" cy="5082831"/>
            <a:chOff x="4301839" y="1271169"/>
            <a:chExt cx="5024993" cy="5506141"/>
          </a:xfrm>
        </p:grpSpPr>
        <p:sp>
          <p:nvSpPr>
            <p:cNvPr id="28" name="Flowchart: Data 27"/>
            <p:cNvSpPr/>
            <p:nvPr/>
          </p:nvSpPr>
          <p:spPr bwMode="auto">
            <a:xfrm>
              <a:off x="4529445" y="5499000"/>
              <a:ext cx="1728553" cy="452233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301839" y="1271169"/>
              <a:ext cx="2183766" cy="742921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Начало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381222" y="3159000"/>
              <a:ext cx="2025000" cy="5133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1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316839" y="4222065"/>
              <a:ext cx="2009993" cy="749122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Край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Diamond 31"/>
            <p:cNvSpPr/>
            <p:nvPr/>
          </p:nvSpPr>
          <p:spPr bwMode="auto">
            <a:xfrm>
              <a:off x="4375850" y="4036839"/>
              <a:ext cx="2035742" cy="111957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</a:t>
              </a:r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&lt;= </a:t>
              </a:r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Straight Arrow Connector 32"/>
            <p:cNvCxnSpPr>
              <a:stCxn id="41" idx="4"/>
              <a:endCxn id="30" idx="0"/>
            </p:cNvCxnSpPr>
            <p:nvPr/>
          </p:nvCxnSpPr>
          <p:spPr>
            <a:xfrm flipH="1">
              <a:off x="5393722" y="2801233"/>
              <a:ext cx="9184" cy="3577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32" idx="0"/>
            </p:cNvCxnSpPr>
            <p:nvPr/>
          </p:nvCxnSpPr>
          <p:spPr>
            <a:xfrm flipH="1">
              <a:off x="5393721" y="3672310"/>
              <a:ext cx="1" cy="3645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2"/>
              <a:endCxn id="28" idx="1"/>
            </p:cNvCxnSpPr>
            <p:nvPr/>
          </p:nvCxnSpPr>
          <p:spPr>
            <a:xfrm>
              <a:off x="5393721" y="5156414"/>
              <a:ext cx="1" cy="342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57" idx="1"/>
              <a:endCxn id="32" idx="1"/>
            </p:cNvCxnSpPr>
            <p:nvPr/>
          </p:nvCxnSpPr>
          <p:spPr>
            <a:xfrm rot="10800000">
              <a:off x="4375851" y="4596627"/>
              <a:ext cx="5371" cy="1924029"/>
            </a:xfrm>
            <a:prstGeom prst="bentConnector3">
              <a:avLst>
                <a:gd name="adj1" fmla="val 4356191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2" idx="3"/>
              <a:endCxn id="31" idx="2"/>
            </p:cNvCxnSpPr>
            <p:nvPr/>
          </p:nvCxnSpPr>
          <p:spPr>
            <a:xfrm flipV="1">
              <a:off x="6411592" y="4596626"/>
              <a:ext cx="905247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5386249" y="5030690"/>
              <a:ext cx="678372" cy="45707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6555851" y="4060327"/>
              <a:ext cx="846663" cy="4920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sp>
          <p:nvSpPr>
            <p:cNvPr id="41" name="Flowchart: Data 40"/>
            <p:cNvSpPr/>
            <p:nvPr/>
          </p:nvSpPr>
          <p:spPr bwMode="auto">
            <a:xfrm>
              <a:off x="4538629" y="2349000"/>
              <a:ext cx="1728553" cy="452233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cxnSp>
          <p:nvCxnSpPr>
            <p:cNvPr id="45" name="Straight Arrow Connector 44"/>
            <p:cNvCxnSpPr>
              <a:stCxn id="29" idx="4"/>
              <a:endCxn id="41" idx="1"/>
            </p:cNvCxnSpPr>
            <p:nvPr/>
          </p:nvCxnSpPr>
          <p:spPr>
            <a:xfrm>
              <a:off x="5393722" y="2014090"/>
              <a:ext cx="9184" cy="33491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 bwMode="auto">
            <a:xfrm>
              <a:off x="4381221" y="6264000"/>
              <a:ext cx="2025000" cy="5133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+= 3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2" name="Straight Arrow Connector 71"/>
            <p:cNvCxnSpPr>
              <a:stCxn id="28" idx="4"/>
              <a:endCxn id="57" idx="0"/>
            </p:cNvCxnSpPr>
            <p:nvPr/>
          </p:nvCxnSpPr>
          <p:spPr>
            <a:xfrm flipH="1">
              <a:off x="5393721" y="5951233"/>
              <a:ext cx="1" cy="3127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1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67600" y="259307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436000" y="3389014"/>
            <a:ext cx="2356200" cy="1055608"/>
          </a:xfrm>
          <a:prstGeom prst="wedgeRoundRectCallout">
            <a:avLst>
              <a:gd name="adj1" fmla="val -61978"/>
              <a:gd name="adj2" fmla="val -58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11057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45916"/>
            <a:ext cx="10961783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pic>
        <p:nvPicPr>
          <p:cNvPr id="7" name="Picture 6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dirty="0"/>
              <a:t># U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5645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</a:t>
            </a:r>
            <a:r>
              <a:rPr lang="bg-BG" sz="3400" b="1" dirty="0" smtClean="0"/>
              <a:t>текст</a:t>
            </a:r>
            <a:r>
              <a:rPr lang="bg-BG" sz="3400" dirty="0" smtClean="0"/>
              <a:t> 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</a:t>
            </a:r>
            <a:r>
              <a:rPr lang="bg-BG" sz="3400" b="1" dirty="0"/>
              <a:t>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67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smtClean="0"/>
              <a:t>print(length[i</a:t>
            </a:r>
            <a:r>
              <a:rPr lang="en-US" sz="3200" dirty="0"/>
              <a:t>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Конструкция и употреба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10" name="Текстово поле 2"/>
          <p:cNvSpPr txBox="1"/>
          <p:nvPr/>
        </p:nvSpPr>
        <p:spPr>
          <a:xfrm>
            <a:off x="4788416" y="197528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72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7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Както вече разбрахме, в </a:t>
            </a:r>
            <a:r>
              <a:rPr lang="bg-BG" sz="3200" dirty="0"/>
              <a:t>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1079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30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3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551" y="4789514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19461" y="3880650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59625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9" idx="2"/>
            <a:endCxn id="35" idx="1"/>
          </p:cNvCxnSpPr>
          <p:nvPr/>
        </p:nvCxnSpPr>
        <p:spPr>
          <a:xfrm rot="5400000" flipH="1">
            <a:off x="7934720" y="4565463"/>
            <a:ext cx="1796384" cy="838943"/>
          </a:xfrm>
          <a:prstGeom prst="bentConnector4">
            <a:avLst>
              <a:gd name="adj1" fmla="val -22800"/>
              <a:gd name="adj2" fmla="val 14541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5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bg-BG" dirty="0" smtClean="0"/>
              <a:t>цикъл – </a:t>
            </a:r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61000" y="2789668"/>
            <a:ext cx="42750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i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while i&lt;10: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 print("</a:t>
            </a:r>
            <a:r>
              <a:rPr lang="bg-BG" sz="2800" b="1" dirty="0" smtClean="0">
                <a:latin typeface="Consolas" panose="020B0609020204030204" pitchFamily="49" charset="0"/>
              </a:rPr>
              <a:t>Здравей!</a:t>
            </a:r>
            <a:r>
              <a:rPr lang="en-US" sz="2800" b="1" dirty="0" smtClean="0">
                <a:latin typeface="Consolas" panose="020B0609020204030204" pitchFamily="49" charset="0"/>
              </a:rPr>
              <a:t>")</a:t>
            </a:r>
            <a:endParaRPr lang="bg-BG" sz="28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anose="020B0609020204030204" pitchFamily="49" charset="0"/>
              </a:rPr>
              <a:t> </a:t>
            </a:r>
            <a:r>
              <a:rPr lang="bg-BG" sz="2800" b="1" dirty="0" smtClean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i = i + 1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989000"/>
            <a:ext cx="4374351" cy="39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͏</a:t>
            </a:r>
            <a:r>
              <a:rPr lang="bg-BG" b="1" dirty="0">
                <a:cs typeface="Calibri" panose="020F0502020204030204" pitchFamily="34" charset="0"/>
              </a:rPr>
              <a:t>Повторения</a:t>
            </a:r>
            <a:r>
              <a:rPr lang="bg-BG" dirty="0">
                <a:cs typeface="Calibri" panose="020F0502020204030204" pitchFamily="34" charset="0"/>
              </a:rPr>
              <a:t> на </a:t>
            </a:r>
            <a:r>
              <a:rPr lang="bg-BG" b="1" dirty="0">
                <a:cs typeface="Calibri" panose="020F0502020204030204" pitchFamily="34" charset="0"/>
              </a:rPr>
              <a:t>блокове код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For</a:t>
            </a:r>
            <a:r>
              <a:rPr lang="bg-BG" dirty="0" smtClean="0"/>
              <a:t> цикъл</a:t>
            </a:r>
          </a:p>
          <a:p>
            <a:pPr lvl="1"/>
            <a:r>
              <a:rPr lang="bg-BG" dirty="0" smtClean="0"/>
              <a:t>Конструкция</a:t>
            </a:r>
          </a:p>
          <a:p>
            <a:pPr lvl="1"/>
            <a:r>
              <a:rPr lang="bg-BG" dirty="0" smtClean="0"/>
              <a:t>Цикли със </a:t>
            </a:r>
            <a:r>
              <a:rPr lang="bg-BG" b="1" dirty="0" smtClean="0"/>
              <a:t>стъпка</a:t>
            </a:r>
          </a:p>
          <a:p>
            <a:r>
              <a:rPr lang="bg-BG" dirty="0" smtClean="0"/>
              <a:t>Работа с текст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While</a:t>
            </a:r>
            <a:r>
              <a:rPr lang="en-US" b="1" dirty="0" smtClean="0"/>
              <a:t> </a:t>
            </a:r>
            <a:r>
              <a:rPr lang="bg-BG" dirty="0" smtClean="0"/>
              <a:t>цикъл</a:t>
            </a:r>
          </a:p>
          <a:p>
            <a:pPr lvl="1"/>
            <a:r>
              <a:rPr lang="bg-BG" dirty="0" smtClean="0"/>
              <a:t>Конструкция</a:t>
            </a:r>
          </a:p>
          <a:p>
            <a:pPr lvl="1"/>
            <a:r>
              <a:rPr lang="bg-BG" b="1" dirty="0" smtClean="0"/>
              <a:t>Безкраен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while</a:t>
            </a:r>
            <a:r>
              <a:rPr lang="en-US" dirty="0" smtClean="0"/>
              <a:t> </a:t>
            </a:r>
            <a:r>
              <a:rPr lang="bg-BG" dirty="0" smtClean="0"/>
              <a:t>цикъл</a:t>
            </a:r>
          </a:p>
          <a:p>
            <a:pPr lvl="1"/>
            <a:r>
              <a:rPr lang="bg-BG" b="1" dirty="0" smtClean="0"/>
              <a:t>Прекъсване</a:t>
            </a:r>
            <a:r>
              <a:rPr lang="bg-BG" dirty="0" smtClean="0"/>
              <a:t> на цикъл</a:t>
            </a:r>
          </a:p>
          <a:p>
            <a:pPr lvl="1"/>
            <a:r>
              <a:rPr lang="bg-BG" b="1" dirty="0" smtClean="0"/>
              <a:t>Продължаване</a:t>
            </a:r>
            <a:r>
              <a:rPr lang="bg-BG" dirty="0" smtClean="0"/>
              <a:t> на цикъл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314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50021"/>
              <a:gd name="adj2" fmla="val 1238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552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1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Безкраен </a:t>
            </a:r>
            <a:r>
              <a:rPr lang="bg-BG" b="1" dirty="0">
                <a:solidFill>
                  <a:schemeClr val="bg1"/>
                </a:solidFill>
              </a:rPr>
              <a:t>цикъл </a:t>
            </a:r>
            <a:r>
              <a:rPr lang="en-US" dirty="0"/>
              <a:t>– </a:t>
            </a:r>
            <a:r>
              <a:rPr lang="bg-BG" b="1" dirty="0"/>
              <a:t>повтаряне</a:t>
            </a:r>
            <a:r>
              <a:rPr lang="bg-BG" dirty="0"/>
              <a:t> на блок от код </a:t>
            </a:r>
            <a:r>
              <a:rPr lang="bg-BG" b="1" dirty="0"/>
              <a:t>безкраен брой </a:t>
            </a:r>
            <a:r>
              <a:rPr lang="en-US" b="1" dirty="0"/>
              <a:t/>
            </a:r>
            <a:br>
              <a:rPr lang="en-US" b="1" dirty="0"/>
            </a:br>
            <a:r>
              <a:rPr lang="bg-BG" b="1" dirty="0" smtClean="0"/>
              <a:t>пъти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17" y="3399914"/>
            <a:ext cx="4287208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Здравей!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2186410"/>
            <a:ext cx="3429000" cy="958627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24000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11" y="3057270"/>
            <a:ext cx="3632654" cy="32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b="1" dirty="0"/>
              <a:t>Оператор</a:t>
            </a:r>
            <a:r>
              <a:rPr lang="bg-BG" sz="3500" dirty="0"/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b="1" dirty="0"/>
              <a:t>Не може </a:t>
            </a:r>
            <a:r>
              <a:rPr lang="bg-BG" sz="3500" dirty="0"/>
              <a:t>да </a:t>
            </a:r>
            <a:r>
              <a:rPr lang="bg-BG" sz="3500" b="1" dirty="0"/>
              <a:t>съществува самостоятелно  </a:t>
            </a:r>
            <a:r>
              <a:rPr lang="bg-BG" sz="3500" dirty="0"/>
              <a:t>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564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570" y="1590720"/>
            <a:ext cx="4358265" cy="1093612"/>
          </a:xfrm>
          <a:prstGeom prst="wedgeRoundRectCallout">
            <a:avLst>
              <a:gd name="adj1" fmla="val -53633"/>
              <a:gd name="adj2" fmla="val 1437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597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9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b="1" dirty="0"/>
              <a:t>Чете</a:t>
            </a:r>
            <a:r>
              <a:rPr lang="bg-BG" dirty="0"/>
              <a:t> от потребителя </a:t>
            </a:r>
            <a:r>
              <a:rPr lang="bg-BG" b="1" dirty="0" smtClean="0"/>
              <a:t>текст</a:t>
            </a:r>
            <a:endParaRPr lang="bg-BG" b="1" dirty="0"/>
          </a:p>
          <a:p>
            <a:pPr lvl="1"/>
            <a:r>
              <a:rPr lang="bg-BG" b="1" dirty="0"/>
              <a:t>Приключва четенето </a:t>
            </a:r>
            <a:r>
              <a:rPr lang="bg-BG" dirty="0"/>
              <a:t>когато получи </a:t>
            </a:r>
            <a:r>
              <a:rPr lang="bg-BG" b="1" dirty="0"/>
              <a:t>командата</a:t>
            </a:r>
            <a:r>
              <a:rPr lang="bg-BG" dirty="0"/>
              <a:t> "</a:t>
            </a:r>
            <a:r>
              <a:rPr lang="en-US" b="1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</a:t>
            </a:r>
            <a:r>
              <a:rPr lang="bg-BG" sz="3200" dirty="0" smtClean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7464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1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b="1" dirty="0"/>
              <a:t>Оператор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</a:t>
            </a:r>
            <a:r>
              <a:rPr lang="bg-BG" b="1" dirty="0"/>
              <a:t>следващата</a:t>
            </a:r>
            <a:r>
              <a:rPr lang="bg-BG" dirty="0"/>
              <a:t> </a:t>
            </a:r>
            <a:r>
              <a:rPr lang="bg-BG" b="1" dirty="0"/>
              <a:t>итерация</a:t>
            </a:r>
            <a:r>
              <a:rPr lang="bg-BG" dirty="0"/>
              <a:t>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65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bg-BG" sz="2800" dirty="0">
                <a:solidFill>
                  <a:schemeClr val="bg2"/>
                </a:solidFill>
              </a:rPr>
              <a:t> на блок код с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 smtClean="0">
                <a:solidFill>
                  <a:schemeClr val="bg2"/>
                </a:solidFill>
              </a:rPr>
              <a:t>цикъл</a:t>
            </a:r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Цикли със стъпка</a:t>
            </a:r>
          </a:p>
          <a:p>
            <a:pPr lvl="2"/>
            <a:r>
              <a:rPr lang="bg-BG" sz="2400" dirty="0">
                <a:solidFill>
                  <a:schemeClr val="bg2"/>
                </a:solidFill>
              </a:rPr>
              <a:t>Цикли с </a:t>
            </a:r>
            <a:r>
              <a:rPr lang="bg-BG" sz="2400" b="1" dirty="0">
                <a:solidFill>
                  <a:schemeClr val="bg2"/>
                </a:solidFill>
              </a:rPr>
              <a:t>увеличаваща</a:t>
            </a:r>
            <a:r>
              <a:rPr lang="bg-BG" sz="2400" dirty="0">
                <a:solidFill>
                  <a:schemeClr val="bg2"/>
                </a:solidFill>
              </a:rPr>
              <a:t> стъпка</a:t>
            </a:r>
            <a:endParaRPr lang="en-US" sz="2400" dirty="0">
              <a:solidFill>
                <a:schemeClr val="bg2"/>
              </a:solidFill>
            </a:endParaRPr>
          </a:p>
          <a:p>
            <a:pPr lvl="2"/>
            <a:r>
              <a:rPr lang="bg-BG" sz="2400" dirty="0">
                <a:solidFill>
                  <a:schemeClr val="bg2"/>
                </a:solidFill>
              </a:rPr>
              <a:t>Цикли с </a:t>
            </a:r>
            <a:r>
              <a:rPr lang="bg-BG" sz="2400" b="1" dirty="0">
                <a:solidFill>
                  <a:schemeClr val="bg2"/>
                </a:solidFill>
              </a:rPr>
              <a:t>намаляваща</a:t>
            </a:r>
            <a:r>
              <a:rPr lang="bg-BG" sz="2400" dirty="0">
                <a:solidFill>
                  <a:schemeClr val="bg2"/>
                </a:solidFill>
              </a:rPr>
              <a:t>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2800" dirty="0" smtClean="0">
                <a:solidFill>
                  <a:schemeClr val="bg2"/>
                </a:solidFill>
              </a:rPr>
              <a:t>Вземане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символ</a:t>
            </a:r>
            <a:r>
              <a:rPr lang="bg-BG" sz="2800" dirty="0">
                <a:solidFill>
                  <a:schemeClr val="bg2"/>
                </a:solidFill>
              </a:rPr>
              <a:t> по </a:t>
            </a:r>
            <a:r>
              <a:rPr lang="bg-BG" sz="2800" b="1" dirty="0">
                <a:solidFill>
                  <a:schemeClr val="bg2"/>
                </a:solidFill>
              </a:rPr>
              <a:t>индекс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dirty="0" smtClean="0">
                <a:solidFill>
                  <a:schemeClr val="bg2"/>
                </a:solidFill>
              </a:rPr>
              <a:t>текст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2800" b="1" dirty="0" smtClean="0">
                <a:solidFill>
                  <a:schemeClr val="bg2"/>
                </a:solidFill>
              </a:rPr>
              <a:t>Повторение</a:t>
            </a:r>
            <a:r>
              <a:rPr lang="bg-BG" sz="2800" dirty="0" smtClean="0">
                <a:solidFill>
                  <a:schemeClr val="bg2"/>
                </a:solidFill>
              </a:rPr>
              <a:t> на блок код с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bg-BG" sz="2800" b="1" dirty="0" smtClean="0">
                <a:solidFill>
                  <a:schemeClr val="bg2"/>
                </a:solidFill>
              </a:rPr>
              <a:t>цикъл</a:t>
            </a:r>
          </a:p>
          <a:p>
            <a:pPr marL="989631" lvl="1" indent="-456565">
              <a:lnSpc>
                <a:spcPct val="100000"/>
              </a:lnSpc>
            </a:pPr>
            <a:r>
              <a:rPr lang="bg-BG" sz="2800" b="1" dirty="0" smtClean="0">
                <a:solidFill>
                  <a:schemeClr val="bg2"/>
                </a:solidFill>
              </a:rPr>
              <a:t>Прекъсване</a:t>
            </a:r>
            <a:r>
              <a:rPr lang="bg-BG" sz="2800" dirty="0" smtClean="0">
                <a:solidFill>
                  <a:schemeClr val="bg2"/>
                </a:solidFill>
              </a:rPr>
              <a:t> на цикли с </a:t>
            </a:r>
            <a:r>
              <a:rPr lang="bg-BG" sz="2800" b="1" dirty="0" smtClean="0">
                <a:solidFill>
                  <a:schemeClr val="bg2"/>
                </a:solidFill>
              </a:rPr>
              <a:t>оператора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break</a:t>
            </a:r>
          </a:p>
          <a:p>
            <a:pPr marL="989631" lvl="1" indent="-456565">
              <a:lnSpc>
                <a:spcPct val="100000"/>
              </a:lnSpc>
            </a:pPr>
            <a:r>
              <a:rPr lang="bg-BG" sz="2800" b="1" dirty="0" smtClean="0">
                <a:solidFill>
                  <a:schemeClr val="bg2"/>
                </a:solidFill>
              </a:rPr>
              <a:t>Продължаване</a:t>
            </a:r>
            <a:r>
              <a:rPr lang="bg-BG" sz="2800" dirty="0" smtClean="0">
                <a:solidFill>
                  <a:schemeClr val="bg2"/>
                </a:solidFill>
              </a:rPr>
              <a:t> към следващата итерация с </a:t>
            </a:r>
            <a:r>
              <a:rPr lang="bg-BG" sz="2800" b="1" dirty="0" smtClean="0">
                <a:solidFill>
                  <a:schemeClr val="bg2"/>
                </a:solidFill>
              </a:rPr>
              <a:t>оператора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continue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Какво е цикъл?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Повторения на блокове код</a:t>
            </a:r>
            <a:endParaRPr lang="en-US" dirty="0"/>
          </a:p>
        </p:txBody>
      </p:sp>
      <p:pic>
        <p:nvPicPr>
          <p:cNvPr id="1026" name="Picture 2" descr="Cycle Generic Outline Color icon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1297374"/>
            <a:ext cx="2475000" cy="24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3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16748" cy="5528766"/>
          </a:xfrm>
        </p:spPr>
        <p:txBody>
          <a:bodyPr/>
          <a:lstStyle/>
          <a:p>
            <a:r>
              <a:rPr lang="bg-BG" sz="3200" dirty="0"/>
              <a:t>Често ни се налага да </a:t>
            </a:r>
            <a:r>
              <a:rPr lang="bg-BG" sz="3200" b="1" dirty="0">
                <a:solidFill>
                  <a:schemeClr val="bg1"/>
                </a:solidFill>
              </a:rPr>
              <a:t>повтаряме</a:t>
            </a:r>
            <a:r>
              <a:rPr lang="bg-BG" sz="3200" dirty="0"/>
              <a:t> едно и също действие </a:t>
            </a:r>
            <a:r>
              <a:rPr lang="bg-BG" sz="32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</a:t>
            </a:r>
            <a:r>
              <a:rPr lang="bg-BG" dirty="0" smtClean="0"/>
              <a:t>абитуриенти, броим </a:t>
            </a:r>
            <a:r>
              <a:rPr lang="bg-BG" dirty="0"/>
              <a:t>до 12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</a:t>
            </a:r>
            <a:r>
              <a:rPr lang="bg-BG" dirty="0" smtClean="0"/>
              <a:t>(1)</a:t>
            </a:r>
            <a:endParaRPr lang="en-US" dirty="0"/>
          </a:p>
        </p:txBody>
      </p:sp>
      <p:pic>
        <p:nvPicPr>
          <p:cNvPr id="31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688206"/>
            <a:ext cx="2530794" cy="2530794"/>
          </a:xfrm>
          <a:prstGeom prst="rect">
            <a:avLst/>
          </a:prstGeom>
        </p:spPr>
      </p:pic>
      <p:grpSp>
        <p:nvGrpSpPr>
          <p:cNvPr id="32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5243956"/>
            <a:ext cx="1257216" cy="778597"/>
            <a:chOff x="5213760" y="4570824"/>
            <a:chExt cx="3375809" cy="2438818"/>
          </a:xfrm>
        </p:grpSpPr>
        <p:sp>
          <p:nvSpPr>
            <p:cNvPr id="33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4266056"/>
            <a:ext cx="1257216" cy="778597"/>
            <a:chOff x="5213760" y="4570824"/>
            <a:chExt cx="3375809" cy="2438818"/>
          </a:xfrm>
        </p:grpSpPr>
        <p:sp>
          <p:nvSpPr>
            <p:cNvPr id="36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866006"/>
            <a:ext cx="1257216" cy="778597"/>
            <a:chOff x="5213760" y="4570824"/>
            <a:chExt cx="3375809" cy="2438818"/>
          </a:xfrm>
        </p:grpSpPr>
        <p:sp>
          <p:nvSpPr>
            <p:cNvPr id="39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1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3110356"/>
            <a:ext cx="1257216" cy="778597"/>
            <a:chOff x="5213760" y="4570824"/>
            <a:chExt cx="3375809" cy="2438818"/>
          </a:xfrm>
        </p:grpSpPr>
        <p:sp>
          <p:nvSpPr>
            <p:cNvPr id="42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4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932556"/>
            <a:ext cx="1257216" cy="778597"/>
            <a:chOff x="5213760" y="4570824"/>
            <a:chExt cx="3375809" cy="2438818"/>
          </a:xfrm>
        </p:grpSpPr>
        <p:sp>
          <p:nvSpPr>
            <p:cNvPr id="45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2088006"/>
            <a:ext cx="1257216" cy="778597"/>
            <a:chOff x="5213760" y="4570824"/>
            <a:chExt cx="3375809" cy="2438818"/>
          </a:xfrm>
        </p:grpSpPr>
        <p:sp>
          <p:nvSpPr>
            <p:cNvPr id="4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776856"/>
            <a:ext cx="1346116" cy="778597"/>
            <a:chOff x="4975050" y="4570824"/>
            <a:chExt cx="3614519" cy="2438818"/>
          </a:xfrm>
        </p:grpSpPr>
        <p:sp>
          <p:nvSpPr>
            <p:cNvPr id="5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2195956"/>
            <a:ext cx="1365166" cy="778597"/>
            <a:chOff x="4923898" y="4570824"/>
            <a:chExt cx="3665671" cy="2438818"/>
          </a:xfrm>
        </p:grpSpPr>
        <p:sp>
          <p:nvSpPr>
            <p:cNvPr id="5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1000" y="5389525"/>
            <a:ext cx="463691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Какво</a:t>
            </a:r>
            <a:r>
              <a:rPr lang="en-US" dirty="0"/>
              <a:t> е </a:t>
            </a:r>
            <a:r>
              <a:rPr lang="en-US" dirty="0" err="1"/>
              <a:t>цикъл</a:t>
            </a:r>
            <a:r>
              <a:rPr lang="en-US" dirty="0"/>
              <a:t>?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525" y="4219974"/>
            <a:ext cx="3731475" cy="240332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nn-NO" dirty="0"/>
              <a:t>i = 1</a:t>
            </a:r>
          </a:p>
          <a:p>
            <a:pPr>
              <a:lnSpc>
                <a:spcPct val="100000"/>
              </a:lnSpc>
            </a:pPr>
            <a:r>
              <a:rPr lang="nn-NO" dirty="0"/>
              <a:t>while i &lt; </a:t>
            </a:r>
            <a:r>
              <a:rPr lang="nn-NO" dirty="0" smtClean="0"/>
              <a:t>13:</a:t>
            </a:r>
            <a:endParaRPr lang="nn-NO" dirty="0"/>
          </a:p>
          <a:p>
            <a:pPr>
              <a:lnSpc>
                <a:spcPct val="100000"/>
              </a:lnSpc>
            </a:pPr>
            <a:r>
              <a:rPr lang="nn-NO" dirty="0"/>
              <a:t>  print(i)</a:t>
            </a:r>
          </a:p>
          <a:p>
            <a:pPr>
              <a:lnSpc>
                <a:spcPct val="100000"/>
              </a:lnSpc>
            </a:pPr>
            <a:r>
              <a:rPr lang="nn-NO" dirty="0"/>
              <a:t>  i += 1</a:t>
            </a:r>
            <a:endParaRPr lang="en-US" sz="28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6517258" y="1269000"/>
            <a:ext cx="5049662" cy="3780000"/>
            <a:chOff x="6697186" y="1269000"/>
            <a:chExt cx="5027842" cy="3960000"/>
          </a:xfrm>
        </p:grpSpPr>
        <p:sp>
          <p:nvSpPr>
            <p:cNvPr id="2" name="Flowchart: Data 1"/>
            <p:cNvSpPr/>
            <p:nvPr/>
          </p:nvSpPr>
          <p:spPr bwMode="auto">
            <a:xfrm>
              <a:off x="7003048" y="4755232"/>
              <a:ext cx="1721084" cy="473768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776425" y="1269000"/>
              <a:ext cx="2174330" cy="778298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Начало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905027" y="2387234"/>
              <a:ext cx="1926639" cy="53775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1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9723720" y="3484832"/>
              <a:ext cx="2001308" cy="784794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Край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Diamond 4"/>
            <p:cNvSpPr/>
            <p:nvPr/>
          </p:nvSpPr>
          <p:spPr bwMode="auto">
            <a:xfrm>
              <a:off x="6697186" y="3290784"/>
              <a:ext cx="2332808" cy="117288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&lt; 13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Straight Arrow Connector 29"/>
            <p:cNvCxnSpPr>
              <a:stCxn id="26" idx="4"/>
              <a:endCxn id="27" idx="0"/>
            </p:cNvCxnSpPr>
            <p:nvPr/>
          </p:nvCxnSpPr>
          <p:spPr>
            <a:xfrm>
              <a:off x="7863590" y="2047298"/>
              <a:ext cx="4756" cy="33993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2"/>
              <a:endCxn id="5" idx="0"/>
            </p:cNvCxnSpPr>
            <p:nvPr/>
          </p:nvCxnSpPr>
          <p:spPr>
            <a:xfrm flipH="1">
              <a:off x="7863590" y="2924987"/>
              <a:ext cx="4756" cy="3657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" idx="2"/>
              <a:endCxn id="2" idx="1"/>
            </p:cNvCxnSpPr>
            <p:nvPr/>
          </p:nvCxnSpPr>
          <p:spPr>
            <a:xfrm>
              <a:off x="7863590" y="4463673"/>
              <a:ext cx="1" cy="2915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" idx="2"/>
              <a:endCxn id="5" idx="1"/>
            </p:cNvCxnSpPr>
            <p:nvPr/>
          </p:nvCxnSpPr>
          <p:spPr>
            <a:xfrm rot="10800000">
              <a:off x="6697187" y="3877230"/>
              <a:ext cx="477971" cy="1114888"/>
            </a:xfrm>
            <a:prstGeom prst="bentConnector3">
              <a:avLst>
                <a:gd name="adj1" fmla="val 147621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3"/>
              <a:endCxn id="28" idx="2"/>
            </p:cNvCxnSpPr>
            <p:nvPr/>
          </p:nvCxnSpPr>
          <p:spPr>
            <a:xfrm>
              <a:off x="9029994" y="3877229"/>
              <a:ext cx="6937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7872734" y="4271324"/>
              <a:ext cx="675441" cy="47883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78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8974584" y="3348784"/>
              <a:ext cx="843005" cy="5155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2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Конструкция и употреба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10" name="Текстово поле 2"/>
          <p:cNvSpPr txBox="1"/>
          <p:nvPr/>
        </p:nvSpPr>
        <p:spPr>
          <a:xfrm>
            <a:off x="5188365" y="1944000"/>
            <a:ext cx="1815269" cy="136970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for</a:t>
            </a:r>
            <a:endParaRPr lang="bg-BG" sz="72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bg-BG" sz="3600" dirty="0" smtClean="0"/>
              <a:t>цикли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bg-BG" dirty="0" smtClean="0"/>
              <a:t>цикъл </a:t>
            </a:r>
            <a:r>
              <a:rPr lang="bg-BG" dirty="0"/>
              <a:t>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print(i)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1475" y="2737801"/>
            <a:ext cx="2610000" cy="919401"/>
          </a:xfrm>
          <a:prstGeom prst="wedgeRoundRectCallout">
            <a:avLst>
              <a:gd name="adj1" fmla="val 48189"/>
              <a:gd name="adj2" fmla="val 8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71350" y="2407039"/>
            <a:ext cx="1696890" cy="919401"/>
          </a:xfrm>
          <a:prstGeom prst="wedgeRoundRectCallout">
            <a:avLst>
              <a:gd name="adj1" fmla="val -17163"/>
              <a:gd name="adj2" fmla="val 100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03350" y="2632485"/>
            <a:ext cx="1531200" cy="1328023"/>
          </a:xfrm>
          <a:prstGeom prst="wedgeRoundRectCallout">
            <a:avLst>
              <a:gd name="adj1" fmla="val -88451"/>
              <a:gd name="adj2" fmla="val 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806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560754" y="2524014"/>
            <a:ext cx="1751550" cy="919401"/>
          </a:xfrm>
          <a:prstGeom prst="wedgeRoundRectCallout">
            <a:avLst>
              <a:gd name="adj1" fmla="val -17034"/>
              <a:gd name="adj2" fmla="val 90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Брояч на цикъла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bg-BG" dirty="0" smtClean="0"/>
              <a:t>цикъл – </a:t>
            </a:r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2" y="2079000"/>
            <a:ext cx="3614072" cy="3535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1000" y="3263644"/>
            <a:ext cx="4275000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for i in range(10):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print("</a:t>
            </a:r>
            <a:r>
              <a:rPr lang="bg-BG" sz="2800" b="1" dirty="0">
                <a:latin typeface="Consolas" panose="020B0609020204030204" pitchFamily="49" charset="0"/>
              </a:rPr>
              <a:t>Здравей!")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</a:t>
            </a:r>
            <a:r>
              <a:rPr lang="bg-BG" sz="3600" b="1" dirty="0" smtClean="0">
                <a:solidFill>
                  <a:schemeClr val="bg1"/>
                </a:solidFill>
              </a:rPr>
              <a:t>стъпка</a:t>
            </a:r>
            <a:r>
              <a:rPr lang="bg-BG" sz="3600" dirty="0" smtClean="0"/>
              <a:t>, </a:t>
            </a:r>
            <a:r>
              <a:rPr lang="bg-BG" sz="3600" dirty="0"/>
              <a:t>ако искаме да променяме стойността на </a:t>
            </a:r>
            <a:r>
              <a:rPr lang="en-GB" sz="3600" b="1" dirty="0"/>
              <a:t>i</a:t>
            </a:r>
            <a:r>
              <a:rPr lang="en-GB" sz="3600" dirty="0"/>
              <a:t> </a:t>
            </a:r>
            <a:r>
              <a:rPr lang="bg-BG" sz="3600" dirty="0"/>
              <a:t>със стойност различна от </a:t>
            </a:r>
            <a:r>
              <a:rPr lang="bg-BG" sz="3600" b="1" dirty="0"/>
              <a:t>1</a:t>
            </a:r>
            <a:endParaRPr lang="en-US" sz="3600" b="1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</a:t>
            </a:r>
            <a:r>
              <a:rPr lang="bg-BG" sz="3600" b="1" dirty="0"/>
              <a:t>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bg-BG" dirty="0" smtClean="0"/>
              <a:t> цикъл</a:t>
            </a:r>
            <a:r>
              <a:rPr lang="en-GB" dirty="0" smtClean="0"/>
              <a:t> </a:t>
            </a:r>
            <a:r>
              <a:rPr lang="bg-BG" dirty="0"/>
              <a:t>със 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29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5761</TotalTime>
  <Words>1126</Words>
  <Application>Microsoft Office PowerPoint</Application>
  <PresentationFormat>Widescreen</PresentationFormat>
  <Paragraphs>297</Paragraphs>
  <Slides>31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SoftUni</vt:lpstr>
      <vt:lpstr>Реализиране на цикличен алгоритъм</vt:lpstr>
      <vt:lpstr>Съдържание</vt:lpstr>
      <vt:lpstr>Повторения на блокове код</vt:lpstr>
      <vt:lpstr>Какво е цикъл? (1)</vt:lpstr>
      <vt:lpstr>Какво е цикъл? (2)</vt:lpstr>
      <vt:lpstr>For цикъл</vt:lpstr>
      <vt:lpstr>For цикъл – конструкция</vt:lpstr>
      <vt:lpstr>For цикъл – Scratch срещу Python</vt:lpstr>
      <vt:lpstr>For цикъл със стъпка</vt:lpstr>
      <vt:lpstr>Числата от 1 до N през 3 – условие </vt:lpstr>
      <vt:lpstr>Числата от 1 до N през 3 – блок схема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While цикъл</vt:lpstr>
      <vt:lpstr>While цикъл – конструкция</vt:lpstr>
      <vt:lpstr>While цикъл – Scratch срещу Python</vt:lpstr>
      <vt:lpstr>While цикъл – пример</vt:lpstr>
      <vt:lpstr>While цикъл – пример</vt:lpstr>
      <vt:lpstr>Безкраен цикъл</vt:lpstr>
      <vt:lpstr>Прекратяване на цикъл</vt:lpstr>
      <vt:lpstr>Прекратяване на цикъл – пример</vt:lpstr>
      <vt:lpstr>Прекратяване на цикъл – пример</vt:lpstr>
      <vt:lpstr>Четене на текст – условие</vt:lpstr>
      <vt:lpstr>Четене на текст – решение</vt:lpstr>
      <vt:lpstr>Продължаване на цикъла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цикличен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1655</cp:revision>
  <dcterms:created xsi:type="dcterms:W3CDTF">2018-05-23T13:08:44Z</dcterms:created>
  <dcterms:modified xsi:type="dcterms:W3CDTF">2024-11-27T16:46:50Z</dcterms:modified>
  <cp:category/>
</cp:coreProperties>
</file>