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86" r:id="rId12"/>
    <p:sldId id="504" r:id="rId13"/>
    <p:sldId id="5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Растерна графика" id="{E713D851-BF47-4316-8062-063169FFED5B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3784" autoAdjust="0"/>
  </p:normalViewPr>
  <p:slideViewPr>
    <p:cSldViewPr showGuides="1">
      <p:cViewPr>
        <p:scale>
          <a:sx n="100" d="100"/>
          <a:sy n="100" d="100"/>
        </p:scale>
        <p:origin x="432" y="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Основни файлови формати при създаване и обработка на </a:t>
            </a:r>
            <a:r>
              <a:rPr lang="ru-RU" dirty="0" smtClean="0"/>
              <a:t>изображения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80" t="6995" r="-2706" b="-731"/>
          <a:stretch/>
        </p:blipFill>
        <p:spPr>
          <a:xfrm>
            <a:off x="6390123" y="2619000"/>
            <a:ext cx="5248260" cy="3015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Най-известните </a:t>
            </a:r>
            <a:r>
              <a:rPr lang="bg-BG" b="1" dirty="0" smtClean="0"/>
              <a:t>програми</a:t>
            </a:r>
            <a:r>
              <a:rPr lang="bg-BG" dirty="0" smtClean="0"/>
              <a:t> за </a:t>
            </a:r>
            <a:r>
              <a:rPr lang="bg-BG" b="1" dirty="0" smtClean="0"/>
              <a:t>обработка</a:t>
            </a:r>
            <a:r>
              <a:rPr lang="bg-BG" dirty="0" smtClean="0"/>
              <a:t> на </a:t>
            </a:r>
            <a:r>
              <a:rPr lang="bg-BG" b="1" dirty="0" smtClean="0"/>
              <a:t>растерна графика</a:t>
            </a:r>
            <a:r>
              <a:rPr lang="bg-BG" dirty="0" smtClean="0"/>
              <a:t> са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Adobe Photoshop</a:t>
            </a:r>
          </a:p>
          <a:p>
            <a:pPr lvl="1"/>
            <a:r>
              <a:rPr lang="en-US" dirty="0" smtClean="0"/>
              <a:t>Corel </a:t>
            </a:r>
            <a:r>
              <a:rPr lang="en-US" dirty="0" err="1" smtClean="0"/>
              <a:t>PhotoPaint</a:t>
            </a:r>
            <a:endParaRPr lang="en-US" dirty="0" smtClean="0"/>
          </a:p>
          <a:p>
            <a:pPr lvl="1"/>
            <a:r>
              <a:rPr lang="en-US" dirty="0" smtClean="0"/>
              <a:t>GIMP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Програми за обработка на растерна графика</a:t>
            </a:r>
            <a:endParaRPr lang="en-US" dirty="0"/>
          </a:p>
        </p:txBody>
      </p:sp>
      <p:pic>
        <p:nvPicPr>
          <p:cNvPr id="6146" name="Picture 2" descr="upload.wikimedia.org/wikipedia/commons/thumb/a/af/..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14" y="4472336"/>
            <a:ext cx="2141539" cy="208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4" y="4418999"/>
            <a:ext cx="2205000" cy="22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upload.wikimedia.org/wikipedia/commons/thumb/4/45/...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575" y="4368623"/>
            <a:ext cx="2295425" cy="22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65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TODO</a:t>
            </a:r>
            <a:endParaRPr lang="en-US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Растерна</a:t>
            </a:r>
            <a:r>
              <a:rPr lang="bg-BG" dirty="0" smtClean="0"/>
              <a:t> графика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Векторна</a:t>
            </a:r>
            <a:r>
              <a:rPr lang="bg-BG" dirty="0" smtClean="0"/>
              <a:t> графика</a:t>
            </a:r>
          </a:p>
          <a:p>
            <a:r>
              <a:rPr lang="bg-BG" dirty="0" smtClean="0"/>
              <a:t>Основни графични файлови </a:t>
            </a:r>
            <a:r>
              <a:rPr lang="bg-BG" b="1" dirty="0" smtClean="0"/>
              <a:t>формати</a:t>
            </a:r>
            <a:endParaRPr lang="bg-BG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Растерна графика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224000"/>
            <a:ext cx="2606250" cy="26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7020000" cy="5546589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Растерна графика </a:t>
            </a:r>
            <a:r>
              <a:rPr lang="bg-BG" dirty="0" smtClean="0"/>
              <a:t>– изображения, които се състоят от </a:t>
            </a:r>
            <a:r>
              <a:rPr lang="bg-BG" b="1" dirty="0" smtClean="0"/>
              <a:t>множество</a:t>
            </a:r>
            <a:r>
              <a:rPr lang="bg-BG" dirty="0" smtClean="0"/>
              <a:t> </a:t>
            </a:r>
            <a:r>
              <a:rPr lang="bg-BG" b="1" dirty="0" smtClean="0"/>
              <a:t>пиксели</a:t>
            </a:r>
          </a:p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Пиксел</a:t>
            </a:r>
            <a:r>
              <a:rPr lang="bg-BG" dirty="0" smtClean="0"/>
              <a:t> – </a:t>
            </a:r>
            <a:r>
              <a:rPr lang="ru-RU" b="1" dirty="0"/>
              <a:t>най-малкият елемент</a:t>
            </a:r>
            <a:r>
              <a:rPr lang="ru-RU" dirty="0"/>
              <a:t>, който </a:t>
            </a:r>
            <a:r>
              <a:rPr lang="ru-RU" dirty="0" smtClean="0"/>
              <a:t>изгражда двумерно цифрово изображение</a:t>
            </a:r>
          </a:p>
          <a:p>
            <a:pPr lvl="1"/>
            <a:r>
              <a:rPr lang="ru-RU" dirty="0" smtClean="0"/>
              <a:t>Подредени са в двумерна правоъгълна решекта (растер)</a:t>
            </a:r>
          </a:p>
          <a:p>
            <a:pPr lvl="1"/>
            <a:r>
              <a:rPr lang="ru-RU" dirty="0" smtClean="0"/>
              <a:t>Могат да бъдат с различни цветове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е растерната графика?</a:t>
            </a:r>
            <a:endParaRPr lang="en-US" dirty="0"/>
          </a:p>
        </p:txBody>
      </p:sp>
      <p:pic>
        <p:nvPicPr>
          <p:cNvPr id="4098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000" y="1841037"/>
            <a:ext cx="3387914" cy="47772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Поради особеностите на човешкото зрение и малките размери на пискелите отделните </a:t>
            </a:r>
            <a:r>
              <a:rPr lang="ru-RU" dirty="0" smtClean="0"/>
              <a:t>точки </a:t>
            </a:r>
            <a:r>
              <a:rPr lang="ru-RU" dirty="0"/>
              <a:t>се сливат в цялостно изображение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Растерна графика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r="10276" b="3646"/>
          <a:stretch/>
        </p:blipFill>
        <p:spPr>
          <a:xfrm>
            <a:off x="381000" y="2909250"/>
            <a:ext cx="5535000" cy="3804750"/>
          </a:xfrm>
          <a:prstGeom prst="rect">
            <a:avLst/>
          </a:prstGeom>
        </p:spPr>
      </p:pic>
      <p:pic>
        <p:nvPicPr>
          <p:cNvPr id="3082" name="Picture 10" descr="Pixelowe rysunki ✔️ - 26 ✔️ - Wattpa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00" y="3789000"/>
            <a:ext cx="1707477" cy="192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1" t="8804" r="42415" b="57351"/>
          <a:stretch/>
        </p:blipFill>
        <p:spPr>
          <a:xfrm>
            <a:off x="6574808" y="2565292"/>
            <a:ext cx="4858602" cy="4079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64580">
            <a:off x="2089290" y="3739979"/>
            <a:ext cx="1823243" cy="182324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888477" y="4568816"/>
            <a:ext cx="2475000" cy="27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5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Основните </a:t>
            </a:r>
            <a:r>
              <a:rPr lang="bg-BG" b="1" dirty="0" smtClean="0"/>
              <a:t>характеристики</a:t>
            </a:r>
            <a:r>
              <a:rPr lang="bg-BG" dirty="0" smtClean="0"/>
              <a:t> на </a:t>
            </a:r>
            <a:r>
              <a:rPr lang="bg-BG" b="1" dirty="0" smtClean="0"/>
              <a:t>растерната графика </a:t>
            </a:r>
            <a:r>
              <a:rPr lang="bg-BG" dirty="0" smtClean="0"/>
              <a:t>са:</a:t>
            </a:r>
          </a:p>
          <a:p>
            <a:pPr lvl="1"/>
            <a:r>
              <a:rPr lang="bg-BG" dirty="0" smtClean="0"/>
              <a:t>Разделителна способност</a:t>
            </a:r>
          </a:p>
          <a:p>
            <a:pPr lvl="1"/>
            <a:r>
              <a:rPr lang="bg-BG" dirty="0" smtClean="0"/>
              <a:t>Размер</a:t>
            </a:r>
          </a:p>
          <a:p>
            <a:pPr lvl="1"/>
            <a:r>
              <a:rPr lang="bg-BG" dirty="0" smtClean="0"/>
              <a:t>Дълбочина на цвета</a:t>
            </a:r>
          </a:p>
          <a:p>
            <a:pPr lvl="1"/>
            <a:r>
              <a:rPr lang="bg-BG" dirty="0" smtClean="0"/>
              <a:t>Цветност</a:t>
            </a:r>
          </a:p>
          <a:p>
            <a:pPr lvl="1"/>
            <a:r>
              <a:rPr lang="bg-BG" dirty="0" smtClean="0"/>
              <a:t>Цветови модел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характеристики</a:t>
            </a:r>
            <a:endParaRPr lang="en-US" dirty="0"/>
          </a:p>
        </p:txBody>
      </p:sp>
      <p:pic>
        <p:nvPicPr>
          <p:cNvPr id="5122" name="Picture 2" descr="https://upload.wikimedia.org/wikipedia/commons/thumb/2/2b/Pixel-example.png/270px-Pixel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402" y="3249000"/>
            <a:ext cx="6244028" cy="293700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87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Броя на цветовете има значение при </a:t>
            </a:r>
            <a:r>
              <a:rPr lang="bg-BG" b="1" dirty="0" smtClean="0"/>
              <a:t>съхраняване</a:t>
            </a:r>
            <a:r>
              <a:rPr lang="bg-BG" dirty="0" smtClean="0"/>
              <a:t> на </a:t>
            </a:r>
            <a:r>
              <a:rPr lang="bg-BG" b="1" dirty="0" smtClean="0"/>
              <a:t>информация</a:t>
            </a:r>
            <a:r>
              <a:rPr lang="bg-BG" dirty="0" smtClean="0"/>
              <a:t> за </a:t>
            </a:r>
            <a:r>
              <a:rPr lang="bg-BG" b="1" dirty="0" smtClean="0"/>
              <a:t>цветовете</a:t>
            </a:r>
            <a:r>
              <a:rPr lang="bg-BG" dirty="0" smtClean="0"/>
              <a:t> във файла на изображението</a:t>
            </a:r>
          </a:p>
          <a:p>
            <a:r>
              <a:rPr lang="bg-BG" dirty="0" smtClean="0"/>
              <a:t>За всеки </a:t>
            </a:r>
            <a:r>
              <a:rPr lang="bg-BG" b="1" dirty="0" smtClean="0"/>
              <a:t>пиксел</a:t>
            </a:r>
            <a:r>
              <a:rPr lang="bg-BG" dirty="0" smtClean="0"/>
              <a:t> при: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Черно-бяло</a:t>
            </a:r>
            <a:r>
              <a:rPr lang="bg-BG" dirty="0" smtClean="0"/>
              <a:t> изображение е достатъчен </a:t>
            </a:r>
            <a:r>
              <a:rPr lang="bg-BG" b="1" dirty="0" smtClean="0">
                <a:solidFill>
                  <a:schemeClr val="bg1"/>
                </a:solidFill>
              </a:rPr>
              <a:t>1</a:t>
            </a:r>
            <a:r>
              <a:rPr lang="bg-BG" b="1" dirty="0" smtClean="0"/>
              <a:t> бит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256</a:t>
            </a:r>
            <a:r>
              <a:rPr lang="bg-BG" b="1" dirty="0" smtClean="0"/>
              <a:t> цвята </a:t>
            </a:r>
            <a:r>
              <a:rPr lang="bg-BG" dirty="0" smtClean="0"/>
              <a:t>са необходими </a:t>
            </a:r>
            <a:r>
              <a:rPr lang="bg-BG" b="1" dirty="0" smtClean="0">
                <a:solidFill>
                  <a:schemeClr val="bg1"/>
                </a:solidFill>
              </a:rPr>
              <a:t>8</a:t>
            </a:r>
            <a:r>
              <a:rPr lang="bg-BG" b="1" dirty="0" smtClean="0"/>
              <a:t> бита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65 536 </a:t>
            </a:r>
            <a:r>
              <a:rPr lang="bg-BG" b="1" dirty="0" smtClean="0"/>
              <a:t>цвята </a:t>
            </a:r>
            <a:r>
              <a:rPr lang="bg-BG" dirty="0" smtClean="0"/>
              <a:t>са необходими </a:t>
            </a:r>
            <a:r>
              <a:rPr lang="bg-BG" b="1" dirty="0" smtClean="0">
                <a:solidFill>
                  <a:schemeClr val="bg1"/>
                </a:solidFill>
              </a:rPr>
              <a:t>16</a:t>
            </a:r>
            <a:r>
              <a:rPr lang="bg-BG" b="1" dirty="0" smtClean="0"/>
              <a:t> бита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16.7 милиона</a:t>
            </a:r>
            <a:r>
              <a:rPr lang="bg-BG" b="1" dirty="0" smtClean="0"/>
              <a:t> цвята </a:t>
            </a:r>
            <a:r>
              <a:rPr lang="bg-BG" dirty="0" smtClean="0"/>
              <a:t>са необходими </a:t>
            </a:r>
            <a:r>
              <a:rPr lang="bg-BG" b="1" dirty="0" smtClean="0">
                <a:solidFill>
                  <a:schemeClr val="bg1"/>
                </a:solidFill>
              </a:rPr>
              <a:t>24</a:t>
            </a:r>
            <a:r>
              <a:rPr lang="bg-BG" b="1" dirty="0" smtClean="0"/>
              <a:t> бита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Броя на цветовете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7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054444" cy="5528766"/>
          </a:xfrm>
        </p:spPr>
        <p:txBody>
          <a:bodyPr>
            <a:normAutofit/>
          </a:bodyPr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Цветови модел </a:t>
            </a:r>
            <a:r>
              <a:rPr lang="bg-BG" dirty="0" smtClean="0"/>
              <a:t>– използва се за </a:t>
            </a:r>
            <a:r>
              <a:rPr lang="bg-BG" b="1" dirty="0" smtClean="0"/>
              <a:t>представяне</a:t>
            </a:r>
            <a:r>
              <a:rPr lang="bg-BG" dirty="0" smtClean="0"/>
              <a:t> на </a:t>
            </a:r>
            <a:r>
              <a:rPr lang="bg-BG" b="1" dirty="0" smtClean="0"/>
              <a:t>цветовете</a:t>
            </a:r>
            <a:r>
              <a:rPr lang="bg-BG" dirty="0" smtClean="0"/>
              <a:t> при растерната графика</a:t>
            </a:r>
          </a:p>
          <a:p>
            <a:r>
              <a:rPr lang="bg-BG" b="1" dirty="0" smtClean="0"/>
              <a:t>Най-разпространените</a:t>
            </a:r>
            <a:r>
              <a:rPr lang="bg-BG" dirty="0" smtClean="0"/>
              <a:t> са:</a:t>
            </a:r>
          </a:p>
          <a:p>
            <a:pPr lvl="1"/>
            <a:r>
              <a:rPr lang="en-US" dirty="0" smtClean="0"/>
              <a:t>͏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G</a:t>
            </a:r>
            <a:r>
              <a:rPr lang="en-US" dirty="0" smtClean="0">
                <a:solidFill>
                  <a:schemeClr val="accent3"/>
                </a:solidFill>
              </a:rPr>
              <a:t>B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ed – </a:t>
            </a:r>
            <a:r>
              <a:rPr lang="bg-BG" dirty="0" smtClean="0"/>
              <a:t>червено, </a:t>
            </a:r>
            <a:r>
              <a:rPr lang="en-US" dirty="0" smtClean="0">
                <a:solidFill>
                  <a:schemeClr val="accent2"/>
                </a:solidFill>
              </a:rPr>
              <a:t>G</a:t>
            </a:r>
            <a:r>
              <a:rPr lang="en-US" dirty="0" smtClean="0"/>
              <a:t>reen – </a:t>
            </a:r>
            <a:r>
              <a:rPr lang="bg-BG" dirty="0" smtClean="0"/>
              <a:t>зелено, </a:t>
            </a:r>
            <a:r>
              <a:rPr lang="en-US" dirty="0" smtClean="0">
                <a:solidFill>
                  <a:schemeClr val="accent3"/>
                </a:solidFill>
              </a:rPr>
              <a:t>B</a:t>
            </a:r>
            <a:r>
              <a:rPr lang="en-US" dirty="0" smtClean="0"/>
              <a:t>lue </a:t>
            </a:r>
            <a:r>
              <a:rPr lang="en-US" dirty="0"/>
              <a:t>– </a:t>
            </a:r>
            <a:r>
              <a:rPr lang="bg-BG" dirty="0" smtClean="0"/>
              <a:t>синьо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b="1" dirty="0"/>
              <a:t>Мониторите</a:t>
            </a:r>
            <a:r>
              <a:rPr lang="bg-BG" dirty="0"/>
              <a:t>, </a:t>
            </a:r>
            <a:r>
              <a:rPr lang="bg-BG" b="1" dirty="0"/>
              <a:t>скенерите</a:t>
            </a:r>
            <a:r>
              <a:rPr lang="bg-BG" dirty="0"/>
              <a:t>, и </a:t>
            </a:r>
            <a:r>
              <a:rPr lang="bg-BG" b="1" dirty="0"/>
              <a:t>цифровите</a:t>
            </a:r>
            <a:r>
              <a:rPr lang="bg-BG" dirty="0"/>
              <a:t> </a:t>
            </a:r>
            <a:r>
              <a:rPr lang="bg-BG" b="1" dirty="0" smtClean="0"/>
              <a:t>фотоапарати</a:t>
            </a:r>
            <a:r>
              <a:rPr lang="bg-BG" dirty="0" smtClean="0"/>
              <a:t> го </a:t>
            </a:r>
            <a:r>
              <a:rPr lang="bg-BG" dirty="0"/>
              <a:t>използват</a:t>
            </a:r>
            <a:endParaRPr lang="bg-BG" dirty="0" smtClean="0"/>
          </a:p>
          <a:p>
            <a:pPr lvl="1"/>
            <a:r>
              <a:rPr lang="en-US" dirty="0" smtClean="0"/>
              <a:t>͏</a:t>
            </a:r>
            <a:r>
              <a:rPr lang="en-US" dirty="0" smtClean="0">
                <a:solidFill>
                  <a:srgbClr val="00FFFF"/>
                </a:solidFill>
              </a:rPr>
              <a:t>C</a:t>
            </a:r>
            <a:r>
              <a:rPr lang="en-US" dirty="0" smtClean="0">
                <a:solidFill>
                  <a:srgbClr val="FF00FF"/>
                </a:solidFill>
              </a:rPr>
              <a:t>M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 smtClean="0">
                <a:solidFill>
                  <a:srgbClr val="080808"/>
                </a:solidFill>
              </a:rPr>
              <a:t>K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FFFF"/>
                </a:solidFill>
              </a:rPr>
              <a:t>C</a:t>
            </a:r>
            <a:r>
              <a:rPr lang="en-US" dirty="0" smtClean="0"/>
              <a:t>yan – </a:t>
            </a:r>
            <a:r>
              <a:rPr lang="bg-BG" dirty="0" smtClean="0"/>
              <a:t>синьо-зелен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FF"/>
                </a:solidFill>
              </a:rPr>
              <a:t>M</a:t>
            </a:r>
            <a:r>
              <a:rPr lang="en-US" dirty="0" smtClean="0"/>
              <a:t>agenta – </a:t>
            </a:r>
            <a:r>
              <a:rPr lang="bg-BG" dirty="0" smtClean="0"/>
              <a:t>пурпурен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Y</a:t>
            </a:r>
            <a:r>
              <a:rPr lang="en-US" dirty="0" smtClean="0"/>
              <a:t>ellow – </a:t>
            </a:r>
            <a:r>
              <a:rPr lang="bg-BG" dirty="0" smtClean="0"/>
              <a:t>жълто</a:t>
            </a:r>
            <a:r>
              <a:rPr lang="en-US" dirty="0" smtClean="0"/>
              <a:t>, Blac</a:t>
            </a:r>
            <a:r>
              <a:rPr lang="en-US" dirty="0" smtClean="0">
                <a:solidFill>
                  <a:srgbClr val="080808"/>
                </a:solidFill>
              </a:rPr>
              <a:t>K</a:t>
            </a:r>
            <a:r>
              <a:rPr lang="en-US" dirty="0" smtClean="0"/>
              <a:t> – </a:t>
            </a:r>
            <a:r>
              <a:rPr lang="bg-BG" dirty="0" smtClean="0"/>
              <a:t>черно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b="1" dirty="0" smtClean="0"/>
              <a:t>Печатащите</a:t>
            </a:r>
            <a:r>
              <a:rPr lang="bg-BG" dirty="0" smtClean="0"/>
              <a:t> </a:t>
            </a:r>
            <a:r>
              <a:rPr lang="bg-BG" b="1" dirty="0" smtClean="0"/>
              <a:t>устройства</a:t>
            </a:r>
            <a:r>
              <a:rPr lang="bg-BG" dirty="0" smtClean="0"/>
              <a:t> го използват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Цветови модел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5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Основният недостатък на растерната графика е </a:t>
            </a:r>
            <a:r>
              <a:rPr lang="bg-BG" b="1" dirty="0" smtClean="0"/>
              <a:t>загубата</a:t>
            </a:r>
            <a:r>
              <a:rPr lang="bg-BG" dirty="0" smtClean="0"/>
              <a:t> на </a:t>
            </a:r>
            <a:r>
              <a:rPr lang="bg-BG" b="1" dirty="0" smtClean="0"/>
              <a:t>качеството</a:t>
            </a:r>
            <a:r>
              <a:rPr lang="bg-BG" dirty="0" smtClean="0"/>
              <a:t> при </a:t>
            </a:r>
            <a:r>
              <a:rPr lang="bg-BG" b="1" dirty="0" smtClean="0"/>
              <a:t>промяна</a:t>
            </a:r>
            <a:r>
              <a:rPr lang="bg-BG" dirty="0" smtClean="0"/>
              <a:t> на </a:t>
            </a:r>
            <a:r>
              <a:rPr lang="bg-BG" b="1" dirty="0" smtClean="0"/>
              <a:t>размера</a:t>
            </a:r>
            <a:r>
              <a:rPr lang="bg-BG" dirty="0" smtClean="0"/>
              <a:t> на изображението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Недостатъци при растерната графика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08" y="2844000"/>
            <a:ext cx="5618185" cy="37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5618</TotalTime>
  <Words>448</Words>
  <Application>Microsoft Office PowerPoint</Application>
  <PresentationFormat>Widescreen</PresentationFormat>
  <Paragraphs>77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Consolas</vt:lpstr>
      <vt:lpstr>Wingdings</vt:lpstr>
      <vt:lpstr>SoftUni</vt:lpstr>
      <vt:lpstr>Основни файлови формати при създаване и обработка на изображения</vt:lpstr>
      <vt:lpstr>Съдържание</vt:lpstr>
      <vt:lpstr>Растерна графика</vt:lpstr>
      <vt:lpstr>Какво е растерната графика?</vt:lpstr>
      <vt:lpstr>Растерна графика</vt:lpstr>
      <vt:lpstr>Основни характеристики</vt:lpstr>
      <vt:lpstr>Броя на цветовете</vt:lpstr>
      <vt:lpstr>Цветови модел</vt:lpstr>
      <vt:lpstr>Недостатъци при растерната графика</vt:lpstr>
      <vt:lpstr>Програми за обработка на растерна графика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Основни файлови формати при създаване и обработка на изображения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989</cp:revision>
  <dcterms:created xsi:type="dcterms:W3CDTF">2018-05-23T13:08:44Z</dcterms:created>
  <dcterms:modified xsi:type="dcterms:W3CDTF">2024-06-11T08:38:18Z</dcterms:modified>
  <cp:category/>
</cp:coreProperties>
</file>