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537" r:id="rId4"/>
    <p:sldId id="267" r:id="rId5"/>
    <p:sldId id="268" r:id="rId6"/>
    <p:sldId id="264" r:id="rId7"/>
    <p:sldId id="269" r:id="rId8"/>
    <p:sldId id="423" r:id="rId9"/>
    <p:sldId id="424" r:id="rId10"/>
    <p:sldId id="422" r:id="rId11"/>
    <p:sldId id="568" r:id="rId12"/>
    <p:sldId id="290" r:id="rId13"/>
    <p:sldId id="291" r:id="rId14"/>
    <p:sldId id="535" r:id="rId15"/>
    <p:sldId id="536" r:id="rId16"/>
    <p:sldId id="399" r:id="rId17"/>
    <p:sldId id="576" r:id="rId18"/>
    <p:sldId id="474" r:id="rId19"/>
    <p:sldId id="558" r:id="rId20"/>
    <p:sldId id="574" r:id="rId21"/>
    <p:sldId id="567" r:id="rId22"/>
    <p:sldId id="571" r:id="rId23"/>
    <p:sldId id="586" r:id="rId24"/>
    <p:sldId id="573" r:id="rId25"/>
    <p:sldId id="587" r:id="rId26"/>
    <p:sldId id="588" r:id="rId27"/>
    <p:sldId id="572" r:id="rId28"/>
    <p:sldId id="589" r:id="rId29"/>
    <p:sldId id="263" r:id="rId30"/>
    <p:sldId id="592" r:id="rId31"/>
    <p:sldId id="492" r:id="rId32"/>
    <p:sldId id="299" r:id="rId33"/>
    <p:sldId id="590" r:id="rId34"/>
    <p:sldId id="5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A1EF70-9C6E-4301-B792-10BBCB4DE6D4}">
          <p14:sldIdLst>
            <p14:sldId id="256"/>
            <p14:sldId id="257"/>
          </p14:sldIdLst>
        </p14:section>
        <p14:section name="Данни" id="{A325E6DD-1BBA-4313-AB1D-EC83B30B5D1F}">
          <p14:sldIdLst>
            <p14:sldId id="537"/>
            <p14:sldId id="267"/>
            <p14:sldId id="268"/>
          </p14:sldIdLst>
        </p14:section>
        <p14:section name="Структура от данни" id="{E7E782ED-2C42-41CE-B6BD-2F94CEB1FF02}">
          <p14:sldIdLst>
            <p14:sldId id="264"/>
            <p14:sldId id="269"/>
            <p14:sldId id="423"/>
            <p14:sldId id="424"/>
            <p14:sldId id="422"/>
          </p14:sldIdLst>
        </p14:section>
        <p14:section name="Линейни структури от данни" id="{90BEC160-A60E-4298-A652-8D212252C507}">
          <p14:sldIdLst>
            <p14:sldId id="568"/>
            <p14:sldId id="290"/>
            <p14:sldId id="291"/>
            <p14:sldId id="535"/>
            <p14:sldId id="536"/>
            <p14:sldId id="399"/>
            <p14:sldId id="576"/>
          </p14:sldIdLst>
        </p14:section>
        <p14:section name="Речници" id="{731E7FE2-D637-452B-B470-A4A9BA2FE20F}">
          <p14:sldIdLst>
            <p14:sldId id="474"/>
            <p14:sldId id="558"/>
            <p14:sldId id="574"/>
            <p14:sldId id="567"/>
          </p14:sldIdLst>
        </p14:section>
        <p14:section name="Сложни структури от данни– Примери" id="{4C94A0BD-A741-4695-A0E1-E1A8D699167E}">
          <p14:sldIdLst>
            <p14:sldId id="571"/>
            <p14:sldId id="586"/>
            <p14:sldId id="573"/>
            <p14:sldId id="587"/>
            <p14:sldId id="588"/>
            <p14:sldId id="572"/>
            <p14:sldId id="589"/>
            <p14:sldId id="263"/>
            <p14:sldId id="592"/>
            <p14:sldId id="492"/>
          </p14:sldIdLst>
        </p14:section>
        <p14:section name="Обобщение" id="{678E0FC1-8CFD-4BFA-8AED-C76752B5743E}">
          <p14:sldIdLst>
            <p14:sldId id="299"/>
            <p14:sldId id="590"/>
            <p14:sldId id="5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64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6" d="100"/>
          <a:sy n="86" d="100"/>
        </p:scale>
        <p:origin x="2814" y="9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20.3.2023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F92739-B44F-4763-BBA3-CBA346B3A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321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840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988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24B861-B249-4616-A130-02C788491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3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9C5335-D12B-4E7C-8018-126DE1703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346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15D7D7-0273-4862-B945-FE8C88139E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428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049F6E-B6B0-4D35-99DF-42E5B5CAF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81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583689-C46D-4645-9A43-D5F58FC4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F18B62-E024-4307-96EE-76CA36C95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82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A29A74A-A602-45F3-B1E6-6C8A55D8C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955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C23983-FA1B-4787-B7CB-03CD465AF1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334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ferencesource/blob/master/mscorlib/system/collections/generic/dictionary.cs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nuget.org/packages/MoreComplexDataStructure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Данни и структура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структура от данни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553082" y="5150282"/>
            <a:ext cx="3202918" cy="832591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pic>
        <p:nvPicPr>
          <p:cNvPr id="1026" name="Picture 2" descr="Difference between Linear and Non-linear Data Structures - GeeksforGeeks">
            <a:extLst>
              <a:ext uri="{FF2B5EF4-FFF2-40B4-BE49-F238E27FC236}">
                <a16:creationId xmlns:a16="http://schemas.microsoft.com/office/drawing/2014/main" id="{9B77148F-F4D5-4AAA-A202-AB898E09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237" y="2105737"/>
            <a:ext cx="5619527" cy="248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4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dirty="0"/>
              <a:t>Абстрактни типове данни (АТД)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3399" dirty="0"/>
              <a:t>Набор от </a:t>
            </a:r>
            <a:r>
              <a:rPr lang="bg-BG" sz="3399" b="1" dirty="0">
                <a:solidFill>
                  <a:schemeClr val="bg1"/>
                </a:solidFill>
              </a:rPr>
              <a:t>дефиниции от операции</a:t>
            </a:r>
            <a:endParaRPr lang="en-US" sz="3399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Дефинира какво можем да правим с структурата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sz="3599" dirty="0"/>
              <a:t>АТД могат да имат различни </a:t>
            </a:r>
            <a:r>
              <a:rPr lang="bg-BG" sz="3599" b="1" dirty="0">
                <a:solidFill>
                  <a:schemeClr val="bg1"/>
                </a:solidFill>
              </a:rPr>
              <a:t>имплементации</a:t>
            </a:r>
            <a:r>
              <a:rPr lang="bg-BG" sz="3599" dirty="0"/>
              <a:t> 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Различната имплементация може да окаже различна </a:t>
            </a:r>
            <a:r>
              <a:rPr lang="bg-BG" sz="3199" b="1" dirty="0">
                <a:solidFill>
                  <a:schemeClr val="bg1"/>
                </a:solidFill>
              </a:rPr>
              <a:t>ефективност</a:t>
            </a:r>
            <a:r>
              <a:rPr lang="en-US" sz="3199" dirty="0"/>
              <a:t>, </a:t>
            </a:r>
            <a:r>
              <a:rPr lang="bg-BG" sz="3199" b="1" dirty="0">
                <a:solidFill>
                  <a:schemeClr val="bg1"/>
                </a:solidFill>
              </a:rPr>
              <a:t>логика на добавяне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необходими ресурси</a:t>
            </a:r>
            <a:endParaRPr lang="en-US" sz="3199" b="1" dirty="0">
              <a:solidFill>
                <a:schemeClr val="bg1"/>
              </a:solidFill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 (АТД)</a:t>
            </a:r>
            <a:endParaRPr lang="en-US" dirty="0"/>
          </a:p>
        </p:txBody>
      </p:sp>
      <p:pic>
        <p:nvPicPr>
          <p:cNvPr id="4" name="Picture 2" descr="Резултат с изображение за „abstract data“">
            <a:extLst>
              <a:ext uri="{FF2B5EF4-FFF2-40B4-BE49-F238E27FC236}">
                <a16:creationId xmlns:a16="http://schemas.microsoft.com/office/drawing/2014/main" id="{FF75CC6F-EEF5-4304-A093-A0D68C1F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01" y="983403"/>
            <a:ext cx="2946000" cy="14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F1B67C-4ADD-41C7-983F-95110E143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59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Масив и списък</a:t>
            </a:r>
            <a:endParaRPr lang="en-US" dirty="0"/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7" y="1831802"/>
            <a:ext cx="3199189" cy="11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altLang="ko-KR" sz="3600" b="1" dirty="0">
                <a:solidFill>
                  <a:schemeClr val="bg1"/>
                </a:solidFill>
              </a:rPr>
              <a:t>Масива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altLang="ko-KR" sz="3400" dirty="0"/>
              <a:t>Заемат малко памет</a:t>
            </a:r>
            <a:endParaRPr lang="en-US" altLang="ko-KR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altLang="ko-KR" sz="3400" dirty="0"/>
              <a:t>Имат </a:t>
            </a:r>
            <a:r>
              <a:rPr lang="bg-BG" altLang="ko-KR" sz="3400" b="1" dirty="0">
                <a:solidFill>
                  <a:schemeClr val="bg1"/>
                </a:solidFill>
              </a:rPr>
              <a:t>фиксиран размер</a:t>
            </a:r>
            <a:endParaRPr lang="en-US" altLang="ko-KR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altLang="ko-KR" sz="3400" dirty="0"/>
              <a:t>Обикновено</a:t>
            </a:r>
            <a:r>
              <a:rPr lang="en-US" altLang="ko-KR" sz="3400" dirty="0"/>
              <a:t> </a:t>
            </a:r>
            <a:r>
              <a:rPr lang="bg-BG" altLang="ko-KR" sz="3400" b="1" dirty="0">
                <a:solidFill>
                  <a:schemeClr val="bg1"/>
                </a:solidFill>
              </a:rPr>
              <a:t>за вградени в езиците</a:t>
            </a:r>
            <a:endParaRPr lang="en-US" altLang="ko-KR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Много колекции са създадени чрез имплементация на масиви</a:t>
            </a:r>
            <a:endParaRPr lang="en-US" altLang="ko-KR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List&lt;T&gt;</a:t>
            </a:r>
            <a:r>
              <a:rPr lang="en-US" altLang="ko-KR" sz="3399" dirty="0"/>
              <a:t> </a:t>
            </a:r>
            <a:r>
              <a:rPr lang="bg-BG" altLang="ko-KR" sz="3399" dirty="0"/>
              <a:t>в</a:t>
            </a:r>
            <a:r>
              <a:rPr lang="en-US" altLang="ko-KR" sz="3399" dirty="0"/>
              <a:t> C#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Queue&lt;T&gt;</a:t>
            </a:r>
            <a:r>
              <a:rPr lang="en-US" altLang="ko-KR" sz="3399" dirty="0"/>
              <a:t> </a:t>
            </a:r>
            <a:r>
              <a:rPr lang="bg-BG" altLang="ko-KR" sz="3399" dirty="0"/>
              <a:t>в</a:t>
            </a:r>
            <a:r>
              <a:rPr lang="en-US" altLang="ko-KR" sz="3399" dirty="0"/>
              <a:t> C#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Stack&lt;T&gt; </a:t>
            </a:r>
            <a:r>
              <a:rPr lang="bg-BG" altLang="ko-KR" sz="3399" dirty="0"/>
              <a:t>в</a:t>
            </a:r>
            <a:r>
              <a:rPr lang="en-US" altLang="ko-KR" sz="3399" dirty="0"/>
              <a:t> C#</a:t>
            </a:r>
          </a:p>
          <a:p>
            <a:pPr lvl="1">
              <a:buClr>
                <a:schemeClr val="tx1"/>
              </a:buClr>
            </a:pPr>
            <a:endParaRPr lang="en-US" altLang="ko-KR" sz="3399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Масиви – структура от данни</a:t>
            </a:r>
            <a:endParaRPr lang="bg-BG" dirty="0"/>
          </a:p>
        </p:txBody>
      </p:sp>
      <p:pic>
        <p:nvPicPr>
          <p:cNvPr id="1026" name="Picture 2" descr="Python - Arrays - Tutorialspoint">
            <a:extLst>
              <a:ext uri="{FF2B5EF4-FFF2-40B4-BE49-F238E27FC236}">
                <a16:creationId xmlns:a16="http://schemas.microsoft.com/office/drawing/2014/main" id="{881D9384-9087-41DB-A381-91E364BD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165" y="1449516"/>
            <a:ext cx="6260502" cy="1535313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C436ED0-9D07-40D1-97D3-3C56A2E1D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5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altLang="ko-KR" sz="3299" dirty="0"/>
              <a:t>Масива използва</a:t>
            </a:r>
            <a:r>
              <a:rPr lang="en-US" altLang="ko-KR" sz="3299" dirty="0"/>
              <a:t> </a:t>
            </a:r>
            <a:r>
              <a:rPr lang="bg-BG" altLang="ko-KR" sz="3299" b="1" dirty="0">
                <a:solidFill>
                  <a:schemeClr val="bg1"/>
                </a:solidFill>
              </a:rPr>
              <a:t>единичен блок от паметта</a:t>
            </a:r>
            <a:endParaRPr lang="en-US" altLang="ko-KR" sz="3299" b="1" dirty="0">
              <a:solidFill>
                <a:schemeClr val="bg1"/>
              </a:solidFill>
            </a:endParaRPr>
          </a:p>
          <a:p>
            <a:endParaRPr lang="en-US" altLang="ko-KR" sz="3299" dirty="0"/>
          </a:p>
          <a:p>
            <a:r>
              <a:rPr lang="bg-BG" altLang="ko-KR" sz="3299" dirty="0"/>
              <a:t>Използва общо </a:t>
            </a:r>
            <a:r>
              <a:rPr lang="bg-BG" altLang="ko-KR" sz="3299" b="1" dirty="0">
                <a:solidFill>
                  <a:schemeClr val="bg1"/>
                </a:solidFill>
              </a:rPr>
              <a:t>указателя на масив</a:t>
            </a:r>
            <a:r>
              <a:rPr lang="en-US" altLang="ko-KR" sz="3299" b="1" dirty="0">
                <a:solidFill>
                  <a:schemeClr val="bg1"/>
                </a:solidFill>
              </a:rPr>
              <a:t>+ (N * </a:t>
            </a:r>
            <a:r>
              <a:rPr lang="bg-BG" altLang="ko-KR" sz="3299" b="1" dirty="0">
                <a:solidFill>
                  <a:schemeClr val="bg1"/>
                </a:solidFill>
              </a:rPr>
              <a:t>елемент</a:t>
            </a:r>
            <a:r>
              <a:rPr lang="en-US" altLang="ko-KR" sz="3299" b="1" dirty="0">
                <a:solidFill>
                  <a:schemeClr val="bg1"/>
                </a:solidFill>
              </a:rPr>
              <a:t>/</a:t>
            </a:r>
            <a:r>
              <a:rPr lang="bg-BG" altLang="ko-KR" sz="3299" b="1" dirty="0">
                <a:solidFill>
                  <a:schemeClr val="bg1"/>
                </a:solidFill>
              </a:rPr>
              <a:t>размера на указателя</a:t>
            </a:r>
            <a:r>
              <a:rPr lang="en-US" altLang="ko-KR" sz="3299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3299" dirty="0"/>
          </a:p>
          <a:p>
            <a:endParaRPr lang="en-US" altLang="ko-KR" sz="3299" dirty="0"/>
          </a:p>
          <a:p>
            <a:endParaRPr lang="en-US" altLang="ko-KR" sz="3299" dirty="0"/>
          </a:p>
          <a:p>
            <a:pPr>
              <a:buClr>
                <a:schemeClr val="tx1"/>
              </a:buClr>
            </a:pPr>
            <a:r>
              <a:rPr lang="bg-BG" altLang="ko-KR" sz="3299" b="1" dirty="0">
                <a:solidFill>
                  <a:schemeClr val="bg1"/>
                </a:solidFill>
              </a:rPr>
              <a:t>Адреса на масива </a:t>
            </a:r>
            <a:r>
              <a:rPr lang="en-US" altLang="ko-KR" sz="3299" b="1" dirty="0"/>
              <a:t>+</a:t>
            </a:r>
            <a:r>
              <a:rPr lang="en-US" altLang="ko-KR" sz="3299" b="1" dirty="0">
                <a:solidFill>
                  <a:schemeClr val="bg1"/>
                </a:solidFill>
              </a:rPr>
              <a:t> (</a:t>
            </a:r>
            <a:r>
              <a:rPr lang="bg-BG" altLang="ko-KR" sz="3299" b="1" dirty="0">
                <a:solidFill>
                  <a:schemeClr val="bg1"/>
                </a:solidFill>
              </a:rPr>
              <a:t>индекса на елемента</a:t>
            </a:r>
            <a:r>
              <a:rPr lang="en-US" altLang="ko-KR" sz="3299" b="1" dirty="0">
                <a:solidFill>
                  <a:schemeClr val="bg1"/>
                </a:solidFill>
              </a:rPr>
              <a:t> </a:t>
            </a:r>
            <a:r>
              <a:rPr lang="en-US" altLang="ko-KR" sz="3299" b="1" dirty="0"/>
              <a:t>*</a:t>
            </a:r>
            <a:r>
              <a:rPr lang="en-US" altLang="ko-KR" sz="3299" b="1" dirty="0">
                <a:solidFill>
                  <a:schemeClr val="bg1"/>
                </a:solidFill>
              </a:rPr>
              <a:t> </a:t>
            </a:r>
            <a:r>
              <a:rPr lang="bg-BG" altLang="ko-KR" sz="3299" b="1" dirty="0">
                <a:solidFill>
                  <a:schemeClr val="bg1"/>
                </a:solidFill>
              </a:rPr>
              <a:t>размер</a:t>
            </a:r>
            <a:r>
              <a:rPr lang="en-US" altLang="ko-KR" sz="3299" b="1" dirty="0">
                <a:solidFill>
                  <a:schemeClr val="bg1"/>
                </a:solidFill>
              </a:rPr>
              <a:t>) </a:t>
            </a:r>
            <a:r>
              <a:rPr lang="en-US" altLang="ko-KR" sz="3299" b="1" dirty="0"/>
              <a:t>=</a:t>
            </a:r>
            <a:r>
              <a:rPr lang="en-US" altLang="ko-KR" sz="3299" b="1" dirty="0">
                <a:solidFill>
                  <a:schemeClr val="bg1"/>
                </a:solidFill>
              </a:rPr>
              <a:t> </a:t>
            </a:r>
            <a:r>
              <a:rPr lang="bg-BG" altLang="ko-KR" sz="3299" b="1" dirty="0">
                <a:solidFill>
                  <a:schemeClr val="bg1"/>
                </a:solidFill>
              </a:rPr>
              <a:t>адрес на елемента</a:t>
            </a:r>
            <a:endParaRPr lang="en-US" altLang="ko-KR" sz="3299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altLang="ko-KR" sz="3299" dirty="0">
                <a:ea typeface="굴림" pitchFamily="50" charset="-127"/>
              </a:rPr>
              <a:t>Масивите имат </a:t>
            </a:r>
            <a:r>
              <a:rPr lang="bg-BG" altLang="ko-KR" sz="3299" b="1" dirty="0">
                <a:solidFill>
                  <a:schemeClr val="bg1"/>
                </a:solidFill>
                <a:ea typeface="굴림" pitchFamily="50" charset="-127"/>
              </a:rPr>
              <a:t>фиксиран размер</a:t>
            </a:r>
            <a:r>
              <a:rPr lang="en-US" altLang="ko-KR" sz="3299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3299" dirty="0">
                <a:ea typeface="굴림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299" dirty="0">
                <a:ea typeface="굴림" pitchFamily="50" charset="-127"/>
              </a:rPr>
              <a:t> </a:t>
            </a:r>
            <a:r>
              <a:rPr lang="bg-BG" altLang="ko-KR" sz="3299" dirty="0">
                <a:ea typeface="굴림" pitchFamily="50" charset="-127"/>
              </a:rPr>
              <a:t>за да разширим масива,</a:t>
            </a:r>
            <a:r>
              <a:rPr lang="en-US" altLang="ko-KR" sz="3299" dirty="0">
                <a:ea typeface="굴림" pitchFamily="50" charset="-127"/>
              </a:rPr>
              <a:t> </a:t>
            </a:r>
            <a:r>
              <a:rPr lang="bg-BG" altLang="ko-KR" sz="3299" b="1" dirty="0">
                <a:solidFill>
                  <a:schemeClr val="bg1"/>
                </a:solidFill>
                <a:ea typeface="굴림" pitchFamily="50" charset="-127"/>
              </a:rPr>
              <a:t>трябва да го копираме</a:t>
            </a:r>
            <a:endParaRPr lang="en-US" altLang="ko-KR" sz="3299" b="1" dirty="0">
              <a:solidFill>
                <a:schemeClr val="bg1"/>
              </a:solidFill>
              <a:ea typeface="굴림" pitchFamily="50" charset="-127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17610"/>
              </p:ext>
            </p:extLst>
          </p:nvPr>
        </p:nvGraphicFramePr>
        <p:xfrm>
          <a:off x="2936563" y="2771735"/>
          <a:ext cx="6356200" cy="18287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620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020" y="1758334"/>
            <a:ext cx="1051286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86219" y="3248310"/>
            <a:ext cx="3304328" cy="578731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Общо</a:t>
            </a:r>
            <a:r>
              <a:rPr lang="en-US" sz="2799" b="1" dirty="0">
                <a:solidFill>
                  <a:srgbClr val="FFFFFF"/>
                </a:solidFill>
              </a:rPr>
              <a:t>: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 * 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бита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86219" y="1073666"/>
            <a:ext cx="2913973" cy="1055298"/>
          </a:xfrm>
          <a:prstGeom prst="wedgeRoundRectCallout">
            <a:avLst>
              <a:gd name="adj1" fmla="val -69443"/>
              <a:gd name="adj2" fmla="val 6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bg-BG" sz="2799" b="1" dirty="0">
                <a:solidFill>
                  <a:srgbClr val="FFFFFF"/>
                </a:solidFill>
              </a:rPr>
              <a:t>има размер от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бита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1000" y="2771735"/>
            <a:ext cx="2521233" cy="1531882"/>
          </a:xfrm>
          <a:prstGeom prst="wedgeRoundRectCallout">
            <a:avLst>
              <a:gd name="adj1" fmla="val 87242"/>
              <a:gd name="adj2" fmla="val 2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Масива започва от този адрес</a:t>
            </a:r>
            <a:endParaRPr lang="en-US" sz="2799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4C871B0-5790-4B8F-86A6-45D59E221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4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Динамични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 (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оразмеряващи се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) 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масиви </a:t>
            </a:r>
            <a:r>
              <a:rPr lang="bg-BG" altLang="ko-KR" dirty="0">
                <a:ea typeface="굴림" pitchFamily="50" charset="-127"/>
              </a:rPr>
              <a:t>имат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променлив размер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Имплементирани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се с масив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045594" cy="882654"/>
          </a:xfrm>
        </p:spPr>
        <p:txBody>
          <a:bodyPr>
            <a:normAutofit/>
          </a:bodyPr>
          <a:lstStyle/>
          <a:p>
            <a:r>
              <a:rPr lang="bg-BG" altLang="ko-KR" sz="3200" dirty="0">
                <a:ea typeface="굴림" pitchFamily="50" charset="-127"/>
              </a:rPr>
              <a:t>Динамични масиви </a:t>
            </a:r>
            <a:r>
              <a:rPr lang="en-US" altLang="ko-KR" sz="3200" dirty="0">
                <a:ea typeface="굴림" pitchFamily="50" charset="-127"/>
              </a:rPr>
              <a:t>(</a:t>
            </a:r>
            <a:r>
              <a:rPr lang="bg-BG" altLang="ko-KR" sz="3200" dirty="0">
                <a:ea typeface="굴림" pitchFamily="50" charset="-127"/>
              </a:rPr>
              <a:t>списък</a:t>
            </a:r>
            <a:r>
              <a:rPr lang="en-US" altLang="ko-KR" sz="3200" dirty="0">
                <a:ea typeface="굴림" pitchFamily="50" charset="-127"/>
              </a:rPr>
              <a:t>): </a:t>
            </a:r>
            <a:r>
              <a:rPr lang="bg-BG" altLang="ko-KR" sz="3200" dirty="0">
                <a:ea typeface="굴림" pitchFamily="50" charset="-127"/>
              </a:rPr>
              <a:t>преоразмеряване</a:t>
            </a:r>
            <a:r>
              <a:rPr lang="en-US" altLang="ko-KR" sz="3200" dirty="0">
                <a:ea typeface="굴림" pitchFamily="50" charset="-127"/>
              </a:rPr>
              <a:t> +1</a:t>
            </a:r>
            <a:endParaRPr lang="bg-BG" sz="3200" dirty="0"/>
          </a:p>
        </p:txBody>
      </p:sp>
      <p:sp>
        <p:nvSpPr>
          <p:cNvPr id="6" name="Oval 5"/>
          <p:cNvSpPr/>
          <p:nvPr/>
        </p:nvSpPr>
        <p:spPr>
          <a:xfrm>
            <a:off x="1128679" y="3693109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90239"/>
              </p:ext>
            </p:extLst>
          </p:nvPr>
        </p:nvGraphicFramePr>
        <p:xfrm>
          <a:off x="1678234" y="4134599"/>
          <a:ext cx="3024893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6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24032" y="475421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Брои</a:t>
            </a:r>
            <a:r>
              <a:rPr lang="en-GB" sz="2799" dirty="0"/>
              <a:t> = 5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49043" y="3920639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5242408" y="3930815"/>
            <a:ext cx="133514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</a:t>
            </a:r>
            <a:endParaRPr lang="en-GB" sz="2799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0" y="5825143"/>
            <a:ext cx="1809954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Добавяне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922844" y="5835113"/>
            <a:ext cx="1684541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Взимане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3654577" y="5810408"/>
            <a:ext cx="161107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Слагане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5321091" y="5778381"/>
            <a:ext cx="235321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Премахване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>
            <a:cxnSpLocks/>
            <a:stCxn id="7" idx="0"/>
            <a:endCxn id="6" idx="4"/>
          </p:cNvCxnSpPr>
          <p:nvPr/>
        </p:nvCxnSpPr>
        <p:spPr>
          <a:xfrm flipV="1">
            <a:off x="904977" y="5414069"/>
            <a:ext cx="2280566" cy="4110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16" idx="0"/>
            <a:endCxn id="6" idx="4"/>
          </p:cNvCxnSpPr>
          <p:nvPr/>
        </p:nvCxnSpPr>
        <p:spPr>
          <a:xfrm flipV="1">
            <a:off x="2765115" y="5414069"/>
            <a:ext cx="420428" cy="4210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 flipV="1">
            <a:off x="3221095" y="5443194"/>
            <a:ext cx="1067774" cy="351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 flipV="1">
            <a:off x="3333041" y="5345300"/>
            <a:ext cx="3077185" cy="400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4768964" y="3158838"/>
            <a:ext cx="3203679" cy="45708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Списък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621584" y="3608111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23732"/>
              </p:ext>
            </p:extLst>
          </p:nvPr>
        </p:nvGraphicFramePr>
        <p:xfrm>
          <a:off x="7972643" y="4134599"/>
          <a:ext cx="343085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409345775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6560" y="474927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Брои</a:t>
            </a:r>
            <a:r>
              <a:rPr lang="en-GB" sz="2799" dirty="0"/>
              <a:t> = 6</a:t>
            </a:r>
          </a:p>
        </p:txBody>
      </p:sp>
      <p:sp>
        <p:nvSpPr>
          <p:cNvPr id="466961" name="TextBox 466960"/>
          <p:cNvSpPr txBox="1"/>
          <p:nvPr/>
        </p:nvSpPr>
        <p:spPr>
          <a:xfrm>
            <a:off x="421900" y="6292194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74961" y="6292194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00811" y="6283028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23681" y="6292194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7" name="Arrow: Right 56"/>
          <p:cNvSpPr/>
          <p:nvPr/>
        </p:nvSpPr>
        <p:spPr>
          <a:xfrm flipH="1">
            <a:off x="5546613" y="4530080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58" name="TextBox 57"/>
          <p:cNvSpPr txBox="1"/>
          <p:nvPr/>
        </p:nvSpPr>
        <p:spPr>
          <a:xfrm>
            <a:off x="6099326" y="4540257"/>
            <a:ext cx="176137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Премахва</a:t>
            </a:r>
            <a:endParaRPr lang="en-GB" sz="2799" dirty="0"/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938182DC-90D6-4346-9FA7-77103911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59" y="2104463"/>
            <a:ext cx="2757728" cy="1531882"/>
          </a:xfrm>
          <a:prstGeom prst="wedgeRoundRectCallout">
            <a:avLst>
              <a:gd name="adj1" fmla="val -39872"/>
              <a:gd name="adj2" fmla="val 106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Новия масив с копиран размер</a:t>
            </a:r>
            <a:endParaRPr lang="en-US" sz="2799" b="1" dirty="0">
              <a:solidFill>
                <a:schemeClr val="bg2"/>
              </a:solidFill>
              <a:ea typeface="굴림" pitchFamily="50" charset="-127"/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5D525EC7-05FB-4EB8-84AE-C7137FD24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466961" grpId="0"/>
      <p:bldP spid="54" grpId="0"/>
      <p:bldP spid="55" grpId="0"/>
      <p:bldP spid="56" grpId="0"/>
      <p:bldP spid="57" grpId="0" animBg="1"/>
      <p:bldP spid="58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dirty="0">
                <a:ea typeface="굴림" pitchFamily="50" charset="-127"/>
              </a:rPr>
              <a:t>Преоразмеряване на масив</a:t>
            </a:r>
            <a:r>
              <a:rPr lang="en-US" altLang="ko-KR" dirty="0">
                <a:ea typeface="굴림" pitchFamily="50" charset="-127"/>
              </a:rPr>
              <a:t>: 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умножава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dirty="0">
                <a:ea typeface="굴림" pitchFamily="50" charset="-127"/>
              </a:rPr>
              <a:t>капацитетът, който има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Копирането се извършва за време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bg-BG" altLang="ko-KR" dirty="0">
                <a:ea typeface="굴림" pitchFamily="50" charset="-127"/>
                <a:sym typeface="Wingdings" panose="05000000000000000000" pitchFamily="2" charset="2"/>
              </a:rPr>
              <a:t>само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~30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bg-BG" altLang="ko-KR" dirty="0">
                <a:ea typeface="굴림" pitchFamily="50" charset="-127"/>
                <a:sym typeface="Wingdings" panose="05000000000000000000" pitchFamily="2" charset="2"/>
              </a:rPr>
              <a:t>копия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ko-KR" sz="2400" dirty="0">
                <a:ea typeface="굴림" pitchFamily="50" charset="-127"/>
              </a:rPr>
              <a:t>Динамичен масив</a:t>
            </a:r>
            <a:r>
              <a:rPr lang="en-US" altLang="ko-KR" sz="2400" dirty="0">
                <a:ea typeface="굴림" pitchFamily="50" charset="-127"/>
              </a:rPr>
              <a:t>(</a:t>
            </a:r>
            <a:r>
              <a:rPr lang="bg-BG" altLang="ko-KR" sz="2400" dirty="0">
                <a:ea typeface="굴림" pitchFamily="50" charset="-127"/>
              </a:rPr>
              <a:t>Списък</a:t>
            </a:r>
            <a:r>
              <a:rPr lang="en-US" altLang="ko-KR" sz="2400" dirty="0">
                <a:ea typeface="굴림" pitchFamily="50" charset="-127"/>
              </a:rPr>
              <a:t>): </a:t>
            </a:r>
            <a:r>
              <a:rPr lang="bg-BG" altLang="ko-KR" sz="2400" dirty="0">
                <a:ea typeface="굴림" pitchFamily="50" charset="-127"/>
              </a:rPr>
              <a:t>преоразмеряване</a:t>
            </a:r>
            <a:r>
              <a:rPr lang="en-US" altLang="ko-KR" sz="2400" dirty="0">
                <a:ea typeface="굴림" pitchFamily="50" charset="-127"/>
              </a:rPr>
              <a:t> *2 – </a:t>
            </a:r>
            <a:r>
              <a:rPr lang="bg-BG" altLang="ko-KR" sz="2400" dirty="0">
                <a:ea typeface="굴림" pitchFamily="50" charset="-127"/>
              </a:rPr>
              <a:t>Добавяне</a:t>
            </a:r>
            <a:r>
              <a:rPr lang="en-US" altLang="ko-KR" sz="2400" dirty="0">
                <a:ea typeface="굴림" pitchFamily="50" charset="-127"/>
              </a:rPr>
              <a:t> O(1)</a:t>
            </a:r>
            <a:endParaRPr lang="bg-BG" sz="2400" dirty="0"/>
          </a:p>
        </p:txBody>
      </p:sp>
      <p:sp>
        <p:nvSpPr>
          <p:cNvPr id="5" name="Arrow: Right 4"/>
          <p:cNvSpPr/>
          <p:nvPr/>
        </p:nvSpPr>
        <p:spPr>
          <a:xfrm>
            <a:off x="4131699" y="5747564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2419363" y="5757741"/>
            <a:ext cx="17408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5203139" y="3064031"/>
            <a:ext cx="1918345" cy="568252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3599" b="1" dirty="0">
                <a:latin typeface="Consolas" panose="020B0609020204030204" pitchFamily="49" charset="0"/>
              </a:rPr>
              <a:t>Списък</a:t>
            </a:r>
            <a:endParaRPr lang="en-GB" sz="35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01258" y="3947557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22949"/>
              </p:ext>
            </p:extLst>
          </p:nvPr>
        </p:nvGraphicFramePr>
        <p:xfrm>
          <a:off x="8792853" y="4320496"/>
          <a:ext cx="2303250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734519" y="523465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Брои</a:t>
            </a:r>
            <a:r>
              <a:rPr lang="en-GB" sz="2799" dirty="0"/>
              <a:t>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34519" y="4777576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4</a:t>
            </a:r>
          </a:p>
        </p:txBody>
      </p:sp>
      <p:sp>
        <p:nvSpPr>
          <p:cNvPr id="30" name="Oval 29"/>
          <p:cNvSpPr/>
          <p:nvPr/>
        </p:nvSpPr>
        <p:spPr>
          <a:xfrm>
            <a:off x="4316071" y="3947557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52680"/>
              </p:ext>
            </p:extLst>
          </p:nvPr>
        </p:nvGraphicFramePr>
        <p:xfrm>
          <a:off x="4907666" y="4320496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49333" y="523465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Брои</a:t>
            </a:r>
            <a:r>
              <a:rPr lang="en-GB" sz="2799" dirty="0"/>
              <a:t> 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49332" y="4777576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4" name="Oval 33"/>
          <p:cNvSpPr/>
          <p:nvPr/>
        </p:nvSpPr>
        <p:spPr>
          <a:xfrm>
            <a:off x="415184" y="3947557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0066"/>
              </p:ext>
            </p:extLst>
          </p:nvPr>
        </p:nvGraphicFramePr>
        <p:xfrm>
          <a:off x="1006779" y="4320496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48446" y="523465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Брои</a:t>
            </a:r>
            <a:r>
              <a:rPr lang="en-GB" sz="2799" dirty="0"/>
              <a:t>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8445" y="4777576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172745" y="5747564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39" name="TextBox 38"/>
          <p:cNvSpPr txBox="1"/>
          <p:nvPr/>
        </p:nvSpPr>
        <p:spPr>
          <a:xfrm>
            <a:off x="6377296" y="5757741"/>
            <a:ext cx="182396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0" name="TextBox 39"/>
          <p:cNvSpPr txBox="1"/>
          <p:nvPr/>
        </p:nvSpPr>
        <p:spPr>
          <a:xfrm>
            <a:off x="3528437" y="6260418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19271" y="6260418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0" y="6260356"/>
            <a:ext cx="3259551" cy="578713"/>
          </a:xfrm>
          <a:prstGeom prst="wedgeRoundRectCallout">
            <a:avLst>
              <a:gd name="adj1" fmla="val 57279"/>
              <a:gd name="adj2" fmla="val -262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Амортизира</a:t>
            </a:r>
            <a:r>
              <a:rPr lang="en-US" sz="2799" b="1" dirty="0">
                <a:solidFill>
                  <a:schemeClr val="bg2"/>
                </a:solidFill>
                <a:ea typeface="굴림" pitchFamily="50" charset="-127"/>
              </a:rPr>
              <a:t> O(1)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D2A7BCF0-C4E3-47E2-AAF4-2BCE51EB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609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8277" y="1104695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  <a:sym typeface="Symbol" pitchFamily="18" charset="2"/>
              </a:rPr>
              <a:t>Свързан списък</a:t>
            </a:r>
            <a:r>
              <a:rPr lang="en-US" sz="3199" dirty="0">
                <a:sym typeface="Symbol" pitchFamily="18" charset="2"/>
              </a:rPr>
              <a:t>== </a:t>
            </a:r>
            <a:r>
              <a:rPr lang="bg-BG" sz="3199" dirty="0">
                <a:sym typeface="Symbol" pitchFamily="18" charset="2"/>
              </a:rPr>
              <a:t>динамичен</a:t>
            </a:r>
            <a:r>
              <a:rPr lang="en-US" sz="3199" dirty="0">
                <a:sym typeface="Symbol" pitchFamily="18" charset="2"/>
              </a:rPr>
              <a:t> </a:t>
            </a:r>
            <a:r>
              <a:rPr lang="en-US" sz="3199" dirty="0"/>
              <a:t>(</a:t>
            </a:r>
            <a:r>
              <a:rPr lang="bg-BG" sz="3199" dirty="0"/>
              <a:t>базиран на указател</a:t>
            </a:r>
            <a:r>
              <a:rPr lang="en-US" sz="3199" dirty="0"/>
              <a:t>) </a:t>
            </a:r>
            <a:r>
              <a:rPr lang="bg-BG" sz="3199" dirty="0"/>
              <a:t>списък с имплементация</a:t>
            </a:r>
            <a:endParaRPr lang="en-US" sz="3199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</a:rPr>
              <a:t>Единичен свързан списък</a:t>
            </a:r>
            <a:r>
              <a:rPr lang="en-US" sz="3199" dirty="0"/>
              <a:t>: </a:t>
            </a:r>
            <a:r>
              <a:rPr lang="bg-BG" sz="3199" dirty="0"/>
              <a:t>всеки елемент има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стойност</a:t>
            </a:r>
            <a:r>
              <a:rPr lang="en-US" sz="3199" dirty="0"/>
              <a:t> </a:t>
            </a:r>
            <a:r>
              <a:rPr lang="bg-BG" sz="3199" dirty="0"/>
              <a:t>и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свойство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199" dirty="0"/>
          </a:p>
          <a:p>
            <a:pPr>
              <a:buClr>
                <a:schemeClr val="tx1"/>
              </a:buClr>
            </a:pPr>
            <a:endParaRPr lang="en-US" sz="3199" dirty="0"/>
          </a:p>
          <a:p>
            <a:pPr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</a:rPr>
              <a:t>Двойно свързан списък</a:t>
            </a:r>
            <a:r>
              <a:rPr lang="en-US" sz="3199" dirty="0"/>
              <a:t>: </a:t>
            </a:r>
            <a:r>
              <a:rPr lang="bg-BG" sz="3199" dirty="0"/>
              <a:t>всеки елемент има</a:t>
            </a:r>
            <a:r>
              <a:rPr lang="en-US" sz="3199" dirty="0"/>
              <a:t> </a:t>
            </a:r>
            <a:r>
              <a:rPr lang="bg-BG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стойност</a:t>
            </a:r>
            <a:r>
              <a:rPr lang="en-US" sz="3199" dirty="0"/>
              <a:t>,</a:t>
            </a:r>
            <a:r>
              <a:rPr lang="bg-BG" sz="3199" dirty="0"/>
              <a:t> и свойства</a:t>
            </a:r>
            <a:r>
              <a:rPr lang="en-US" sz="3199" dirty="0"/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3199" dirty="0"/>
              <a:t> and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prev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Свързан списък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AA93D-6C57-4820-9803-DB93B4FFA8A2}"/>
              </a:ext>
            </a:extLst>
          </p:cNvPr>
          <p:cNvGrpSpPr/>
          <p:nvPr/>
        </p:nvGrpSpPr>
        <p:grpSpPr>
          <a:xfrm>
            <a:off x="1681537" y="3180496"/>
            <a:ext cx="8591105" cy="1263247"/>
            <a:chOff x="1693658" y="2480424"/>
            <a:chExt cx="8593343" cy="1263576"/>
          </a:xfrm>
        </p:grpSpPr>
        <p:sp>
          <p:nvSpPr>
            <p:cNvPr id="606227" name="Line 19"/>
            <p:cNvSpPr>
              <a:spLocks noChangeShapeType="1"/>
            </p:cNvSpPr>
            <p:nvPr/>
          </p:nvSpPr>
          <p:spPr bwMode="auto">
            <a:xfrm flipV="1">
              <a:off x="2186864" y="2901616"/>
              <a:ext cx="685800" cy="3810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2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42485133"/>
                </p:ext>
              </p:extLst>
            </p:nvPr>
          </p:nvGraphicFramePr>
          <p:xfrm>
            <a:off x="29128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27541"/>
                </p:ext>
              </p:extLst>
            </p:nvPr>
          </p:nvGraphicFramePr>
          <p:xfrm>
            <a:off x="46654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1693658" y="3220780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4" name="Line 16"/>
            <p:cNvSpPr>
              <a:spLocks noChangeShapeType="1"/>
            </p:cNvSpPr>
            <p:nvPr/>
          </p:nvSpPr>
          <p:spPr bwMode="auto">
            <a:xfrm flipV="1">
              <a:off x="38330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473752"/>
                </p:ext>
              </p:extLst>
            </p:nvPr>
          </p:nvGraphicFramePr>
          <p:xfrm>
            <a:off x="6412247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5579858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2145874"/>
                </p:ext>
              </p:extLst>
            </p:nvPr>
          </p:nvGraphicFramePr>
          <p:xfrm>
            <a:off x="81706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73382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13658" y="2480424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8" name="Line 20"/>
            <p:cNvSpPr>
              <a:spLocks noChangeShapeType="1"/>
            </p:cNvSpPr>
            <p:nvPr/>
          </p:nvSpPr>
          <p:spPr bwMode="auto">
            <a:xfrm flipV="1">
              <a:off x="9085056" y="2977816"/>
              <a:ext cx="609600" cy="4572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AAE99-90BB-41AC-BCDB-F6CB3D88A0F0}"/>
              </a:ext>
            </a:extLst>
          </p:cNvPr>
          <p:cNvGrpSpPr/>
          <p:nvPr/>
        </p:nvGrpSpPr>
        <p:grpSpPr>
          <a:xfrm>
            <a:off x="4589190" y="5189402"/>
            <a:ext cx="7484232" cy="1727030"/>
            <a:chOff x="1363091" y="4696361"/>
            <a:chExt cx="9266099" cy="23173451"/>
          </a:xfrm>
        </p:grpSpPr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2A566CE4-7AB1-46F8-88CF-AA8B3429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3360" y="7152663"/>
              <a:ext cx="473851" cy="2034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4" name="Group 134">
              <a:extLst>
                <a:ext uri="{FF2B5EF4-FFF2-40B4-BE49-F238E27FC236}">
                  <a16:creationId xmlns:a16="http://schemas.microsoft.com/office/drawing/2014/main" id="{E6865BC6-7A1D-48F7-AE6C-8067C25FDE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0141253"/>
                </p:ext>
              </p:extLst>
            </p:nvPr>
          </p:nvGraphicFramePr>
          <p:xfrm>
            <a:off x="283018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0C442B-315C-4DEB-999F-C1D05D044203}"/>
                </a:ext>
              </a:extLst>
            </p:cNvPr>
            <p:cNvSpPr/>
            <p:nvPr/>
          </p:nvSpPr>
          <p:spPr>
            <a:xfrm>
              <a:off x="1445053" y="46963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8D4D0EC6-59A3-4EE2-AE8A-085E08A2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2349" y="7152663"/>
              <a:ext cx="868810" cy="7846164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50">
              <a:extLst>
                <a:ext uri="{FF2B5EF4-FFF2-40B4-BE49-F238E27FC236}">
                  <a16:creationId xmlns:a16="http://schemas.microsoft.com/office/drawing/2014/main" id="{34E1DD17-4F5D-43D2-BDA8-E3C354648C9C}"/>
                </a:ext>
              </a:extLst>
            </p:cNvPr>
            <p:cNvSpPr/>
            <p:nvPr/>
          </p:nvSpPr>
          <p:spPr>
            <a:xfrm>
              <a:off x="9655848" y="13012574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8" name="Group 134">
              <a:extLst>
                <a:ext uri="{FF2B5EF4-FFF2-40B4-BE49-F238E27FC236}">
                  <a16:creationId xmlns:a16="http://schemas.microsoft.com/office/drawing/2014/main" id="{D736F40B-9747-4303-8B7A-E9E9BE5B06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6790752"/>
                </p:ext>
              </p:extLst>
            </p:nvPr>
          </p:nvGraphicFramePr>
          <p:xfrm>
            <a:off x="459283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7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679501A-9829-46F3-94AE-013F2030B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3656" y="9002321"/>
              <a:ext cx="1168026" cy="1399532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59EDE3F-6013-4E82-8093-40E6B6764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6433" y="16538795"/>
              <a:ext cx="1003640" cy="805994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7C296340-82C2-4531-8A19-FB90E8A204F1}"/>
                </a:ext>
              </a:extLst>
            </p:cNvPr>
            <p:cNvSpPr/>
            <p:nvPr/>
          </p:nvSpPr>
          <p:spPr>
            <a:xfrm>
              <a:off x="1363091" y="13274186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6A3F2C5-7A81-4B8B-B1D7-0EDA79B1A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147" y="5732841"/>
              <a:ext cx="978891" cy="926597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3" name="Group 134">
              <a:extLst>
                <a:ext uri="{FF2B5EF4-FFF2-40B4-BE49-F238E27FC236}">
                  <a16:creationId xmlns:a16="http://schemas.microsoft.com/office/drawing/2014/main" id="{8D85AB08-4358-4228-95BB-A6CE19BF09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611202"/>
                </p:ext>
              </p:extLst>
            </p:nvPr>
          </p:nvGraphicFramePr>
          <p:xfrm>
            <a:off x="6355487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4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DD44796-1D1C-4476-9A42-31257132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9649" y="10715087"/>
              <a:ext cx="1311297" cy="1297752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F1C92F96-6888-4181-A67B-E2639DE8A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1271" y="9002334"/>
              <a:ext cx="743248" cy="753646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6" name="Group 134">
              <a:extLst>
                <a:ext uri="{FF2B5EF4-FFF2-40B4-BE49-F238E27FC236}">
                  <a16:creationId xmlns:a16="http://schemas.microsoft.com/office/drawing/2014/main" id="{0E5DB2F2-27F6-43AC-9DAA-0B10CC7C84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4834509"/>
                </p:ext>
              </p:extLst>
            </p:nvPr>
          </p:nvGraphicFramePr>
          <p:xfrm>
            <a:off x="8118136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5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859B9980-20C5-4A26-9ED2-5DB9EDDE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58911" y="10813764"/>
              <a:ext cx="1140765" cy="12183898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9CBE98C8-622E-4209-A691-41FDCFDEB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1837" y="22997648"/>
              <a:ext cx="603804" cy="117462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4488E7E8-DB22-492C-BEE5-376F998E4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1908" y="16538768"/>
              <a:ext cx="573733" cy="13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C9A943EF-BA98-487D-BFE2-7AF8397060C9}"/>
                </a:ext>
              </a:extLst>
            </p:cNvPr>
            <p:cNvSpPr/>
            <p:nvPr/>
          </p:nvSpPr>
          <p:spPr>
            <a:xfrm>
              <a:off x="9574413" y="185597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tail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6FD4B787-D237-4661-BA41-1161D40A2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31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4CB76519-B33C-47CC-B716-3D0C0C6C4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1224000"/>
            <a:ext cx="10836275" cy="5388756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var list = new </a:t>
            </a:r>
            <a:r>
              <a:rPr lang="en-US" dirty="0">
                <a:solidFill>
                  <a:schemeClr val="bg1"/>
                </a:solidFill>
              </a:rPr>
              <a:t>LinkedList&lt;string&gt;()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AddFirst</a:t>
            </a:r>
            <a:r>
              <a:rPr lang="en-US" dirty="0">
                <a:solidFill>
                  <a:schemeClr val="tx2"/>
                </a:solidFill>
              </a:rPr>
              <a:t>("First");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AddLast</a:t>
            </a:r>
            <a:r>
              <a:rPr lang="en-US" dirty="0">
                <a:solidFill>
                  <a:schemeClr val="tx2"/>
                </a:solidFill>
              </a:rPr>
              <a:t>("Last");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AddAfter</a:t>
            </a:r>
            <a:r>
              <a:rPr lang="en-US" dirty="0">
                <a:solidFill>
                  <a:schemeClr val="tx2"/>
                </a:solidFill>
              </a:rPr>
              <a:t>(list.First, "After 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AddBefore</a:t>
            </a:r>
            <a:r>
              <a:rPr lang="en-US" dirty="0">
                <a:solidFill>
                  <a:schemeClr val="tx2"/>
                </a:solidFill>
              </a:rPr>
              <a:t>(list.Last, "Before 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Console.WriteLine(String.Join(", ", list));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bg-BG" dirty="0">
                <a:solidFill>
                  <a:schemeClr val="accent2"/>
                </a:solidFill>
              </a:rPr>
              <a:t>Резултат</a:t>
            </a:r>
            <a:r>
              <a:rPr lang="en-US" dirty="0">
                <a:solidFill>
                  <a:schemeClr val="accent2"/>
                </a:solidFill>
              </a:rPr>
              <a:t>: First, After First, Before Last, Last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6E0CC-D657-43E6-8EDD-44258F7D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LinkedList&lt;T&gt;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9389C9-9892-474D-830E-0475978AAD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Dictionary&lt;K, V&gt;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DF0BCE-A079-47FA-95A5-1DC05FFBACE2}"/>
              </a:ext>
            </a:extLst>
          </p:cNvPr>
          <p:cNvGrpSpPr/>
          <p:nvPr/>
        </p:nvGrpSpPr>
        <p:grpSpPr>
          <a:xfrm>
            <a:off x="3231626" y="729704"/>
            <a:ext cx="6033468" cy="3689039"/>
            <a:chOff x="3505200" y="1089000"/>
            <a:chExt cx="5486400" cy="3105000"/>
          </a:xfrm>
        </p:grpSpPr>
        <p:sp>
          <p:nvSpPr>
            <p:cNvPr id="7" name="Rounded Rectangle 10"/>
            <p:cNvSpPr/>
            <p:nvPr/>
          </p:nvSpPr>
          <p:spPr>
            <a:xfrm>
              <a:off x="3505200" y="1089000"/>
              <a:ext cx="5486400" cy="3105000"/>
            </a:xfrm>
            <a:prstGeom prst="roundRect">
              <a:avLst>
                <a:gd name="adj" fmla="val 6659"/>
              </a:avLst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55684860"/>
                </p:ext>
              </p:extLst>
            </p:nvPr>
          </p:nvGraphicFramePr>
          <p:xfrm>
            <a:off x="3859855" y="1804723"/>
            <a:ext cx="4858064" cy="1929217"/>
          </p:xfrm>
          <a:graphic>
            <a:graphicData uri="http://schemas.openxmlformats.org/drawingml/2006/table">
              <a:tbl>
                <a:tblPr/>
                <a:tblGrid>
                  <a:gridCol w="256384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7863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6997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6997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6997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Smith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+1-555-4542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15754362"/>
                    </a:ext>
                  </a:extLst>
                </a:tr>
                <a:tr h="56997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Doe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+1-555-3527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03606226"/>
                    </a:ext>
                  </a:extLst>
                </a:tr>
              </a:tbl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840441" y="1217771"/>
              <a:ext cx="2312424" cy="4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b="1" dirty="0">
                  <a:solidFill>
                    <a:schemeClr val="bg2"/>
                  </a:solidFill>
                </a:rPr>
                <a:t>Ключ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67383" y="1222265"/>
              <a:ext cx="2514180" cy="4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b="1" dirty="0">
                  <a:solidFill>
                    <a:schemeClr val="bg2"/>
                  </a:solidFill>
                </a:rPr>
                <a:t>Стойност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6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</a:pPr>
            <a:r>
              <a:rPr lang="bg-BG" sz="3400" dirty="0"/>
              <a:t>Абстрактният тип данни </a:t>
            </a:r>
            <a:r>
              <a:rPr lang="en-US" sz="3400" dirty="0"/>
              <a:t>(</a:t>
            </a:r>
            <a:r>
              <a:rPr lang="bg-BG" sz="3400" dirty="0"/>
              <a:t>АТД</a:t>
            </a:r>
            <a:r>
              <a:rPr lang="en-US" sz="3400" dirty="0"/>
              <a:t>) „</a:t>
            </a:r>
            <a:r>
              <a:rPr lang="bg-BG" sz="3400" b="1" dirty="0">
                <a:solidFill>
                  <a:schemeClr val="bg1"/>
                </a:solidFill>
              </a:rPr>
              <a:t>речник</a:t>
            </a:r>
            <a:r>
              <a:rPr lang="en-US" sz="3400" dirty="0"/>
              <a:t>" </a:t>
            </a:r>
            <a:r>
              <a:rPr lang="bg-BG" sz="3400" dirty="0"/>
              <a:t>съединява</a:t>
            </a:r>
            <a:r>
              <a:rPr lang="en-US" sz="3400" dirty="0"/>
              <a:t> </a:t>
            </a:r>
            <a:r>
              <a:rPr lang="bg-BG" sz="3400" dirty="0"/>
              <a:t>ключ със стойности</a:t>
            </a:r>
            <a:endParaRPr lang="en-US" sz="3400" dirty="0"/>
          </a:p>
          <a:p>
            <a:pPr lvl="1">
              <a:lnSpc>
                <a:spcPct val="98000"/>
              </a:lnSpc>
            </a:pPr>
            <a:r>
              <a:rPr lang="bg-BG" sz="3200" dirty="0"/>
              <a:t>Познат е като </a:t>
            </a:r>
            <a:r>
              <a:rPr lang="en-US" sz="3200" dirty="0"/>
              <a:t>„</a:t>
            </a:r>
            <a:r>
              <a:rPr lang="bg-BG" sz="3200" b="1" dirty="0">
                <a:solidFill>
                  <a:schemeClr val="bg1"/>
                </a:solidFill>
              </a:rPr>
              <a:t>мап</a:t>
            </a:r>
            <a:r>
              <a:rPr lang="en-US" sz="3200" dirty="0"/>
              <a:t>" or „</a:t>
            </a:r>
            <a:r>
              <a:rPr lang="bg-BG" sz="3200" b="1" dirty="0">
                <a:solidFill>
                  <a:schemeClr val="bg1"/>
                </a:solidFill>
              </a:rPr>
              <a:t>асоциативен масив</a:t>
            </a:r>
            <a:r>
              <a:rPr lang="en-US" sz="3200" dirty="0"/>
              <a:t>"</a:t>
            </a:r>
          </a:p>
          <a:p>
            <a:pPr lvl="1">
              <a:lnSpc>
                <a:spcPct val="98000"/>
              </a:lnSpc>
            </a:pP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двойки</a:t>
            </a:r>
            <a:r>
              <a:rPr lang="bg-BG" sz="3200" dirty="0"/>
              <a:t> от </a:t>
            </a:r>
            <a:r>
              <a:rPr lang="en-US" sz="3200" b="1" dirty="0">
                <a:solidFill>
                  <a:schemeClr val="bg1"/>
                </a:solidFill>
              </a:rPr>
              <a:t>{</a:t>
            </a:r>
            <a:r>
              <a:rPr lang="bg-BG" sz="3200" b="1" dirty="0">
                <a:solidFill>
                  <a:schemeClr val="bg1"/>
                </a:solidFill>
              </a:rPr>
              <a:t>ключ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98000"/>
              </a:lnSpc>
            </a:pPr>
            <a:r>
              <a:rPr lang="bg-BG" sz="3200" dirty="0"/>
              <a:t>Има много имплементации</a:t>
            </a:r>
            <a:endParaRPr lang="en-US" sz="3400" dirty="0"/>
          </a:p>
          <a:p>
            <a:pPr lvl="1">
              <a:lnSpc>
                <a:spcPct val="98000"/>
              </a:lnSpc>
            </a:pPr>
            <a:r>
              <a:rPr lang="bg-BG" sz="3200" dirty="0"/>
              <a:t>Хеш таблица</a:t>
            </a:r>
            <a:r>
              <a:rPr lang="en-US" sz="3200" dirty="0"/>
              <a:t>, </a:t>
            </a:r>
            <a:r>
              <a:rPr lang="bg-BG" sz="3200" dirty="0"/>
              <a:t>балансирано дърво</a:t>
            </a:r>
            <a:r>
              <a:rPr lang="en-US" sz="3200" dirty="0"/>
              <a:t>, </a:t>
            </a:r>
            <a:r>
              <a:rPr lang="bg-BG" sz="3200" dirty="0"/>
              <a:t>списък</a:t>
            </a:r>
            <a:r>
              <a:rPr lang="en-US" sz="3200" dirty="0"/>
              <a:t>, </a:t>
            </a:r>
            <a:r>
              <a:rPr lang="bg-BG" sz="3200" dirty="0"/>
              <a:t>масив</a:t>
            </a:r>
            <a:r>
              <a:rPr lang="en-US" sz="3200" dirty="0"/>
              <a:t>, ...</a:t>
            </a:r>
            <a:endParaRPr lang="en-US" sz="3200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Речникът </a:t>
            </a:r>
            <a:r>
              <a:rPr lang="en-US" dirty="0"/>
              <a:t>(</a:t>
            </a:r>
            <a:r>
              <a:rPr lang="bg-BG" dirty="0"/>
              <a:t>Мап</a:t>
            </a:r>
            <a:r>
              <a:rPr lang="en-US" dirty="0"/>
              <a:t>) </a:t>
            </a:r>
            <a:r>
              <a:rPr lang="bg-BG" dirty="0"/>
              <a:t>АТД</a:t>
            </a:r>
          </a:p>
        </p:txBody>
      </p:sp>
      <p:grpSp>
        <p:nvGrpSpPr>
          <p:cNvPr id="2" name="Групиране 1"/>
          <p:cNvGrpSpPr/>
          <p:nvPr/>
        </p:nvGrpSpPr>
        <p:grpSpPr>
          <a:xfrm>
            <a:off x="3237668" y="4915389"/>
            <a:ext cx="5484971" cy="1872385"/>
            <a:chOff x="3136578" y="4509121"/>
            <a:chExt cx="5484971" cy="1872385"/>
          </a:xfrm>
        </p:grpSpPr>
        <p:sp>
          <p:nvSpPr>
            <p:cNvPr id="8" name="Rounded Rectangle 10"/>
            <p:cNvSpPr/>
            <p:nvPr/>
          </p:nvSpPr>
          <p:spPr>
            <a:xfrm>
              <a:off x="3136578" y="4509121"/>
              <a:ext cx="5484971" cy="1872385"/>
            </a:xfrm>
            <a:prstGeom prst="roundRect">
              <a:avLst>
                <a:gd name="adj" fmla="val 6659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9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7888080"/>
                </p:ext>
              </p:extLst>
            </p:nvPr>
          </p:nvGraphicFramePr>
          <p:xfrm>
            <a:off x="3451298" y="5164316"/>
            <a:ext cx="4855533" cy="1036272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233016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53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John Smith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+1-555-8976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Sam Doe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+1-555-5030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460128" y="4598988"/>
              <a:ext cx="2311822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ключ</a:t>
              </a:r>
              <a:endParaRPr lang="en-US" sz="2799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86465" y="4603482"/>
              <a:ext cx="2513525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стойност</a:t>
              </a:r>
              <a:endParaRPr lang="en-US" sz="2799" dirty="0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D98C421E-8557-44C6-BC6B-2A1724F35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20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10506210" cy="5354910"/>
          </a:xfrm>
        </p:spPr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dirty="0"/>
              <a:t> </a:t>
            </a:r>
            <a:r>
              <a:rPr lang="bg-BG" dirty="0"/>
              <a:t>в компютрите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Структура от данни </a:t>
            </a:r>
            <a:endParaRPr lang="en-US" b="1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Линейни</a:t>
            </a:r>
            <a:r>
              <a:rPr lang="en-US" dirty="0"/>
              <a:t> </a:t>
            </a:r>
            <a:r>
              <a:rPr lang="bg-BG" dirty="0"/>
              <a:t>структура от данни</a:t>
            </a:r>
            <a:r>
              <a:rPr lang="en-US" dirty="0"/>
              <a:t>: </a:t>
            </a:r>
            <a:r>
              <a:rPr lang="bg-BG" dirty="0"/>
              <a:t>масив</a:t>
            </a:r>
            <a:r>
              <a:rPr lang="en-US" dirty="0"/>
              <a:t>, </a:t>
            </a:r>
            <a:r>
              <a:rPr lang="bg-BG" noProof="1"/>
              <a:t>списък</a:t>
            </a:r>
            <a:r>
              <a:rPr lang="en-US" dirty="0"/>
              <a:t>, </a:t>
            </a:r>
            <a:r>
              <a:rPr lang="bg-BG" dirty="0"/>
              <a:t>свързан списък</a:t>
            </a:r>
            <a:r>
              <a:rPr lang="en-US" dirty="0"/>
              <a:t>, </a:t>
            </a:r>
            <a:r>
              <a:rPr lang="bg-BG" dirty="0"/>
              <a:t>стек</a:t>
            </a:r>
            <a:r>
              <a:rPr lang="en-US" dirty="0"/>
              <a:t>, </a:t>
            </a:r>
            <a:r>
              <a:rPr lang="bg-BG" dirty="0"/>
              <a:t>опашка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bg-BG" dirty="0"/>
              <a:t>Речници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структура от данни: </a:t>
            </a:r>
            <a:r>
              <a:rPr lang="en-US" noProof="1"/>
              <a:t>OrderedBag</a:t>
            </a:r>
            <a:r>
              <a:rPr lang="bg-BG" noProof="1"/>
              <a:t>,</a:t>
            </a:r>
            <a:br>
              <a:rPr lang="bg-BG" noProof="1"/>
            </a:br>
            <a:r>
              <a:rPr lang="en-US" noProof="1"/>
              <a:t>MultiDictionary</a:t>
            </a:r>
            <a:r>
              <a:rPr lang="bg-BG" noProof="1"/>
              <a:t>, </a:t>
            </a:r>
            <a:r>
              <a:rPr lang="en-US" dirty="0"/>
              <a:t>Heap</a:t>
            </a:r>
            <a:r>
              <a:rPr lang="bg-BG" dirty="0"/>
              <a:t> и др.</a:t>
            </a:r>
            <a:endParaRPr lang="en-US" dirty="0"/>
          </a:p>
          <a:p>
            <a:pPr marL="514196" indent="-514196"/>
            <a:endParaRPr lang="en-US" dirty="0"/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9A669-3E4C-440B-9E83-8C747EDCB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 контейнер 4">
            <a:extLst>
              <a:ext uri="{FF2B5EF4-FFF2-40B4-BE49-F238E27FC236}">
                <a16:creationId xmlns:a16="http://schemas.microsoft.com/office/drawing/2014/main" id="{FEE8BCC8-1DE7-4680-A461-8FF5D635AD08}"/>
              </a:ext>
            </a:extLst>
          </p:cNvPr>
          <p:cNvSpPr txBox="1">
            <a:spLocks/>
          </p:cNvSpPr>
          <p:nvPr/>
        </p:nvSpPr>
        <p:spPr>
          <a:xfrm>
            <a:off x="561000" y="1404000"/>
            <a:ext cx="11006752" cy="4618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var studentGrades = new </a:t>
            </a:r>
            <a:r>
              <a:rPr lang="en-GB" sz="2599" dirty="0">
                <a:solidFill>
                  <a:schemeClr val="bg1"/>
                </a:solidFill>
              </a:rPr>
              <a:t>Dictionary&lt;string, int&gt;()</a:t>
            </a:r>
            <a:r>
              <a:rPr lang="en-GB" sz="2599" dirty="0"/>
              <a:t>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("Ivan", 4);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studentGrades.Add("Peter",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studentGrades.Add("Maria",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studentGrades.Add("George", 5);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int peterGrade = studentGrades["Peter"];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Console.WriteLine("Peter's grade: {0}", peterGrade); Console.WriteLine("Students and their grades:");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foreach (var pair in studentGrades)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Console.WriteLine("{0} --&gt; {1}", pair.Key, pair.Value);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A7D031-BA2F-4587-9E63-2F9F2E45207B}"/>
              </a:ext>
            </a:extLst>
          </p:cNvPr>
          <p:cNvSpPr txBox="1">
            <a:spLocks/>
          </p:cNvSpPr>
          <p:nvPr/>
        </p:nvSpPr>
        <p:spPr>
          <a:xfrm>
            <a:off x="181237" y="6220023"/>
            <a:ext cx="11808021" cy="538110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/>
            <a:r>
              <a:rPr lang="bg-BG" sz="2399" dirty="0"/>
              <a:t>Кода за</a:t>
            </a:r>
            <a:r>
              <a:rPr lang="en-US" sz="2399" dirty="0"/>
              <a:t> </a:t>
            </a:r>
            <a:r>
              <a:rPr lang="en-US" sz="2399" b="1" dirty="0"/>
              <a:t>Dictionary&lt;TKey, TValue&gt;</a:t>
            </a:r>
            <a:r>
              <a:rPr lang="en-US" sz="2399" dirty="0"/>
              <a:t>: </a:t>
            </a:r>
            <a:r>
              <a:rPr lang="en-US" sz="2399" dirty="0">
                <a:hlinkClick r:id="rId2"/>
              </a:rPr>
              <a:t>https://github.com/microsoft/referencesource</a:t>
            </a:r>
            <a:endParaRPr lang="en-US" sz="2399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E4E2803-3B08-449D-8612-5A709407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Dictionary&lt;K, V&gt;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26D19C8-077E-4DE6-AF5B-3AA3538B2F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bg-BG" dirty="0"/>
              <a:t>имплементира</a:t>
            </a:r>
            <a:r>
              <a:rPr lang="en-US" dirty="0"/>
              <a:t> </a:t>
            </a:r>
            <a:r>
              <a:rPr lang="bg-BG" dirty="0"/>
              <a:t>АТД</a:t>
            </a:r>
            <a:r>
              <a:rPr lang="en-US" dirty="0"/>
              <a:t> „</a:t>
            </a:r>
            <a:r>
              <a:rPr lang="bg-BG" dirty="0"/>
              <a:t>речник</a:t>
            </a:r>
            <a:r>
              <a:rPr lang="en-US" dirty="0"/>
              <a:t>"</a:t>
            </a:r>
            <a:r>
              <a:rPr lang="bg-BG" dirty="0"/>
              <a:t> като балансирано дърво за търсене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в дървото </a:t>
            </a:r>
            <a:r>
              <a:rPr lang="bg-BG" b="1" dirty="0">
                <a:solidFill>
                  <a:schemeClr val="bg1"/>
                </a:solidFill>
              </a:rPr>
              <a:t>сортирани по ключ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Обхождането на дървото връща елементите във </a:t>
            </a:r>
            <a:r>
              <a:rPr lang="ru-RU" b="1" dirty="0">
                <a:solidFill>
                  <a:schemeClr val="bg1"/>
                </a:solidFill>
              </a:rPr>
              <a:t>възходящ ред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Намиране</a:t>
            </a:r>
            <a:r>
              <a:rPr lang="en-US" dirty="0"/>
              <a:t> / </a:t>
            </a:r>
            <a:r>
              <a:rPr lang="bg-BG" dirty="0"/>
              <a:t>Изтриване на стойност се изпълняват</a:t>
            </a:r>
            <a:r>
              <a:rPr lang="en-US" dirty="0"/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 N</a:t>
            </a:r>
            <a:r>
              <a:rPr lang="en-US" dirty="0"/>
              <a:t> </a:t>
            </a:r>
            <a:r>
              <a:rPr lang="bg-BG" dirty="0"/>
              <a:t>време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/>
              <a:t> </a:t>
            </a:r>
            <a:r>
              <a:rPr lang="bg-BG" dirty="0"/>
              <a:t>когато елентите трябва да бъдат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сортирани по ключ </a:t>
            </a:r>
            <a:r>
              <a:rPr lang="bg-BG" dirty="0"/>
              <a:t>– въз основа на </a:t>
            </a:r>
            <a:r>
              <a:rPr lang="bg-BG" b="1" dirty="0">
                <a:solidFill>
                  <a:schemeClr val="bg1"/>
                </a:solidFill>
              </a:rPr>
              <a:t>балансираното дърво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В противен случай използвайте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има по-добра производителност</a:t>
            </a:r>
            <a:r>
              <a:rPr lang="en-US" dirty="0"/>
              <a:t> – </a:t>
            </a:r>
            <a:r>
              <a:rPr lang="bg-BG" dirty="0"/>
              <a:t>базирано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хеш таблицата</a:t>
            </a:r>
            <a:endParaRPr lang="en-US" sz="2799" b="1" dirty="0">
              <a:solidFill>
                <a:schemeClr val="bg1"/>
              </a:solidFill>
            </a:endParaRPr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21D379-F1C0-46C1-B0A5-96DB0CC19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210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57D4D7-BBB7-4EED-94F5-1B66DE16CE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US" dirty="0"/>
          </a:p>
        </p:txBody>
      </p:sp>
      <p:pic>
        <p:nvPicPr>
          <p:cNvPr id="1026" name="Picture 2" descr="Резултат с изображение за „data structures picture“">
            <a:extLst>
              <a:ext uri="{FF2B5EF4-FFF2-40B4-BE49-F238E27FC236}">
                <a16:creationId xmlns:a16="http://schemas.microsoft.com/office/drawing/2014/main" id="{29D248C8-9279-4472-9B55-1AD749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1" y="774692"/>
            <a:ext cx="7438618" cy="3719309"/>
          </a:xfrm>
          <a:prstGeom prst="roundRect">
            <a:avLst>
              <a:gd name="adj" fmla="val 160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OrderedBag&lt;T&gt;</a:t>
            </a: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Торба</a:t>
            </a:r>
            <a:r>
              <a:rPr lang="en-US" sz="3000" dirty="0"/>
              <a:t> (</a:t>
            </a:r>
            <a:r>
              <a:rPr lang="bg-BG" sz="3000" dirty="0"/>
              <a:t>мулти сет</a:t>
            </a:r>
            <a:r>
              <a:rPr lang="en-US" sz="3000" dirty="0"/>
              <a:t>) </a:t>
            </a:r>
            <a:r>
              <a:rPr lang="bg-BG" sz="3000" dirty="0"/>
              <a:t>на основата на балансиращо търсещо дърво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bg-BG" sz="3000" noProof="1">
                <a:cs typeface="Consolas" pitchFamily="49" charset="0"/>
              </a:rPr>
              <a:t>Съдържа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bg-BG" sz="3000" b="1" noProof="1">
                <a:solidFill>
                  <a:schemeClr val="bg1"/>
                </a:solidFill>
                <a:cs typeface="Consolas" pitchFamily="49" charset="0"/>
              </a:rPr>
              <a:t>двойки от </a:t>
            </a:r>
            <a:r>
              <a:rPr lang="en-US" sz="3000" b="1" noProof="1">
                <a:solidFill>
                  <a:schemeClr val="bg1"/>
                </a:solidFill>
                <a:cs typeface="Consolas" pitchFamily="49" charset="0"/>
              </a:rPr>
              <a:t>&lt;Key, Value&gt;</a:t>
            </a:r>
          </a:p>
          <a:p>
            <a:pPr lvl="1"/>
            <a:r>
              <a:rPr lang="bg-BG" sz="3000" noProof="1">
                <a:cs typeface="Consolas" pitchFamily="49" charset="0"/>
              </a:rPr>
              <a:t>Всеки брой елементи могат да имат </a:t>
            </a:r>
            <a:r>
              <a:rPr lang="bg-BG" sz="3000" b="1" noProof="1">
                <a:solidFill>
                  <a:schemeClr val="bg1"/>
                </a:solidFill>
                <a:cs typeface="Consolas" pitchFamily="49" charset="0"/>
              </a:rPr>
              <a:t>еднакъв ключ</a:t>
            </a:r>
            <a:endParaRPr lang="en-US" sz="3000" b="1" noProof="1">
              <a:cs typeface="Consolas" pitchFamily="49" charset="0"/>
            </a:endParaRPr>
          </a:p>
          <a:p>
            <a:pPr lvl="1"/>
            <a:r>
              <a:rPr lang="bg-BG" sz="3000" dirty="0"/>
              <a:t>Добавяне</a:t>
            </a:r>
            <a:r>
              <a:rPr lang="en-US" sz="3000" dirty="0"/>
              <a:t> / </a:t>
            </a:r>
            <a:r>
              <a:rPr lang="bg-BG" sz="3000" dirty="0"/>
              <a:t>Намиране</a:t>
            </a:r>
            <a:r>
              <a:rPr lang="en-US" sz="3000" dirty="0"/>
              <a:t> / </a:t>
            </a:r>
            <a:r>
              <a:rPr lang="bg-BG" sz="3000" dirty="0"/>
              <a:t>Премахване</a:t>
            </a:r>
            <a:r>
              <a:rPr lang="en-US" sz="3000" dirty="0"/>
              <a:t> </a:t>
            </a:r>
            <a:r>
              <a:rPr lang="bg-BG" sz="3000" dirty="0"/>
              <a:t>на елемент се извършва за </a:t>
            </a:r>
            <a:r>
              <a:rPr lang="en-US" sz="3000" dirty="0"/>
              <a:t>O(log(N))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000" dirty="0"/>
              <a:t> </a:t>
            </a:r>
            <a:r>
              <a:rPr lang="bg-BG" sz="3000" dirty="0"/>
              <a:t>трябва да имплементира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IComparable&lt;T&gt;</a:t>
            </a:r>
          </a:p>
          <a:p>
            <a:endParaRPr lang="en-US" sz="3199" dirty="0"/>
          </a:p>
          <a:p>
            <a:r>
              <a:rPr lang="bg-BG" sz="3199" dirty="0"/>
              <a:t>За да използвате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OrderedBag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199" dirty="0"/>
              <a:t>, </a:t>
            </a:r>
            <a:r>
              <a:rPr lang="bg-BG" sz="3199" dirty="0"/>
              <a:t>инсталирайте</a:t>
            </a:r>
            <a:r>
              <a:rPr lang="en-US" sz="3199" dirty="0"/>
              <a:t> </a:t>
            </a:r>
            <a:r>
              <a:rPr lang="en-US" sz="3199" b="1" noProof="1">
                <a:solidFill>
                  <a:schemeClr val="bg1"/>
                </a:solidFill>
              </a:rPr>
              <a:t>Softuni.Wintellect.PowerCollections </a:t>
            </a:r>
            <a:r>
              <a:rPr lang="bg-BG" sz="3199" dirty="0"/>
              <a:t>от</a:t>
            </a:r>
            <a:r>
              <a:rPr lang="en-US" sz="3199" dirty="0"/>
              <a:t> NuGet Packages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OrderedBag&lt;T&gt;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5DD8CA-7AEB-46B3-889B-C4FB5FD44B33}"/>
              </a:ext>
            </a:extLst>
          </p:cNvPr>
          <p:cNvGrpSpPr/>
          <p:nvPr/>
        </p:nvGrpSpPr>
        <p:grpSpPr>
          <a:xfrm>
            <a:off x="10416000" y="2079000"/>
            <a:ext cx="1412075" cy="1364503"/>
            <a:chOff x="9433782" y="4495799"/>
            <a:chExt cx="2132630" cy="1904999"/>
          </a:xfrm>
        </p:grpSpPr>
        <p:pic>
          <p:nvPicPr>
            <p:cNvPr id="6" name="Picture 2" descr="bag, doggy, green icon">
              <a:extLst>
                <a:ext uri="{FF2B5EF4-FFF2-40B4-BE49-F238E27FC236}">
                  <a16:creationId xmlns:a16="http://schemas.microsoft.com/office/drawing/2014/main" id="{9C4C27FA-69CE-4AF9-A961-89C05D19E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82" y="4495799"/>
              <a:ext cx="2132630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iconsdb.com/icons/preview/orange/generic-sorting-xxl.png">
              <a:extLst>
                <a:ext uri="{FF2B5EF4-FFF2-40B4-BE49-F238E27FC236}">
                  <a16:creationId xmlns:a16="http://schemas.microsoft.com/office/drawing/2014/main" id="{C5440CBF-E910-4210-978D-DDE07BB0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71">
              <a:off x="9808711" y="5299616"/>
              <a:ext cx="924503" cy="92450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14129D9-B1F1-44B9-8426-8969CF23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353" y="4723632"/>
            <a:ext cx="3463293" cy="756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48C9D53E-F0AE-44AF-B08A-AD1A5FFE9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6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7DB986-D423-4890-B02E-148253858DD2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/>
              <a:t>Използвайте класа </a:t>
            </a:r>
            <a:r>
              <a:rPr lang="en-US" b="1" noProof="1">
                <a:solidFill>
                  <a:schemeClr val="bg1"/>
                </a:solidFill>
              </a:rPr>
              <a:t>OrderedBag&lt;T&gt;</a:t>
            </a:r>
            <a:r>
              <a:rPr lang="en-US" noProof="1"/>
              <a:t> </a:t>
            </a:r>
            <a:r>
              <a:rPr lang="bg-BG" dirty="0"/>
              <a:t>да четете списък от думи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да ги отпечатва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 ред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Текстов контейнер 4">
            <a:extLst>
              <a:ext uri="{FF2B5EF4-FFF2-40B4-BE49-F238E27FC236}">
                <a16:creationId xmlns:a16="http://schemas.microsoft.com/office/drawing/2014/main" id="{37071F51-3BEC-4210-AB0D-E18A03B92CCA}"/>
              </a:ext>
            </a:extLst>
          </p:cNvPr>
          <p:cNvSpPr txBox="1">
            <a:spLocks/>
          </p:cNvSpPr>
          <p:nvPr/>
        </p:nvSpPr>
        <p:spPr>
          <a:xfrm>
            <a:off x="755776" y="2363820"/>
            <a:ext cx="10946680" cy="429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OrderedBag&lt;string&gt; bag = new </a:t>
            </a:r>
            <a:r>
              <a:rPr lang="en-GB" sz="2200" dirty="0">
                <a:solidFill>
                  <a:schemeClr val="bg1"/>
                </a:solidFill>
              </a:rPr>
              <a:t>OrderedBag&lt;string&gt;()</a:t>
            </a:r>
            <a:r>
              <a:rPr lang="en-GB" sz="2200" dirty="0"/>
              <a:t>;</a:t>
            </a:r>
          </a:p>
          <a:p>
            <a:r>
              <a:rPr lang="en-GB" sz="2200" dirty="0"/>
              <a:t>bag.Add("Peter");</a:t>
            </a:r>
          </a:p>
          <a:p>
            <a:r>
              <a:rPr lang="en-GB" sz="2200" dirty="0"/>
              <a:t>bag.Add("Maria");</a:t>
            </a:r>
          </a:p>
          <a:p>
            <a:r>
              <a:rPr lang="en-GB" sz="2200" dirty="0"/>
              <a:t>bag.Add("Ana");</a:t>
            </a:r>
          </a:p>
          <a:p>
            <a:r>
              <a:rPr lang="en-GB" sz="2200" dirty="0"/>
              <a:t>bag.Add("Nina");</a:t>
            </a:r>
          </a:p>
          <a:p>
            <a:r>
              <a:rPr lang="en-GB" sz="2200" dirty="0"/>
              <a:t>bag.Add("Mitko");</a:t>
            </a:r>
          </a:p>
          <a:p>
            <a:endParaRPr lang="en-GB" sz="2200" dirty="0"/>
          </a:p>
          <a:p>
            <a:r>
              <a:rPr lang="en-GB" sz="2200" dirty="0"/>
              <a:t>foreach (var element in bag)</a:t>
            </a:r>
          </a:p>
          <a:p>
            <a:r>
              <a:rPr lang="en-GB" sz="2200" dirty="0"/>
              <a:t>{</a:t>
            </a:r>
          </a:p>
          <a:p>
            <a:r>
              <a:rPr lang="en-GB" sz="2200" dirty="0"/>
              <a:t>   Console.WriteLine(element);</a:t>
            </a:r>
          </a:p>
          <a:p>
            <a:r>
              <a:rPr lang="en-GB" sz="2200" dirty="0"/>
              <a:t>}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D150477-F030-4D89-BD30-B3336298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noProof="1"/>
              <a:t>OrderedBag</a:t>
            </a:r>
            <a:r>
              <a:rPr lang="en-US" dirty="0"/>
              <a:t>&lt;T&gt;</a:t>
            </a:r>
          </a:p>
        </p:txBody>
      </p:sp>
      <p:sp>
        <p:nvSpPr>
          <p:cNvPr id="17" name="Текстов контейнер 4">
            <a:extLst>
              <a:ext uri="{FF2B5EF4-FFF2-40B4-BE49-F238E27FC236}">
                <a16:creationId xmlns:a16="http://schemas.microsoft.com/office/drawing/2014/main" id="{EDCE3ECF-845B-43D9-8309-EDB1E2A304F4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" name="Картина 10">
            <a:extLst>
              <a:ext uri="{FF2B5EF4-FFF2-40B4-BE49-F238E27FC236}">
                <a16:creationId xmlns:a16="http://schemas.microsoft.com/office/drawing/2014/main" id="{FE6A63F0-8EAB-4ED2-82F6-EDFFB640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23" y="4415930"/>
            <a:ext cx="2432312" cy="20902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13131D62-42C2-45E9-AD0C-87A82093F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MultiDictionary</a:t>
            </a:r>
            <a:r>
              <a:rPr lang="en-US" sz="3600" b="1" dirty="0">
                <a:solidFill>
                  <a:schemeClr val="bg1"/>
                </a:solidFill>
              </a:rPr>
              <a:t>&lt;TKey, TValue&gt;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Речник</a:t>
            </a:r>
            <a:r>
              <a:rPr lang="en-US" sz="3400" dirty="0"/>
              <a:t> (</a:t>
            </a:r>
            <a:r>
              <a:rPr lang="bg-BG" sz="3400" dirty="0"/>
              <a:t>мап</a:t>
            </a:r>
            <a:r>
              <a:rPr lang="en-US" sz="3400" dirty="0"/>
              <a:t>) </a:t>
            </a:r>
            <a:r>
              <a:rPr lang="bg-BG" sz="3400" dirty="0"/>
              <a:t>имплементиран</a:t>
            </a:r>
            <a:r>
              <a:rPr lang="en-US" sz="3400" dirty="0"/>
              <a:t> </a:t>
            </a:r>
            <a:r>
              <a:rPr lang="bg-BG" sz="3400" dirty="0"/>
              <a:t>с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хеш таблица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Позволя повторения </a:t>
            </a:r>
            <a:r>
              <a:rPr lang="en-US" sz="3400" dirty="0"/>
              <a:t>(</a:t>
            </a:r>
            <a:r>
              <a:rPr lang="bg-BG" sz="3400" dirty="0"/>
              <a:t>конфигурируеми</a:t>
            </a:r>
            <a:r>
              <a:rPr lang="en-US" sz="3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Добавя</a:t>
            </a:r>
            <a:r>
              <a:rPr lang="en-US" sz="3400" dirty="0"/>
              <a:t> / </a:t>
            </a:r>
            <a:r>
              <a:rPr lang="bg-BG" sz="3400" dirty="0"/>
              <a:t>Намира</a:t>
            </a:r>
            <a:r>
              <a:rPr lang="en-US" sz="3400" dirty="0"/>
              <a:t> / </a:t>
            </a:r>
            <a:r>
              <a:rPr lang="bg-BG" sz="3400" dirty="0"/>
              <a:t>Премахва</a:t>
            </a:r>
            <a:r>
              <a:rPr lang="en-US" sz="3400" dirty="0"/>
              <a:t> </a:t>
            </a:r>
            <a:r>
              <a:rPr lang="bg-BG" sz="3400" dirty="0"/>
              <a:t>елемент</a:t>
            </a:r>
            <a:r>
              <a:rPr lang="en-US" sz="3400" dirty="0"/>
              <a:t> </a:t>
            </a:r>
            <a:r>
              <a:rPr lang="bg-BG" sz="3400" dirty="0"/>
              <a:t>за време </a:t>
            </a:r>
            <a:r>
              <a:rPr lang="en-US" sz="3400" dirty="0"/>
              <a:t>O(1)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Като</a:t>
            </a:r>
            <a:r>
              <a:rPr lang="en-US" sz="3400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Dictionary&lt;TKey,</a:t>
            </a:r>
            <a:r>
              <a:rPr lang="en-US" sz="3400" b="1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List&lt;TValue&gt;&gt;</a:t>
            </a:r>
          </a:p>
          <a:p>
            <a:pPr>
              <a:lnSpc>
                <a:spcPct val="110000"/>
              </a:lnSpc>
            </a:pPr>
            <a:r>
              <a:rPr lang="bg-BG" sz="3600" noProof="1"/>
              <a:t>За да използвайте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MiltiDictionary&lt;TKey,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TValue&gt;</a:t>
            </a:r>
            <a:r>
              <a:rPr lang="en-US" sz="3600" noProof="1"/>
              <a:t>, </a:t>
            </a:r>
            <a:r>
              <a:rPr lang="bg-BG" sz="3600" dirty="0"/>
              <a:t>инсталирайте</a:t>
            </a:r>
            <a:r>
              <a:rPr lang="en-US" sz="3600" dirty="0"/>
              <a:t> </a:t>
            </a:r>
            <a:r>
              <a:rPr lang="en-US" sz="3600" b="1" noProof="1">
                <a:solidFill>
                  <a:schemeClr val="bg1"/>
                </a:solidFill>
              </a:rPr>
              <a:t>SoftUni.Wintellect.PowerCollections </a:t>
            </a:r>
            <a:r>
              <a:rPr lang="bg-BG" sz="3600" dirty="0"/>
              <a:t>от</a:t>
            </a:r>
            <a:r>
              <a:rPr lang="en-US" sz="3600" dirty="0"/>
              <a:t> NuGet Packages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MultiDictionary</a:t>
            </a:r>
            <a:r>
              <a:rPr lang="en-US" sz="3999" dirty="0"/>
              <a:t>&lt;TKey, TValue&gt;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21C3F42-FDF9-42A3-B47D-D9F92F3C6079}"/>
              </a:ext>
            </a:extLst>
          </p:cNvPr>
          <p:cNvGrpSpPr/>
          <p:nvPr/>
        </p:nvGrpSpPr>
        <p:grpSpPr>
          <a:xfrm>
            <a:off x="9741000" y="1196125"/>
            <a:ext cx="2102498" cy="2148405"/>
            <a:chOff x="8913812" y="1151118"/>
            <a:chExt cx="3081422" cy="2582682"/>
          </a:xfrm>
        </p:grpSpPr>
        <p:pic>
          <p:nvPicPr>
            <p:cNvPr id="8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8170042-B46C-48D4-87E3-FEDC61812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2" y="12954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EE21318-3EE6-4DB5-A524-2F5C3550B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324" y="115111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A1303B50-F7A0-49FB-93A7-0B249CA8C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834" y="115339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EE3BFBD-9377-454A-9311-F2035DAB8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9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49F9F9-69CF-4DB6-B277-249E5BF00685}"/>
              </a:ext>
            </a:extLst>
          </p:cNvPr>
          <p:cNvSpPr txBox="1">
            <a:spLocks/>
          </p:cNvSpPr>
          <p:nvPr/>
        </p:nvSpPr>
        <p:spPr>
          <a:xfrm>
            <a:off x="190452" y="1196707"/>
            <a:ext cx="11926836" cy="5559676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sz="3400" dirty="0"/>
              <a:t>Използвайте класа </a:t>
            </a:r>
            <a:r>
              <a:rPr lang="en-US" sz="3400" b="1" noProof="1">
                <a:solidFill>
                  <a:schemeClr val="bg1"/>
                </a:solidFill>
              </a:rPr>
              <a:t>MultiDictionary</a:t>
            </a:r>
            <a:r>
              <a:rPr lang="en-US" sz="3400" b="1" dirty="0">
                <a:solidFill>
                  <a:schemeClr val="bg1"/>
                </a:solidFill>
              </a:rPr>
              <a:t>&lt;K, V&gt; </a:t>
            </a:r>
            <a:r>
              <a:rPr lang="bg-BG" sz="3400" dirty="0"/>
              <a:t>да чете </a:t>
            </a:r>
            <a:r>
              <a:rPr lang="bg-BG" sz="3400" b="1" dirty="0">
                <a:solidFill>
                  <a:schemeClr val="bg1"/>
                </a:solidFill>
              </a:rPr>
              <a:t>телефонен указател</a:t>
            </a:r>
            <a:r>
              <a:rPr lang="en-US" sz="3400" dirty="0"/>
              <a:t>, </a:t>
            </a:r>
            <a:r>
              <a:rPr lang="bg-BG" sz="3400" dirty="0"/>
              <a:t>където всеки човек има </a:t>
            </a:r>
            <a:r>
              <a:rPr lang="bg-BG" sz="3400" b="1" dirty="0">
                <a:solidFill>
                  <a:schemeClr val="bg1"/>
                </a:solidFill>
              </a:rPr>
              <a:t>много номера</a:t>
            </a:r>
            <a:endParaRPr lang="en-US" sz="3400" dirty="0"/>
          </a:p>
          <a:p>
            <a:pPr lvl="1"/>
            <a:endParaRPr lang="en-US" sz="2799" dirty="0"/>
          </a:p>
        </p:txBody>
      </p:sp>
      <p:sp>
        <p:nvSpPr>
          <p:cNvPr id="16" name="Текстов контейнер 4">
            <a:extLst>
              <a:ext uri="{FF2B5EF4-FFF2-40B4-BE49-F238E27FC236}">
                <a16:creationId xmlns:a16="http://schemas.microsoft.com/office/drawing/2014/main" id="{9B9A0251-EC7E-4E6B-A179-D58297E87B6E}"/>
              </a:ext>
            </a:extLst>
          </p:cNvPr>
          <p:cNvSpPr txBox="1">
            <a:spLocks/>
          </p:cNvSpPr>
          <p:nvPr/>
        </p:nvSpPr>
        <p:spPr>
          <a:xfrm>
            <a:off x="4674150" y="2529235"/>
            <a:ext cx="7088785" cy="3682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/>
              <a:t>MultiDictionary&lt;string, string&gt; phoneBook = </a:t>
            </a:r>
          </a:p>
          <a:p>
            <a:r>
              <a:rPr lang="en-GB" sz="2199" dirty="0"/>
              <a:t>  </a:t>
            </a:r>
            <a:r>
              <a:rPr lang="en-GB" sz="2199" dirty="0">
                <a:solidFill>
                  <a:schemeClr val="bg1"/>
                </a:solidFill>
              </a:rPr>
              <a:t>new MultiDictionary&lt;string, string&gt;(true)</a:t>
            </a:r>
            <a:r>
              <a:rPr lang="en-GB" sz="2199" dirty="0"/>
              <a:t>;</a:t>
            </a:r>
          </a:p>
          <a:p>
            <a:r>
              <a:rPr lang="en-GB" sz="2199" dirty="0"/>
              <a:t>phoneBook.Add("Peter", "088 123 456");</a:t>
            </a:r>
          </a:p>
          <a:p>
            <a:r>
              <a:rPr lang="en-GB" sz="2199" dirty="0"/>
              <a:t>phoneBook.Add("Maria", "089 999 888");</a:t>
            </a:r>
          </a:p>
          <a:p>
            <a:r>
              <a:rPr lang="en-GB" sz="2199" dirty="0"/>
              <a:t>phoneBook.Add("Peter", "088 999 777");</a:t>
            </a:r>
          </a:p>
          <a:p>
            <a:endParaRPr lang="en-GB" sz="2199" dirty="0"/>
          </a:p>
          <a:p>
            <a:r>
              <a:rPr lang="en-GB" sz="2199" dirty="0"/>
              <a:t>foreach (var phoneNum in phoneBook["Peter"])</a:t>
            </a:r>
          </a:p>
          <a:p>
            <a:r>
              <a:rPr lang="en-GB" sz="2199" dirty="0"/>
              <a:t>{</a:t>
            </a:r>
          </a:p>
          <a:p>
            <a:r>
              <a:rPr lang="en-GB" sz="2199" dirty="0"/>
              <a:t>   Console.WriteLine(phoneNum);</a:t>
            </a:r>
          </a:p>
          <a:p>
            <a:r>
              <a:rPr lang="en-GB" sz="2199" dirty="0"/>
              <a:t>}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47CCCA8-BD09-44D3-81F4-A4A9F607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noProof="1"/>
              <a:t>MultiDictionary&lt;K, V</a:t>
            </a:r>
            <a:r>
              <a:rPr lang="en-US" dirty="0"/>
              <a:t>&gt;</a:t>
            </a:r>
          </a:p>
        </p:txBody>
      </p:sp>
      <p:sp>
        <p:nvSpPr>
          <p:cNvPr id="18" name="Текстов контейнер 4">
            <a:extLst>
              <a:ext uri="{FF2B5EF4-FFF2-40B4-BE49-F238E27FC236}">
                <a16:creationId xmlns:a16="http://schemas.microsoft.com/office/drawing/2014/main" id="{22E40B4E-DC6F-4393-97CB-1D91A1A6A635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71916D-74EF-411E-96A0-FB512527E990}"/>
              </a:ext>
            </a:extLst>
          </p:cNvPr>
          <p:cNvSpPr txBox="1">
            <a:spLocks/>
          </p:cNvSpPr>
          <p:nvPr/>
        </p:nvSpPr>
        <p:spPr>
          <a:xfrm>
            <a:off x="190356" y="2356547"/>
            <a:ext cx="4600644" cy="449156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088 123 456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Maria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089 999 888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088 999 777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rgbClr val="234465"/>
                </a:solidFill>
                <a:latin typeface="Calibri" panose="020F0502020204030204" pitchFamily="34" charset="0"/>
              </a:rPr>
              <a:t>Намерете номерата на</a:t>
            </a:r>
            <a:r>
              <a:rPr lang="en-US" sz="3400" dirty="0">
                <a:solidFill>
                  <a:srgbClr val="234465"/>
                </a:solidFill>
                <a:latin typeface="Calibri" panose="020F0502020204030204" pitchFamily="34" charset="0"/>
              </a:rPr>
              <a:t> "Peter"</a:t>
            </a:r>
            <a:endParaRPr lang="en-US" sz="3400" dirty="0"/>
          </a:p>
        </p:txBody>
      </p:sp>
      <p:pic>
        <p:nvPicPr>
          <p:cNvPr id="20" name="Картина 10">
            <a:extLst>
              <a:ext uri="{FF2B5EF4-FFF2-40B4-BE49-F238E27FC236}">
                <a16:creationId xmlns:a16="http://schemas.microsoft.com/office/drawing/2014/main" id="{3E64C320-FD07-40D7-81C4-9D4A6E15E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4" t="3998" r="-1"/>
          <a:stretch/>
        </p:blipFill>
        <p:spPr>
          <a:xfrm>
            <a:off x="980206" y="5229200"/>
            <a:ext cx="3174599" cy="127060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D7791BB4-0DD7-44C3-AD03-6376B341D5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8995-3865-4052-B24F-EC1CA3950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Heap&lt;T&gt;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Структура от данни базирана на дърво</a:t>
            </a:r>
            <a:r>
              <a:rPr lang="en-GB" dirty="0"/>
              <a:t>, </a:t>
            </a:r>
            <a:r>
              <a:rPr lang="bg-BG" dirty="0"/>
              <a:t>съхранявана в масив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bg-BG" dirty="0"/>
              <a:t>Бързо извличане на </a:t>
            </a:r>
            <a:r>
              <a:rPr lang="bg-BG" b="1" dirty="0">
                <a:solidFill>
                  <a:schemeClr val="bg1"/>
                </a:solidFill>
              </a:rPr>
              <a:t>минималния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максималния </a:t>
            </a:r>
            <a:r>
              <a:rPr lang="bg-BG" dirty="0"/>
              <a:t>елемент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Heap</a:t>
            </a:r>
            <a:r>
              <a:rPr lang="bg-BG" dirty="0"/>
              <a:t>-овете</a:t>
            </a:r>
            <a:r>
              <a:rPr lang="en-GB" dirty="0"/>
              <a:t> </a:t>
            </a:r>
            <a:r>
              <a:rPr lang="bg-BG" dirty="0"/>
              <a:t>съдържат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свойство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heap </a:t>
            </a:r>
            <a:r>
              <a:rPr lang="bg-BG" dirty="0"/>
              <a:t>за всеки елемент</a:t>
            </a:r>
            <a:r>
              <a:rPr lang="en-GB" dirty="0"/>
              <a:t>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≤ </a:t>
            </a:r>
            <a:r>
              <a:rPr lang="bg-BG" dirty="0"/>
              <a:t>деца</a:t>
            </a:r>
            <a:endParaRPr lang="en-GB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≥ </a:t>
            </a:r>
            <a:r>
              <a:rPr lang="bg-BG" dirty="0"/>
              <a:t>деца</a:t>
            </a:r>
            <a:endParaRPr lang="en-US" sz="3199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bg-BG" sz="3199" dirty="0"/>
              <a:t>За да използвате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MaxHeap&lt;T&gt;</a:t>
            </a:r>
            <a:r>
              <a:rPr lang="en-US" sz="3199" noProof="1"/>
              <a:t>, </a:t>
            </a:r>
            <a:r>
              <a:rPr lang="bg-BG" sz="3199" dirty="0"/>
              <a:t>инсталирайте</a:t>
            </a:r>
            <a:r>
              <a:rPr lang="en-US" sz="3199" dirty="0"/>
              <a:t> </a:t>
            </a:r>
            <a:r>
              <a:rPr lang="en-US" sz="3199" b="1" noProof="1">
                <a:solidFill>
                  <a:schemeClr val="bg1"/>
                </a:solidFill>
              </a:rPr>
              <a:t>MoreComplexDataStructures</a:t>
            </a:r>
            <a:r>
              <a:rPr lang="bg-BG" sz="3199" b="1" noProof="1">
                <a:solidFill>
                  <a:schemeClr val="bg1"/>
                </a:solidFill>
              </a:rPr>
              <a:t> </a:t>
            </a:r>
            <a:r>
              <a:rPr lang="bg-BG" sz="3199" noProof="1"/>
              <a:t>от</a:t>
            </a:r>
            <a:r>
              <a:rPr lang="bg-BG" sz="3199" b="1" noProof="1"/>
              <a:t> </a:t>
            </a:r>
            <a:r>
              <a:rPr lang="en-US" sz="3199" dirty="0"/>
              <a:t>NuGet</a:t>
            </a:r>
            <a:br>
              <a:rPr lang="en-US" sz="3199" dirty="0"/>
            </a:br>
            <a:r>
              <a:rPr lang="en-US" sz="3199" dirty="0"/>
              <a:t>package </a:t>
            </a:r>
          </a:p>
          <a:p>
            <a:endParaRPr lang="en-US" sz="3199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0DB05-9305-400D-A205-E8AC942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(</a:t>
            </a:r>
            <a:r>
              <a:rPr lang="bg-BG" dirty="0"/>
              <a:t>Двоична пирамида</a:t>
            </a:r>
            <a:r>
              <a:rPr lang="en-US" dirty="0"/>
              <a:t>)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9B9D4F-E7E3-4BD3-81ED-9EE62FA11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24" y="5637040"/>
            <a:ext cx="1964152" cy="1220960"/>
          </a:xfrm>
          <a:prstGeom prst="roundRect">
            <a:avLst>
              <a:gd name="adj" fmla="val 2174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B52B2B2-0277-4834-86BF-D1E76B6E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01" y="3597660"/>
            <a:ext cx="5154721" cy="128868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76FD261-6BBB-480A-8FC9-CE02B8C42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8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629658-360C-4C75-A706-90720D63FEB2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/>
              <a:t>Използвайте класа </a:t>
            </a:r>
            <a:r>
              <a:rPr lang="en-US" b="1" dirty="0">
                <a:solidFill>
                  <a:schemeClr val="bg1"/>
                </a:solidFill>
              </a:rPr>
              <a:t>MaxHeap&lt;T&gt;</a:t>
            </a:r>
            <a:r>
              <a:rPr lang="en-US" dirty="0"/>
              <a:t> </a:t>
            </a:r>
            <a:r>
              <a:rPr lang="bg-BG" dirty="0"/>
              <a:t>за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сортирате</a:t>
            </a:r>
            <a:r>
              <a:rPr lang="en-US" dirty="0"/>
              <a:t> </a:t>
            </a:r>
            <a:r>
              <a:rPr lang="bg-BG" dirty="0"/>
              <a:t>имена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низходящ ред</a:t>
            </a:r>
            <a:endParaRPr lang="en-US" b="1" dirty="0">
              <a:solidFill>
                <a:schemeClr val="bg1"/>
              </a:solidFill>
            </a:endParaRPr>
          </a:p>
          <a:p>
            <a:pPr marL="1066099" lvl="1" indent="-457063"/>
            <a:r>
              <a:rPr lang="bg-BG" dirty="0"/>
              <a:t>Отпечатайте всяко име</a:t>
            </a:r>
            <a:r>
              <a:rPr lang="en-US" dirty="0"/>
              <a:t>, </a:t>
            </a:r>
            <a:r>
              <a:rPr lang="bg-BG" dirty="0"/>
              <a:t>чрез метода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ExtractMax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14" name="Текстов контейнер 11">
            <a:extLst>
              <a:ext uri="{FF2B5EF4-FFF2-40B4-BE49-F238E27FC236}">
                <a16:creationId xmlns:a16="http://schemas.microsoft.com/office/drawing/2014/main" id="{8F044675-961C-4EC3-8DA1-AAA7C5878ED4}"/>
              </a:ext>
            </a:extLst>
          </p:cNvPr>
          <p:cNvSpPr txBox="1">
            <a:spLocks/>
          </p:cNvSpPr>
          <p:nvPr/>
        </p:nvSpPr>
        <p:spPr>
          <a:xfrm>
            <a:off x="921000" y="2978999"/>
            <a:ext cx="86400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MaxHeap&lt;string&gt; heap = new </a:t>
            </a:r>
            <a:r>
              <a:rPr lang="en-GB" sz="2400" dirty="0">
                <a:solidFill>
                  <a:schemeClr val="bg1"/>
                </a:solidFill>
              </a:rPr>
              <a:t>MaxHeap&lt;string&gt;()</a:t>
            </a:r>
            <a:r>
              <a:rPr lang="en-GB" sz="2400" dirty="0"/>
              <a:t>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heap.Insert("Pesho");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heap.Insert("Kiro");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heap.Insert("Asen");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heap.Insert("Miro");</a:t>
            </a:r>
          </a:p>
          <a:p>
            <a:pPr>
              <a:lnSpc>
                <a:spcPct val="100000"/>
              </a:lnSpc>
            </a:pP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while (heap.Count &gt; 0)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{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Console.WriteLine(heap.</a:t>
            </a:r>
            <a:r>
              <a:rPr lang="en-GB" sz="2400" dirty="0">
                <a:solidFill>
                  <a:schemeClr val="bg1"/>
                </a:solidFill>
              </a:rPr>
              <a:t>ExtractMax()</a:t>
            </a:r>
            <a:r>
              <a:rPr lang="en-GB" sz="2400" dirty="0"/>
              <a:t>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}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9BACAF2-C80F-4046-89CA-4C86D92F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MaxHeap&lt;T&gt;</a:t>
            </a:r>
          </a:p>
        </p:txBody>
      </p:sp>
      <p:pic>
        <p:nvPicPr>
          <p:cNvPr id="16" name="Картина 17">
            <a:extLst>
              <a:ext uri="{FF2B5EF4-FFF2-40B4-BE49-F238E27FC236}">
                <a16:creationId xmlns:a16="http://schemas.microsoft.com/office/drawing/2014/main" id="{C2B272CE-688A-4772-8D43-4FFE7272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00" y="3519000"/>
            <a:ext cx="3656459" cy="19119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3EDEA8DB-8B18-4146-9120-3D4D887D9C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062" y="1457010"/>
            <a:ext cx="2843046" cy="2311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Дърво и граф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 се запаметяват данните в паметта?</a:t>
            </a:r>
            <a:endParaRPr lang="en-US" dirty="0"/>
          </a:p>
        </p:txBody>
      </p:sp>
      <p:pic>
        <p:nvPicPr>
          <p:cNvPr id="1026" name="Picture 2" descr="Резултат с изображение за „data computers“">
            <a:extLst>
              <a:ext uri="{FF2B5EF4-FFF2-40B4-BE49-F238E27FC236}">
                <a16:creationId xmlns:a16="http://schemas.microsoft.com/office/drawing/2014/main" id="{7B2A1737-8359-4B6A-A18D-02852DC4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74" y="572085"/>
            <a:ext cx="7468055" cy="38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7101" y="1067760"/>
            <a:ext cx="10251774" cy="5735363"/>
          </a:xfrm>
        </p:spPr>
        <p:txBody>
          <a:bodyPr>
            <a:normAutofit fontScale="92500" lnSpcReduction="20000"/>
          </a:bodyPr>
          <a:lstStyle/>
          <a:p>
            <a:r>
              <a:rPr lang="bg-BG" sz="3499" dirty="0"/>
              <a:t>Дървото е широко използван </a:t>
            </a:r>
            <a:r>
              <a:rPr lang="bg-BG" sz="3499" b="1" dirty="0">
                <a:solidFill>
                  <a:schemeClr val="bg1"/>
                </a:solidFill>
              </a:rPr>
              <a:t>абстрактен тип от данни </a:t>
            </a:r>
            <a:r>
              <a:rPr lang="bg-BG" sz="3499" dirty="0"/>
              <a:t>(АТД), който симулира </a:t>
            </a:r>
            <a:r>
              <a:rPr lang="bg-BG" sz="3499" b="1" dirty="0">
                <a:solidFill>
                  <a:schemeClr val="bg1"/>
                </a:solidFill>
              </a:rPr>
              <a:t>йерархична дървовидна структура</a:t>
            </a:r>
            <a:r>
              <a:rPr lang="bg-BG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Родител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null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/>
              <a:t>друга препратка към дърво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Деца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bg-BG" dirty="0"/>
              <a:t> колекция от дърва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Рекурсивна дефиниция </a:t>
            </a:r>
            <a:r>
              <a:rPr lang="en-US" sz="3499" dirty="0"/>
              <a:t>–</a:t>
            </a:r>
            <a:r>
              <a:rPr lang="bg-BG" sz="3499" dirty="0"/>
              <a:t> дърво състоящо се от стойности и набор от деца, който са дървета</a:t>
            </a:r>
            <a:endParaRPr lang="en-US" sz="3499" dirty="0"/>
          </a:p>
          <a:p>
            <a:r>
              <a:rPr lang="ru-RU" sz="3499" dirty="0"/>
              <a:t>Работейки с дървета, </a:t>
            </a:r>
            <a:r>
              <a:rPr lang="ru-RU" sz="3499" b="1" dirty="0">
                <a:solidFill>
                  <a:schemeClr val="bg1"/>
                </a:solidFill>
              </a:rPr>
              <a:t>можете да работите с </a:t>
            </a:r>
            <a:r>
              <a:rPr lang="en-US" sz="3499" b="1" dirty="0">
                <a:solidFill>
                  <a:schemeClr val="bg1"/>
                </a:solidFill>
              </a:rPr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Йерархична</a:t>
            </a:r>
            <a:r>
              <a:rPr lang="en-US" dirty="0"/>
              <a:t> </a:t>
            </a:r>
            <a:r>
              <a:rPr lang="bg-BG" dirty="0"/>
              <a:t>структура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езици </a:t>
            </a:r>
            <a:r>
              <a:rPr lang="bg-BG" dirty="0"/>
              <a:t>за маркиране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</a:t>
            </a:r>
            <a:r>
              <a:rPr lang="bg-BG" dirty="0"/>
              <a:t>алгоритми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Дърво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37F7F-69C4-4CE5-95D8-C7F66F5D91BA}"/>
              </a:ext>
            </a:extLst>
          </p:cNvPr>
          <p:cNvGrpSpPr/>
          <p:nvPr/>
        </p:nvGrpSpPr>
        <p:grpSpPr>
          <a:xfrm>
            <a:off x="10236000" y="1539000"/>
            <a:ext cx="1933695" cy="1575960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95439C0-7E0C-474A-ACE9-A197BEC9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D0B3A4D1-C984-4998-AA72-52DD2B2F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3258C0C-665D-4B22-A7FC-7786265C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9F16D7A-1971-4A77-A07D-0405EDDA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9650685-68AA-4841-8B3F-B17C4E34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64856E2E-27AB-4F3B-8071-3061AE079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6B9AFC70-AD63-4218-A078-0B623C30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1A23631-8663-4F47-860C-0610D36BF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8C0BA1D9-DCB0-4CAC-8180-131D78F4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2B33DE6-ECE9-4783-8AD1-08B1B424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F5CE6CA1-9E6A-467F-9D29-5DF1CD716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1821507B-6BFA-47F5-B9A0-0161CAB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5BABAECF-29FD-42A9-B17B-023FAAD0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8739D74-1B2E-4EA2-8713-F2CCE777E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98E87522-7CF7-46BF-AC0F-286DDDBD0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31F5C36C-9CAE-42C6-9B63-97930C99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FCCB0BEA-DD2E-4278-9711-3FD56B5D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C342636-2D06-4A36-9EBB-5E2E1F09B4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</a:t>
            </a:r>
            <a:r>
              <a:rPr lang="bg-BG" dirty="0"/>
              <a:t>Върхове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Елементи от граф</a:t>
            </a:r>
            <a:endParaRPr lang="en-US" dirty="0"/>
          </a:p>
          <a:p>
            <a:pPr lvl="1"/>
            <a:r>
              <a:rPr lang="bg-BG" dirty="0"/>
              <a:t>Могат да имат име/стойност</a:t>
            </a:r>
            <a:endParaRPr lang="en-US" dirty="0"/>
          </a:p>
          <a:p>
            <a:pPr lvl="1"/>
            <a:r>
              <a:rPr lang="ru-RU" dirty="0"/>
              <a:t>Поддържа списък на съседни върхове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(Ребра)</a:t>
            </a:r>
            <a:endParaRPr lang="en-US" dirty="0"/>
          </a:p>
          <a:p>
            <a:pPr lvl="1"/>
            <a:r>
              <a:rPr lang="bg-BG" dirty="0"/>
              <a:t>Свързва два върха</a:t>
            </a:r>
            <a:endParaRPr lang="en-US" dirty="0"/>
          </a:p>
          <a:p>
            <a:pPr lvl="1"/>
            <a:r>
              <a:rPr lang="bg-BG" dirty="0"/>
              <a:t>Може да бъде директен/ недиректен</a:t>
            </a:r>
            <a:endParaRPr lang="en-US" dirty="0"/>
          </a:p>
          <a:p>
            <a:pPr lvl="1"/>
            <a:r>
              <a:rPr lang="bg-BG" dirty="0"/>
              <a:t>Може да бъде</a:t>
            </a:r>
            <a:r>
              <a:rPr lang="en-US" dirty="0"/>
              <a:t> </a:t>
            </a:r>
            <a:r>
              <a:rPr lang="bg-BG" dirty="0"/>
              <a:t>с тежест</a:t>
            </a:r>
            <a:r>
              <a:rPr lang="en-US" dirty="0"/>
              <a:t>/ </a:t>
            </a:r>
            <a:r>
              <a:rPr lang="bg-BG" dirty="0"/>
              <a:t>без тежест</a:t>
            </a:r>
            <a:endParaRPr lang="en-US" dirty="0"/>
          </a:p>
          <a:p>
            <a:pPr lvl="1"/>
            <a:r>
              <a:rPr lang="bg-BG" dirty="0"/>
              <a:t>Може да има</a:t>
            </a:r>
            <a:r>
              <a:rPr lang="en-US" dirty="0"/>
              <a:t> </a:t>
            </a:r>
            <a:r>
              <a:rPr lang="bg-BG" dirty="0"/>
              <a:t>име</a:t>
            </a:r>
            <a:r>
              <a:rPr lang="en-US" dirty="0"/>
              <a:t>/</a:t>
            </a:r>
            <a:r>
              <a:rPr lang="bg-BG" dirty="0"/>
              <a:t> стойност</a:t>
            </a:r>
            <a:endParaRPr 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77479" y="2286298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324059" y="1706882"/>
            <a:ext cx="1180792" cy="578589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Node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BC0D0E29-1339-48E3-B6BB-8BCFE1A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781" y="4287270"/>
            <a:ext cx="1180792" cy="578589"/>
          </a:xfrm>
          <a:prstGeom prst="wedgeRoundRectCallout">
            <a:avLst>
              <a:gd name="adj1" fmla="val -55380"/>
              <a:gd name="adj2" fmla="val 107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Edge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E0220E2E-88FC-4D46-9176-238BBA86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9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27360B-4161-440C-A780-79943DA9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453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22164AA-D522-4D9F-BBF2-F56A6D3F268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172111" y="5360793"/>
            <a:ext cx="981343" cy="1621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EBFCA0FB-922B-4FB0-BE90-498CB1FBA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1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617" y="1647238"/>
            <a:ext cx="10990314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Структурата от данни </a:t>
            </a:r>
            <a:r>
              <a:rPr lang="bg-BG" sz="3600" dirty="0">
                <a:solidFill>
                  <a:schemeClr val="bg2"/>
                </a:solidFill>
              </a:rPr>
              <a:t>организират данни в компютърната система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за по-добра ефективност</a:t>
            </a:r>
            <a:endParaRPr lang="en-US" sz="36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Абстрактни типове данни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АТД</a:t>
            </a:r>
            <a:r>
              <a:rPr lang="en-US" sz="3400" dirty="0">
                <a:solidFill>
                  <a:schemeClr val="bg2"/>
                </a:solidFill>
              </a:rPr>
              <a:t>) </a:t>
            </a:r>
            <a:r>
              <a:rPr lang="bg-BG" sz="3400" dirty="0">
                <a:solidFill>
                  <a:schemeClr val="bg2"/>
                </a:solidFill>
              </a:rPr>
              <a:t>описват набор от операции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Линейните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структури от данни</a:t>
            </a:r>
            <a:r>
              <a:rPr lang="en-US" sz="3600" b="1" dirty="0">
                <a:solidFill>
                  <a:schemeClr val="bg2"/>
                </a:solidFill>
              </a:rPr>
              <a:t>: </a:t>
            </a:r>
            <a:r>
              <a:rPr lang="bg-BG" sz="3600" b="1" dirty="0">
                <a:solidFill>
                  <a:schemeClr val="bg2"/>
                </a:solidFill>
              </a:rPr>
              <a:t>масиви</a:t>
            </a:r>
            <a:r>
              <a:rPr lang="en-US" sz="3600" b="1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bg2"/>
                </a:solidFill>
              </a:rPr>
              <a:t>списъци</a:t>
            </a:r>
            <a:r>
              <a:rPr lang="en-US" sz="3600" b="1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bg2"/>
                </a:solidFill>
              </a:rPr>
              <a:t>стек</a:t>
            </a:r>
            <a:r>
              <a:rPr lang="en-US" sz="3600" b="1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bg2"/>
                </a:solidFill>
              </a:rPr>
              <a:t>опашка</a:t>
            </a:r>
            <a:r>
              <a:rPr lang="en-US" sz="3600" b="1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bg2"/>
                </a:solidFill>
              </a:rPr>
              <a:t>свързан списък</a:t>
            </a:r>
            <a:endParaRPr lang="en-US" sz="3600" b="1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Речници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2"/>
                </a:solidFill>
              </a:rPr>
              <a:t>Сложни типове от данни</a:t>
            </a:r>
            <a:r>
              <a:rPr lang="en-US" sz="3600" b="1" dirty="0">
                <a:solidFill>
                  <a:schemeClr val="bg2"/>
                </a:solidFill>
              </a:rPr>
              <a:t>: Bag, Heap, …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0ACF92D-AEF8-40FE-9057-70658D81D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2979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3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Превежда набор от </a:t>
            </a:r>
            <a:r>
              <a:rPr lang="bg-BG" sz="3600" b="1" dirty="0">
                <a:solidFill>
                  <a:schemeClr val="bg1"/>
                </a:solidFill>
              </a:rPr>
              <a:t>символи</a:t>
            </a:r>
            <a:r>
              <a:rPr lang="bg-BG" sz="3600" dirty="0"/>
              <a:t> с някаква </a:t>
            </a:r>
            <a:r>
              <a:rPr lang="bg-BG" sz="3600" b="1" dirty="0">
                <a:solidFill>
                  <a:schemeClr val="bg1"/>
                </a:solidFill>
              </a:rPr>
              <a:t>цел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Опростено – съхранява битове като информация в паметта</a:t>
            </a:r>
            <a:endParaRPr lang="en-US" sz="3600" dirty="0"/>
          </a:p>
          <a:p>
            <a:pPr lvl="1"/>
            <a:r>
              <a:rPr lang="bg-BG" sz="3400" dirty="0"/>
              <a:t>Ако тези битове са останали и не се използват, не правят нищо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Примери</a:t>
            </a:r>
            <a:r>
              <a:rPr lang="en-US" sz="3600" dirty="0"/>
              <a:t>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компютъра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82581"/>
              </p:ext>
            </p:extLst>
          </p:nvPr>
        </p:nvGraphicFramePr>
        <p:xfrm>
          <a:off x="3126000" y="4239000"/>
          <a:ext cx="6166498" cy="137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249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083249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Двоична дата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A7F6E624-6B66-47F3-A655-AF8BF3BBB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40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Начинът, по който четем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  <a:r>
              <a:rPr lang="ru-RU" dirty="0"/>
              <a:t>, извлича информацията от битовете по </a:t>
            </a:r>
            <a:r>
              <a:rPr lang="ru-RU" b="1" dirty="0">
                <a:solidFill>
                  <a:schemeClr val="bg1"/>
                </a:solidFill>
              </a:rPr>
              <a:t>различни начини</a:t>
            </a:r>
          </a:p>
          <a:p>
            <a:pPr lvl="1"/>
            <a:r>
              <a:rPr lang="bg-BG" sz="3200" dirty="0"/>
              <a:t>Все пак</a:t>
            </a:r>
            <a:r>
              <a:rPr lang="en-US" sz="3200" dirty="0"/>
              <a:t>, </a:t>
            </a:r>
            <a:r>
              <a:rPr lang="bg-BG" sz="3200" dirty="0"/>
              <a:t>битовете имат само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  <a:r>
              <a:rPr lang="en-US" sz="3200" dirty="0"/>
              <a:t> </a:t>
            </a:r>
            <a:r>
              <a:rPr lang="bg-BG" sz="3200" dirty="0"/>
              <a:t>като стойност</a:t>
            </a:r>
            <a:endParaRPr lang="en-US" sz="3200" dirty="0"/>
          </a:p>
          <a:p>
            <a:r>
              <a:rPr lang="bg-BG" sz="3600" dirty="0"/>
              <a:t>Примери</a:t>
            </a:r>
            <a:r>
              <a:rPr lang="en-US" sz="3600" dirty="0"/>
              <a:t>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компютъра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75572"/>
              </p:ext>
            </p:extLst>
          </p:nvPr>
        </p:nvGraphicFramePr>
        <p:xfrm>
          <a:off x="2832926" y="3356992"/>
          <a:ext cx="7079499" cy="2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33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Двоични данни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Character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'A'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65.0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  <a:r>
                        <a:rPr lang="en-US" sz="2400" baseline="0" dirty="0"/>
                        <a:t> Code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Store 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8040216" y="5710474"/>
            <a:ext cx="1298110" cy="310815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30342A-CBBA-4603-A300-8DC096B95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5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Преглед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727288" y="942480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517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1964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288" y="3626162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747" y="1551104"/>
            <a:ext cx="823643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619" y="1299003"/>
            <a:ext cx="970467" cy="98055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17" y="2888185"/>
            <a:ext cx="817549" cy="84240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694" y="2301991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1977" y="2279562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89" y="3608639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89" y="934197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7" y="1655527"/>
            <a:ext cx="1456" cy="195311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847" y="2636084"/>
            <a:ext cx="194411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17" y="1551104"/>
            <a:ext cx="817549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Структура от данни </a:t>
            </a:r>
            <a:r>
              <a:rPr lang="en-US" sz="3399" dirty="0"/>
              <a:t>–</a:t>
            </a:r>
            <a:r>
              <a:rPr lang="bg-BG" sz="3399" dirty="0"/>
              <a:t> обект, който отговаря за организацията на </a:t>
            </a:r>
            <a:r>
              <a:rPr lang="bg-BG" sz="3399" b="1" dirty="0">
                <a:solidFill>
                  <a:schemeClr val="bg1"/>
                </a:solidFill>
              </a:rPr>
              <a:t>данните</a:t>
            </a:r>
            <a:r>
              <a:rPr lang="bg-BG" sz="3399" dirty="0"/>
              <a:t>, </a:t>
            </a:r>
            <a:r>
              <a:rPr lang="bg-BG" sz="3399" b="1" dirty="0">
                <a:solidFill>
                  <a:schemeClr val="bg1"/>
                </a:solidFill>
              </a:rPr>
              <a:t>мястото</a:t>
            </a:r>
            <a:r>
              <a:rPr lang="bg-BG" sz="3399" dirty="0"/>
              <a:t> и управление с </a:t>
            </a:r>
            <a:r>
              <a:rPr lang="bg-BG" sz="3399" b="1" dirty="0">
                <a:solidFill>
                  <a:schemeClr val="bg1"/>
                </a:solidFill>
              </a:rPr>
              <a:t>ефективен</a:t>
            </a:r>
            <a:r>
              <a:rPr lang="bg-BG" sz="3399" dirty="0"/>
              <a:t> начин</a:t>
            </a:r>
            <a:endParaRPr lang="en-US" sz="3399" b="1" dirty="0">
              <a:solidFill>
                <a:schemeClr val="bg1"/>
              </a:solidFill>
            </a:endParaRPr>
          </a:p>
          <a:p>
            <a:r>
              <a:rPr lang="bg-BG" sz="3399" dirty="0"/>
              <a:t>Съхраняването на променливи изисква консумация на памет</a:t>
            </a:r>
            <a:r>
              <a:rPr lang="en-US" sz="3399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от данни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69553"/>
              </p:ext>
            </p:extLst>
          </p:nvPr>
        </p:nvGraphicFramePr>
        <p:xfrm>
          <a:off x="2181000" y="3596606"/>
          <a:ext cx="8370000" cy="321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000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185000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00762">
                <a:tc>
                  <a:txBody>
                    <a:bodyPr/>
                    <a:lstStyle/>
                    <a:p>
                      <a:pPr algn="ctr"/>
                      <a:r>
                        <a:rPr lang="bg-BG" sz="2400" baseline="0" dirty="0">
                          <a:solidFill>
                            <a:schemeClr val="tx1"/>
                          </a:solidFill>
                        </a:rPr>
                        <a:t>Структура от данни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00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 4 bytes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00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 4 bytes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00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= 8 bytes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400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int[]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400" dirty="0"/>
                        <a:t> (Array</a:t>
                      </a:r>
                      <a:r>
                        <a:rPr lang="en-US" sz="2400" baseline="0" dirty="0"/>
                        <a:t> length) * 4 bytes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400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List&lt;double&gt;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400" dirty="0"/>
                        <a:t> (List</a:t>
                      </a:r>
                      <a:r>
                        <a:rPr lang="en-US" sz="2400" baseline="0" dirty="0"/>
                        <a:t> size) * 8 bytes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4725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Dictionary&lt;int,</a:t>
                      </a:r>
                      <a:r>
                        <a:rPr lang="en-US" sz="2400" baseline="0" dirty="0"/>
                        <a:t> int[]</a:t>
                      </a:r>
                      <a:r>
                        <a:rPr lang="en-US" sz="2400" dirty="0"/>
                        <a:t>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400" dirty="0"/>
                        <a:t> (Dictionary</a:t>
                      </a:r>
                      <a:r>
                        <a:rPr lang="en-US" sz="2400" baseline="0" dirty="0"/>
                        <a:t> size) * Entry bytes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8E3A72E5-8A98-4981-890E-42497B228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Линейни структури</a:t>
            </a:r>
            <a:endParaRPr lang="en-US" b="1" dirty="0">
              <a:solidFill>
                <a:schemeClr val="bg1"/>
              </a:solidFill>
            </a:endParaRP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Списък </a:t>
            </a:r>
            <a:r>
              <a:rPr lang="en-US" dirty="0"/>
              <a:t>: </a:t>
            </a:r>
            <a:r>
              <a:rPr lang="bg-BG" dirty="0"/>
              <a:t>последователно подредени</a:t>
            </a:r>
            <a:br>
              <a:rPr lang="bg-BG" dirty="0"/>
            </a:br>
            <a:r>
              <a:rPr lang="bg-BG" dirty="0"/>
              <a:t>елементи и променлив размер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Стек</a:t>
            </a:r>
            <a:r>
              <a:rPr lang="en-US" dirty="0"/>
              <a:t>: LIFO (</a:t>
            </a:r>
            <a:r>
              <a:rPr lang="en-US" b="1" dirty="0"/>
              <a:t>L</a:t>
            </a:r>
            <a:r>
              <a:rPr lang="en-US" dirty="0"/>
              <a:t>ast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</a:t>
            </a:r>
            <a:r>
              <a:rPr lang="bg-BG" dirty="0"/>
              <a:t>структури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Опашка</a:t>
            </a:r>
            <a:r>
              <a:rPr lang="en-US" dirty="0"/>
              <a:t>: FIFO (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</a:t>
            </a:r>
            <a:r>
              <a:rPr lang="bg-BG" dirty="0"/>
              <a:t>структури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Дървета и структури подобни на дървета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Двоично</a:t>
            </a:r>
            <a:r>
              <a:rPr lang="en-US" dirty="0"/>
              <a:t>, </a:t>
            </a:r>
            <a:r>
              <a:rPr lang="bg-BG" dirty="0"/>
              <a:t>сортирано търсещо дърво</a:t>
            </a:r>
            <a:r>
              <a:rPr lang="en-US" dirty="0"/>
              <a:t>, </a:t>
            </a:r>
            <a:r>
              <a:rPr lang="bg-BG" dirty="0"/>
              <a:t>балансирано дърво и др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Речници</a:t>
            </a:r>
            <a:r>
              <a:rPr lang="en-US" dirty="0"/>
              <a:t> (</a:t>
            </a:r>
            <a:r>
              <a:rPr lang="bg-BG" dirty="0"/>
              <a:t>мап</a:t>
            </a:r>
            <a:r>
              <a:rPr lang="en-US" dirty="0"/>
              <a:t>, </a:t>
            </a:r>
            <a:r>
              <a:rPr lang="bg-BG" dirty="0"/>
              <a:t>асоциативни масиви</a:t>
            </a:r>
            <a:r>
              <a:rPr lang="en-US" dirty="0"/>
              <a:t>)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Съдържа двойки </a:t>
            </a:r>
            <a:r>
              <a:rPr lang="en-US" dirty="0"/>
              <a:t>(</a:t>
            </a:r>
            <a:r>
              <a:rPr lang="bg-BG" dirty="0"/>
              <a:t>ключ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стойност</a:t>
            </a:r>
            <a:r>
              <a:rPr lang="en-US" dirty="0"/>
              <a:t>)</a:t>
            </a: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000" y="1111785"/>
            <a:ext cx="2176221" cy="16729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0773">
            <a:off x="9505939" y="2834706"/>
            <a:ext cx="1794051" cy="1097438"/>
          </a:xfrm>
          <a:prstGeom prst="rect">
            <a:avLst/>
          </a:prstGeom>
        </p:spPr>
      </p:pic>
      <p:pic>
        <p:nvPicPr>
          <p:cNvPr id="1026" name="Picture 2" descr="http://www2.psd100.com/ppp/2013/11/0601/dictionary-icon-11061832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5041227"/>
            <a:ext cx="1896385" cy="1896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5B7F4-4A4D-470F-8319-573CCDF82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8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Сет</a:t>
            </a:r>
            <a:r>
              <a:rPr lang="en-US" sz="3499" dirty="0"/>
              <a:t>, </a:t>
            </a:r>
            <a:r>
              <a:rPr lang="bg-BG" sz="3499" b="1" dirty="0">
                <a:solidFill>
                  <a:schemeClr val="bg1"/>
                </a:solidFill>
              </a:rPr>
              <a:t>мулти сет</a:t>
            </a:r>
            <a:r>
              <a:rPr lang="en-US" sz="3499" dirty="0"/>
              <a:t> </a:t>
            </a:r>
            <a:r>
              <a:rPr lang="bg-BG" sz="3499" dirty="0"/>
              <a:t>и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bags</a:t>
            </a:r>
          </a:p>
          <a:p>
            <a:pPr lvl="1">
              <a:lnSpc>
                <a:spcPct val="95000"/>
              </a:lnSpc>
            </a:pPr>
            <a:r>
              <a:rPr lang="bg-BG" sz="3199" dirty="0"/>
              <a:t>Сет</a:t>
            </a:r>
            <a:r>
              <a:rPr lang="en-US" sz="3199" dirty="0"/>
              <a:t> – </a:t>
            </a:r>
            <a:r>
              <a:rPr lang="bg-BG" sz="3199" dirty="0"/>
              <a:t>колекция от уникални елементи</a:t>
            </a:r>
            <a:endParaRPr lang="en-US" sz="3199" dirty="0"/>
          </a:p>
          <a:p>
            <a:pPr lvl="1">
              <a:lnSpc>
                <a:spcPct val="95000"/>
              </a:lnSpc>
            </a:pPr>
            <a:r>
              <a:rPr lang="en-US" sz="3199" dirty="0"/>
              <a:t>Bag – </a:t>
            </a:r>
            <a:r>
              <a:rPr lang="bg-BG" sz="3199" dirty="0"/>
              <a:t>колекция от неуникални елементи</a:t>
            </a:r>
            <a:endParaRPr lang="en-US" sz="3199" dirty="0"/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Сортиран сет </a:t>
            </a:r>
            <a:r>
              <a:rPr lang="bg-BG" sz="3499" dirty="0"/>
              <a:t>и </a:t>
            </a:r>
            <a:r>
              <a:rPr lang="en-US" sz="3499" dirty="0"/>
              <a:t> </a:t>
            </a:r>
            <a:r>
              <a:rPr lang="bg-BG" sz="3499" b="1" dirty="0">
                <a:solidFill>
                  <a:schemeClr val="bg1"/>
                </a:solidFill>
              </a:rPr>
              <a:t>речници</a:t>
            </a:r>
            <a:endParaRPr lang="en-US" sz="3499" b="1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Приоритетна опашка</a:t>
            </a:r>
            <a:r>
              <a:rPr lang="en-US" sz="3499" dirty="0"/>
              <a:t>/ heaps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Специални структури от дърво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</a:pPr>
            <a:r>
              <a:rPr lang="bg-BG" dirty="0"/>
              <a:t> Суфиксно дърво </a:t>
            </a:r>
            <a:r>
              <a:rPr lang="en-US" dirty="0"/>
              <a:t>, </a:t>
            </a:r>
            <a:r>
              <a:rPr lang="bg-BG" dirty="0"/>
              <a:t>интервално дърво</a:t>
            </a:r>
            <a:r>
              <a:rPr lang="en-US" dirty="0"/>
              <a:t>,</a:t>
            </a:r>
            <a:br>
              <a:rPr lang="bg-BG" dirty="0"/>
            </a:br>
            <a:r>
              <a:rPr lang="bg-BG" dirty="0"/>
              <a:t>индексирано дърво,</a:t>
            </a:r>
            <a:r>
              <a:rPr lang="en-US" noProof="1"/>
              <a:t> </a:t>
            </a:r>
            <a:r>
              <a:rPr lang="bg-BG" noProof="1"/>
              <a:t>въже</a:t>
            </a:r>
            <a:r>
              <a:rPr lang="en-US" noProof="1"/>
              <a:t>, …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Графи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</a:pPr>
            <a:r>
              <a:rPr lang="bg-BG" dirty="0"/>
              <a:t>Директни</a:t>
            </a:r>
            <a:r>
              <a:rPr lang="en-US" dirty="0"/>
              <a:t> / </a:t>
            </a:r>
            <a:r>
              <a:rPr lang="bg-BG" dirty="0"/>
              <a:t>недиректни</a:t>
            </a:r>
            <a:r>
              <a:rPr lang="en-US" dirty="0"/>
              <a:t>, </a:t>
            </a:r>
            <a:r>
              <a:rPr lang="bg-BG" dirty="0"/>
              <a:t>тежест</a:t>
            </a:r>
            <a:r>
              <a:rPr lang="en-US" dirty="0"/>
              <a:t> / </a:t>
            </a:r>
            <a:r>
              <a:rPr lang="bg-BG" dirty="0"/>
              <a:t>без тежест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свързани</a:t>
            </a:r>
            <a:r>
              <a:rPr lang="en-US" dirty="0"/>
              <a:t> / </a:t>
            </a:r>
            <a:r>
              <a:rPr lang="bg-BG" dirty="0"/>
              <a:t>не свързани</a:t>
            </a:r>
            <a:r>
              <a:rPr lang="en-US" dirty="0"/>
              <a:t>, </a:t>
            </a:r>
            <a:r>
              <a:rPr lang="bg-BG" dirty="0"/>
              <a:t>циклични</a:t>
            </a:r>
            <a:r>
              <a:rPr lang="en-US" dirty="0"/>
              <a:t> / </a:t>
            </a:r>
            <a:r>
              <a:rPr lang="bg-BG" dirty="0"/>
              <a:t>ациклични</a:t>
            </a:r>
            <a:r>
              <a:rPr lang="en-US" dirty="0"/>
              <a:t>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 </a:t>
            </a:r>
            <a:r>
              <a:rPr lang="en-US" dirty="0"/>
              <a:t>(2)</a:t>
            </a:r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51" y="3396603"/>
            <a:ext cx="1752144" cy="1752144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10" y="1219776"/>
            <a:ext cx="1035818" cy="10358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777icons.com/libs/fire-toolbar/sorting_a-z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90" y="2518253"/>
            <a:ext cx="883458" cy="883458"/>
          </a:xfrm>
          <a:prstGeom prst="roundRect">
            <a:avLst>
              <a:gd name="adj" fmla="val 2830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Резултат с изображение за „graph structure“">
            <a:extLst>
              <a:ext uri="{FF2B5EF4-FFF2-40B4-BE49-F238E27FC236}">
                <a16:creationId xmlns:a16="http://schemas.microsoft.com/office/drawing/2014/main" id="{595873EE-C419-47B2-BDCF-65A8E9A0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494" y="5293624"/>
            <a:ext cx="1945259" cy="128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B0CB1E-551A-45C2-AB32-BFCFB1F82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3852</TotalTime>
  <Words>2159</Words>
  <Application>Microsoft Office PowerPoint</Application>
  <PresentationFormat>Широк екран</PresentationFormat>
  <Paragraphs>423</Paragraphs>
  <Slides>34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Segoe UI Symbol</vt:lpstr>
      <vt:lpstr>Wingdings</vt:lpstr>
      <vt:lpstr>Wingdings 2</vt:lpstr>
      <vt:lpstr>SoftUni</vt:lpstr>
      <vt:lpstr>Въведение в структура от данни</vt:lpstr>
      <vt:lpstr>Съдържание</vt:lpstr>
      <vt:lpstr>Как се запаметяват данните в паметта?</vt:lpstr>
      <vt:lpstr>Данни в компютъра</vt:lpstr>
      <vt:lpstr>Данни в компютъра</vt:lpstr>
      <vt:lpstr>Преглед</vt:lpstr>
      <vt:lpstr>Структура от данни</vt:lpstr>
      <vt:lpstr>Основни структури от данни</vt:lpstr>
      <vt:lpstr>Основни структури от данни (2)</vt:lpstr>
      <vt:lpstr>Абстрактни типове данни (АТД)</vt:lpstr>
      <vt:lpstr>Масив и списък</vt:lpstr>
      <vt:lpstr>Масиви – структура от данни</vt:lpstr>
      <vt:lpstr>Защо масивите са толкова бързи?</vt:lpstr>
      <vt:lpstr>Динамични масиви (списък): преоразмеряване +1</vt:lpstr>
      <vt:lpstr>Динамичен масив(Списък): преоразмеряване *2 – Добавяне O(1)</vt:lpstr>
      <vt:lpstr>Свързан списък</vt:lpstr>
      <vt:lpstr>Примери: LinkedList&lt;T&gt;</vt:lpstr>
      <vt:lpstr>Dictionary&lt;K, V&gt;</vt:lpstr>
      <vt:lpstr>Речникът (Мап) АТД</vt:lpstr>
      <vt:lpstr>Примери: Dictionary&lt;K, V&gt;</vt:lpstr>
      <vt:lpstr>SortedDictionary&lt;TKey,TValue&gt;</vt:lpstr>
      <vt:lpstr>Примери</vt:lpstr>
      <vt:lpstr>OrderedBag&lt;T&gt;</vt:lpstr>
      <vt:lpstr>Примери: OrderedBag&lt;T&gt;</vt:lpstr>
      <vt:lpstr>MultiDictionary&lt;TKey, TValue&gt;</vt:lpstr>
      <vt:lpstr>Примери: MultiDictionary&lt;K, V&gt;</vt:lpstr>
      <vt:lpstr>MaxHeap&lt;T&gt; (Двоична пирамида)</vt:lpstr>
      <vt:lpstr>Примери: MaxHeap&lt;T&gt;</vt:lpstr>
      <vt:lpstr>Дърво и граф</vt:lpstr>
      <vt:lpstr>Дърво</vt:lpstr>
      <vt:lpstr>Графи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Structures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32</cp:revision>
  <dcterms:created xsi:type="dcterms:W3CDTF">2018-05-23T13:08:44Z</dcterms:created>
  <dcterms:modified xsi:type="dcterms:W3CDTF">2023-03-20T17:07:05Z</dcterms:modified>
  <cp:category>computer programming; programming</cp:category>
</cp:coreProperties>
</file>