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4"/>
  </p:notesMasterIdLst>
  <p:handoutMasterIdLst>
    <p:handoutMasterId r:id="rId35"/>
  </p:handoutMasterIdLst>
  <p:sldIdLst>
    <p:sldId id="274" r:id="rId2"/>
    <p:sldId id="581" r:id="rId3"/>
    <p:sldId id="464" r:id="rId4"/>
    <p:sldId id="465" r:id="rId5"/>
    <p:sldId id="625" r:id="rId6"/>
    <p:sldId id="626" r:id="rId7"/>
    <p:sldId id="627" r:id="rId8"/>
    <p:sldId id="628" r:id="rId9"/>
    <p:sldId id="629" r:id="rId10"/>
    <p:sldId id="630" r:id="rId11"/>
    <p:sldId id="631" r:id="rId12"/>
    <p:sldId id="632" r:id="rId13"/>
    <p:sldId id="633" r:id="rId14"/>
    <p:sldId id="634" r:id="rId15"/>
    <p:sldId id="635" r:id="rId16"/>
    <p:sldId id="636" r:id="rId17"/>
    <p:sldId id="637" r:id="rId18"/>
    <p:sldId id="638" r:id="rId19"/>
    <p:sldId id="639" r:id="rId20"/>
    <p:sldId id="640" r:id="rId21"/>
    <p:sldId id="641" r:id="rId22"/>
    <p:sldId id="642" r:id="rId23"/>
    <p:sldId id="643" r:id="rId24"/>
    <p:sldId id="644" r:id="rId25"/>
    <p:sldId id="645" r:id="rId26"/>
    <p:sldId id="646" r:id="rId27"/>
    <p:sldId id="648" r:id="rId28"/>
    <p:sldId id="647" r:id="rId29"/>
    <p:sldId id="577" r:id="rId30"/>
    <p:sldId id="504" r:id="rId31"/>
    <p:sldId id="505" r:id="rId32"/>
    <p:sldId id="50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FF76D40-0975-44D2-A83F-F9842B610762}">
          <p14:sldIdLst>
            <p14:sldId id="274"/>
            <p14:sldId id="581"/>
          </p14:sldIdLst>
        </p14:section>
        <p14:section name="Живот на променлива" id="{1B908475-9AF7-4463-9CB2-4201455DAC41}">
          <p14:sldIdLst>
            <p14:sldId id="464"/>
            <p14:sldId id="465"/>
          </p14:sldIdLst>
        </p14:section>
        <p14:section name="Вложени условни конструкции" id="{A2A3C374-4AC4-4070-A207-C49EDDB9073E}">
          <p14:sldIdLst>
            <p14:sldId id="625"/>
            <p14:sldId id="626"/>
            <p14:sldId id="627"/>
            <p14:sldId id="628"/>
            <p14:sldId id="629"/>
            <p14:sldId id="630"/>
            <p14:sldId id="631"/>
            <p14:sldId id="632"/>
            <p14:sldId id="633"/>
            <p14:sldId id="634"/>
            <p14:sldId id="635"/>
            <p14:sldId id="636"/>
            <p14:sldId id="637"/>
            <p14:sldId id="638"/>
            <p14:sldId id="639"/>
            <p14:sldId id="640"/>
            <p14:sldId id="641"/>
            <p14:sldId id="642"/>
            <p14:sldId id="643"/>
            <p14:sldId id="644"/>
            <p14:sldId id="645"/>
            <p14:sldId id="646"/>
            <p14:sldId id="648"/>
            <p14:sldId id="647"/>
          </p14:sldIdLst>
        </p14:section>
        <p14:section name="Обобщение" id="{AF8DF84A-0515-4E34-ADFD-EC257BB9552E}">
          <p14:sldIdLst>
            <p14:sldId id="577"/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34" autoAdjust="0"/>
    <p:restoredTop sz="95270" autoAdjust="0"/>
  </p:normalViewPr>
  <p:slideViewPr>
    <p:cSldViewPr showGuides="1">
      <p:cViewPr varScale="1">
        <p:scale>
          <a:sx n="120" d="100"/>
          <a:sy n="120" d="100"/>
        </p:scale>
        <p:origin x="216" y="88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18.01.23 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EE1B1B-1E92-4116-AD00-9D2E484F9E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0169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49E9CED-B470-4F71-965D-04CBC86149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75626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078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DC55C3C-DC72-46EC-BF3D-CC472E3878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19087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540A631-5D32-45DE-AE80-2742FDC83E8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97623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8330663-0006-4BB0-B50F-EFDA42CE4CC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49195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5AE1916-5B09-4329-99A7-6CF4C285AA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672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5#10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5#11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5#13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5#15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hyperlink" Target="https://softuni.b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5#9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2448" y="1231892"/>
            <a:ext cx="11083636" cy="1315728"/>
          </a:xfrm>
        </p:spPr>
        <p:txBody>
          <a:bodyPr>
            <a:noAutofit/>
          </a:bodyPr>
          <a:lstStyle/>
          <a:p>
            <a:r>
              <a:rPr lang="bg-BG" sz="3599" noProof="1"/>
              <a:t>По-сложни проверки</a:t>
            </a:r>
            <a:endParaRPr lang="en-US" sz="3599" noProof="1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6EE64-F729-46D8-B4CA-F4FD759B45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>
                <a:hlinkClick r:id="rId3"/>
              </a:rPr>
              <a:t>https://softuni.bg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79899-7F6E-4987-BF3F-4142E14AF7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bg-BG" dirty="0"/>
              <a:t>СофтУни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4B75EC-3A12-4118-93FA-E522A9B331C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3973" y="5368363"/>
            <a:ext cx="3288983" cy="444420"/>
          </a:xfrm>
        </p:spPr>
        <p:txBody>
          <a:bodyPr/>
          <a:lstStyle/>
          <a:p>
            <a:r>
              <a:rPr lang="bg-BG" dirty="0"/>
              <a:t>Преподавателски екип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265" y="3048406"/>
            <a:ext cx="2211541" cy="5515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8FBE10-68FB-4F89-AFAE-33E8219FD1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304" y="2793136"/>
            <a:ext cx="3978920" cy="258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2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815018" cy="5527326"/>
          </a:xfrm>
        </p:spPr>
        <p:txBody>
          <a:bodyPr>
            <a:normAutofit/>
          </a:bodyPr>
          <a:lstStyle/>
          <a:p>
            <a:r>
              <a:rPr lang="bg-BG" dirty="0"/>
              <a:t>Напишете програма, която чете от потребителя:</a:t>
            </a:r>
          </a:p>
          <a:p>
            <a:pPr lvl="2"/>
            <a:r>
              <a:rPr lang="bg-BG" dirty="0"/>
              <a:t>Име на продукт</a:t>
            </a:r>
          </a:p>
          <a:p>
            <a:pPr lvl="2"/>
            <a:r>
              <a:rPr lang="bg-BG" dirty="0"/>
              <a:t>Град</a:t>
            </a:r>
          </a:p>
          <a:p>
            <a:pPr lvl="2"/>
            <a:r>
              <a:rPr lang="bg-BG" dirty="0"/>
              <a:t>Количество</a:t>
            </a:r>
          </a:p>
          <a:p>
            <a:pPr lvl="1"/>
            <a:r>
              <a:rPr lang="bg-BG" dirty="0"/>
              <a:t>Пресмята цената му спрямо таблицата:</a:t>
            </a:r>
          </a:p>
          <a:p>
            <a:pPr lvl="1"/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 (1)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833789"/>
              </p:ext>
            </p:extLst>
          </p:nvPr>
        </p:nvGraphicFramePr>
        <p:xfrm>
          <a:off x="1551892" y="4368261"/>
          <a:ext cx="9088219" cy="1921402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52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6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75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35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1776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Град/продукт</a:t>
                      </a:r>
                    </a:p>
                  </a:txBody>
                  <a:tcPr marL="68544" marR="68544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coffee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water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juice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sweets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peanuts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Sofia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1.20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Plovdiv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1.15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1.30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1.50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Varna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1.10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1.35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1.55</a:t>
                      </a: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6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AFF5CE47-E077-4AB1-893F-54D25572E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594" y="1604736"/>
            <a:ext cx="2355494" cy="2355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FC57DA43-0D15-4D5C-9AFA-50F690D5E6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287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815018" cy="5527326"/>
          </a:xfrm>
        </p:spPr>
        <p:txBody>
          <a:bodyPr>
            <a:normAutofit/>
          </a:bodyPr>
          <a:lstStyle/>
          <a:p>
            <a:r>
              <a:rPr lang="bg-BG" dirty="0"/>
              <a:t>Примерен вход и изход: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grpSp>
        <p:nvGrpSpPr>
          <p:cNvPr id="18" name="Group 4">
            <a:extLst>
              <a:ext uri="{FF2B5EF4-FFF2-40B4-BE49-F238E27FC236}">
                <a16:creationId xmlns:a16="http://schemas.microsoft.com/office/drawing/2014/main" id="{074D9CA6-EB0A-4718-BA2F-FD301105FBCD}"/>
              </a:ext>
            </a:extLst>
          </p:cNvPr>
          <p:cNvGrpSpPr/>
          <p:nvPr/>
        </p:nvGrpSpPr>
        <p:grpSpPr>
          <a:xfrm>
            <a:off x="1134776" y="2519533"/>
            <a:ext cx="2897235" cy="1384634"/>
            <a:chOff x="1217612" y="3175610"/>
            <a:chExt cx="2897990" cy="1384995"/>
          </a:xfrm>
        </p:grpSpPr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1217612" y="3175610"/>
              <a:ext cx="1417421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coffee</a:t>
              </a:r>
            </a:p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Varna</a:t>
              </a:r>
            </a:p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3301200" y="3607464"/>
              <a:ext cx="81440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0.9</a:t>
              </a:r>
              <a:endParaRPr lang="bg-BG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Arrow: Right 14">
              <a:extLst>
                <a:ext uri="{FF2B5EF4-FFF2-40B4-BE49-F238E27FC236}">
                  <a16:creationId xmlns:a16="http://schemas.microsoft.com/office/drawing/2014/main" id="{9CA0C489-34B3-43B8-87FB-CE42A261CECE}"/>
                </a:ext>
              </a:extLst>
            </p:cNvPr>
            <p:cNvSpPr/>
            <p:nvPr/>
          </p:nvSpPr>
          <p:spPr>
            <a:xfrm>
              <a:off x="2796192" y="3707640"/>
              <a:ext cx="343849" cy="311549"/>
            </a:xfrm>
            <a:prstGeom prst="rightArrow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</p:grpSp>
      <p:grpSp>
        <p:nvGrpSpPr>
          <p:cNvPr id="22" name="Group 5">
            <a:extLst>
              <a:ext uri="{FF2B5EF4-FFF2-40B4-BE49-F238E27FC236}">
                <a16:creationId xmlns:a16="http://schemas.microsoft.com/office/drawing/2014/main" id="{A58C078C-D840-471D-B5AE-F49F4CB258F2}"/>
              </a:ext>
            </a:extLst>
          </p:cNvPr>
          <p:cNvGrpSpPr/>
          <p:nvPr/>
        </p:nvGrpSpPr>
        <p:grpSpPr>
          <a:xfrm>
            <a:off x="4563347" y="2514840"/>
            <a:ext cx="3065306" cy="1384634"/>
            <a:chOff x="4382137" y="3100717"/>
            <a:chExt cx="3066104" cy="1384995"/>
          </a:xfrm>
        </p:grpSpPr>
        <p:sp>
          <p:nvSpPr>
            <p:cNvPr id="23" name="Rectangle 10"/>
            <p:cNvSpPr>
              <a:spLocks noChangeArrowheads="1"/>
            </p:cNvSpPr>
            <p:nvPr/>
          </p:nvSpPr>
          <p:spPr bwMode="auto">
            <a:xfrm>
              <a:off x="4382137" y="3100717"/>
              <a:ext cx="162231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peanuts</a:t>
              </a:r>
            </a:p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Plovdiv</a:t>
              </a:r>
            </a:p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4" name="Rectangle 11"/>
            <p:cNvSpPr>
              <a:spLocks noChangeArrowheads="1"/>
            </p:cNvSpPr>
            <p:nvPr/>
          </p:nvSpPr>
          <p:spPr bwMode="auto">
            <a:xfrm>
              <a:off x="6655862" y="3535375"/>
              <a:ext cx="792379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1.5</a:t>
              </a:r>
              <a:endParaRPr lang="bg-BG" sz="2799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6" name="Group 6">
            <a:extLst>
              <a:ext uri="{FF2B5EF4-FFF2-40B4-BE49-F238E27FC236}">
                <a16:creationId xmlns:a16="http://schemas.microsoft.com/office/drawing/2014/main" id="{242ED6BE-8070-49F0-A29A-DC30006C75D4}"/>
              </a:ext>
            </a:extLst>
          </p:cNvPr>
          <p:cNvGrpSpPr/>
          <p:nvPr/>
        </p:nvGrpSpPr>
        <p:grpSpPr>
          <a:xfrm>
            <a:off x="8317514" y="2514840"/>
            <a:ext cx="2902855" cy="1384634"/>
            <a:chOff x="7614176" y="3087394"/>
            <a:chExt cx="2903611" cy="1384995"/>
          </a:xfrm>
        </p:grpSpPr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7614176" y="3087394"/>
              <a:ext cx="123445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juice</a:t>
              </a:r>
            </a:p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Sofia</a:t>
              </a:r>
            </a:p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8" name="Rectangle 13"/>
            <p:cNvSpPr>
              <a:spLocks noChangeArrowheads="1"/>
            </p:cNvSpPr>
            <p:nvPr/>
          </p:nvSpPr>
          <p:spPr bwMode="auto">
            <a:xfrm>
              <a:off x="9684709" y="3526746"/>
              <a:ext cx="833078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7.2</a:t>
              </a:r>
              <a:endParaRPr lang="bg-BG" sz="2799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0" name="Arrow: Right 14">
            <a:extLst>
              <a:ext uri="{FF2B5EF4-FFF2-40B4-BE49-F238E27FC236}">
                <a16:creationId xmlns:a16="http://schemas.microsoft.com/office/drawing/2014/main" id="{BD6B8CD0-C445-497D-8FBD-BED50095281B}"/>
              </a:ext>
            </a:extLst>
          </p:cNvPr>
          <p:cNvSpPr/>
          <p:nvPr/>
        </p:nvSpPr>
        <p:spPr>
          <a:xfrm>
            <a:off x="6367230" y="3051424"/>
            <a:ext cx="343759" cy="311468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31" name="Arrow: Right 14">
            <a:extLst>
              <a:ext uri="{FF2B5EF4-FFF2-40B4-BE49-F238E27FC236}">
                <a16:creationId xmlns:a16="http://schemas.microsoft.com/office/drawing/2014/main" id="{395720A8-FBB9-44F0-964C-2C752551AD65}"/>
              </a:ext>
            </a:extLst>
          </p:cNvPr>
          <p:cNvSpPr/>
          <p:nvPr/>
        </p:nvSpPr>
        <p:spPr>
          <a:xfrm>
            <a:off x="9870598" y="3052658"/>
            <a:ext cx="343759" cy="311468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570FAFE1-FDFB-49D4-AE99-53194A431B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481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arallelogram 6">
            <a:extLst>
              <a:ext uri="{FF2B5EF4-FFF2-40B4-BE49-F238E27FC236}">
                <a16:creationId xmlns:a16="http://schemas.microsoft.com/office/drawing/2014/main" id="{08BEB0E2-E899-4598-83AB-CB7BD79A816B}"/>
              </a:ext>
            </a:extLst>
          </p:cNvPr>
          <p:cNvSpPr/>
          <p:nvPr/>
        </p:nvSpPr>
        <p:spPr bwMode="auto">
          <a:xfrm>
            <a:off x="4960264" y="242563"/>
            <a:ext cx="2546907" cy="514051"/>
          </a:xfrm>
          <a:prstGeom prst="parallelogram">
            <a:avLst/>
          </a:prstGeom>
          <a:solidFill>
            <a:srgbClr val="5EC1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Read input</a:t>
            </a:r>
          </a:p>
        </p:txBody>
      </p:sp>
      <p:sp>
        <p:nvSpPr>
          <p:cNvPr id="38" name="Rectangle 21">
            <a:extLst>
              <a:ext uri="{FF2B5EF4-FFF2-40B4-BE49-F238E27FC236}">
                <a16:creationId xmlns:a16="http://schemas.microsoft.com/office/drawing/2014/main" id="{878EA83A-7B40-4966-879C-2AC6CDF03CF4}"/>
              </a:ext>
            </a:extLst>
          </p:cNvPr>
          <p:cNvSpPr/>
          <p:nvPr/>
        </p:nvSpPr>
        <p:spPr bwMode="auto">
          <a:xfrm>
            <a:off x="4959379" y="1327110"/>
            <a:ext cx="2441709" cy="596640"/>
          </a:xfrm>
          <a:prstGeom prst="rect">
            <a:avLst/>
          </a:prstGeom>
          <a:solidFill>
            <a:srgbClr val="5EC1B8"/>
          </a:solidFill>
          <a:ln w="19050">
            <a:solidFill>
              <a:srgbClr val="50A9B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price = 0</a:t>
            </a:r>
          </a:p>
        </p:txBody>
      </p:sp>
      <p:cxnSp>
        <p:nvCxnSpPr>
          <p:cNvPr id="39" name="Straight Arrow Connector 22">
            <a:extLst>
              <a:ext uri="{FF2B5EF4-FFF2-40B4-BE49-F238E27FC236}">
                <a16:creationId xmlns:a16="http://schemas.microsoft.com/office/drawing/2014/main" id="{267E5956-4726-4BB3-83A4-7ACC6C2FFFEB}"/>
              </a:ext>
            </a:extLst>
          </p:cNvPr>
          <p:cNvCxnSpPr>
            <a:cxnSpLocks/>
            <a:stCxn id="38" idx="2"/>
            <a:endCxn id="45" idx="0"/>
          </p:cNvCxnSpPr>
          <p:nvPr/>
        </p:nvCxnSpPr>
        <p:spPr>
          <a:xfrm flipH="1">
            <a:off x="6179349" y="1918663"/>
            <a:ext cx="884" cy="5496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5">
            <a:extLst>
              <a:ext uri="{FF2B5EF4-FFF2-40B4-BE49-F238E27FC236}">
                <a16:creationId xmlns:a16="http://schemas.microsoft.com/office/drawing/2014/main" id="{47F7A5D8-E979-4A10-8251-210B669C3E4F}"/>
              </a:ext>
            </a:extLst>
          </p:cNvPr>
          <p:cNvSpPr/>
          <p:nvPr/>
        </p:nvSpPr>
        <p:spPr bwMode="auto">
          <a:xfrm>
            <a:off x="1343472" y="5851642"/>
            <a:ext cx="2223200" cy="609600"/>
          </a:xfrm>
          <a:prstGeom prst="rect">
            <a:avLst/>
          </a:prstGeom>
          <a:solidFill>
            <a:srgbClr val="5EC1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solidFill>
                  <a:sysClr val="windowText" lastClr="000000"/>
                </a:solidFill>
              </a:rPr>
              <a:t>price = 1.20</a:t>
            </a:r>
          </a:p>
        </p:txBody>
      </p:sp>
      <p:sp>
        <p:nvSpPr>
          <p:cNvPr id="42" name="Rectangle 47">
            <a:extLst>
              <a:ext uri="{FF2B5EF4-FFF2-40B4-BE49-F238E27FC236}">
                <a16:creationId xmlns:a16="http://schemas.microsoft.com/office/drawing/2014/main" id="{550B33BB-1EF7-4E92-BA8E-4C86F67A0E0F}"/>
              </a:ext>
            </a:extLst>
          </p:cNvPr>
          <p:cNvSpPr/>
          <p:nvPr/>
        </p:nvSpPr>
        <p:spPr bwMode="auto">
          <a:xfrm>
            <a:off x="6994433" y="4325415"/>
            <a:ext cx="2546907" cy="784933"/>
          </a:xfrm>
          <a:prstGeom prst="rect">
            <a:avLst/>
          </a:prstGeom>
          <a:solidFill>
            <a:srgbClr val="5EC1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Check the other cities</a:t>
            </a:r>
          </a:p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and products</a:t>
            </a:r>
          </a:p>
        </p:txBody>
      </p:sp>
      <p:sp>
        <p:nvSpPr>
          <p:cNvPr id="43" name="Rectangle 59">
            <a:extLst>
              <a:ext uri="{FF2B5EF4-FFF2-40B4-BE49-F238E27FC236}">
                <a16:creationId xmlns:a16="http://schemas.microsoft.com/office/drawing/2014/main" id="{73AF7671-7457-4BB5-8DD1-EF54C8238406}"/>
              </a:ext>
            </a:extLst>
          </p:cNvPr>
          <p:cNvSpPr/>
          <p:nvPr/>
        </p:nvSpPr>
        <p:spPr bwMode="auto">
          <a:xfrm>
            <a:off x="4607656" y="5869648"/>
            <a:ext cx="2640472" cy="781050"/>
          </a:xfrm>
          <a:prstGeom prst="rect">
            <a:avLst/>
          </a:prstGeom>
          <a:solidFill>
            <a:srgbClr val="5EC1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Check the other products</a:t>
            </a:r>
            <a:r>
              <a:rPr lang="bg-BG" sz="2000" dirty="0">
                <a:solidFill>
                  <a:sysClr val="windowText" lastClr="000000"/>
                </a:solidFill>
              </a:rPr>
              <a:t> </a:t>
            </a:r>
            <a:r>
              <a:rPr lang="en-US" sz="2000" dirty="0">
                <a:solidFill>
                  <a:sysClr val="windowText" lastClr="000000"/>
                </a:solidFill>
              </a:rPr>
              <a:t>and set price</a:t>
            </a:r>
          </a:p>
        </p:txBody>
      </p:sp>
      <p:grpSp>
        <p:nvGrpSpPr>
          <p:cNvPr id="44" name="Group 14">
            <a:extLst>
              <a:ext uri="{FF2B5EF4-FFF2-40B4-BE49-F238E27FC236}">
                <a16:creationId xmlns:a16="http://schemas.microsoft.com/office/drawing/2014/main" id="{8A00700C-A074-4680-AC74-368F861617C5}"/>
              </a:ext>
            </a:extLst>
          </p:cNvPr>
          <p:cNvGrpSpPr/>
          <p:nvPr/>
        </p:nvGrpSpPr>
        <p:grpSpPr>
          <a:xfrm>
            <a:off x="5265837" y="2460585"/>
            <a:ext cx="1828800" cy="1752600"/>
            <a:chOff x="5111152" y="1320889"/>
            <a:chExt cx="2596610" cy="2263066"/>
          </a:xfrm>
        </p:grpSpPr>
        <p:sp>
          <p:nvSpPr>
            <p:cNvPr id="45" name="Diamond 12">
              <a:extLst>
                <a:ext uri="{FF2B5EF4-FFF2-40B4-BE49-F238E27FC236}">
                  <a16:creationId xmlns:a16="http://schemas.microsoft.com/office/drawing/2014/main" id="{6184BF88-E5BB-4D32-BE19-5AD298EF9A0A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rgbClr val="5EC1B8">
                <a:alpha val="80000"/>
              </a:srgbClr>
            </a:solidFill>
            <a:ln w="19050">
              <a:solidFill>
                <a:srgbClr val="50A9B8">
                  <a:alpha val="8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TextBox 13">
              <a:extLst>
                <a:ext uri="{FF2B5EF4-FFF2-40B4-BE49-F238E27FC236}">
                  <a16:creationId xmlns:a16="http://schemas.microsoft.com/office/drawing/2014/main" id="{ED303C04-525F-4586-9CF2-8CCD1E6C1A33}"/>
                </a:ext>
              </a:extLst>
            </p:cNvPr>
            <p:cNvSpPr txBox="1"/>
            <p:nvPr/>
          </p:nvSpPr>
          <p:spPr>
            <a:xfrm>
              <a:off x="5471933" y="1827517"/>
              <a:ext cx="1858996" cy="130458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ysClr val="windowText" lastClr="000000"/>
                  </a:solidFill>
                </a:rPr>
                <a:t>town ==</a:t>
              </a:r>
              <a:br>
                <a:rPr lang="bg-BG" sz="2400" dirty="0">
                  <a:solidFill>
                    <a:sysClr val="windowText" lastClr="000000"/>
                  </a:solidFill>
                </a:rPr>
              </a:br>
              <a:r>
                <a:rPr lang="en-US" sz="2400" dirty="0">
                  <a:solidFill>
                    <a:sysClr val="windowText" lastClr="000000"/>
                  </a:solidFill>
                </a:rPr>
                <a:t>"Sofia"</a:t>
              </a:r>
            </a:p>
          </p:txBody>
        </p:sp>
      </p:grpSp>
      <p:grpSp>
        <p:nvGrpSpPr>
          <p:cNvPr id="49" name="Group 73">
            <a:extLst>
              <a:ext uri="{FF2B5EF4-FFF2-40B4-BE49-F238E27FC236}">
                <a16:creationId xmlns:a16="http://schemas.microsoft.com/office/drawing/2014/main" id="{0F47B888-C4CF-49C6-A22F-8AE4D8BB6F23}"/>
              </a:ext>
            </a:extLst>
          </p:cNvPr>
          <p:cNvGrpSpPr/>
          <p:nvPr/>
        </p:nvGrpSpPr>
        <p:grpSpPr>
          <a:xfrm>
            <a:off x="4221400" y="2780929"/>
            <a:ext cx="1156494" cy="1030747"/>
            <a:chOff x="4130812" y="2815893"/>
            <a:chExt cx="1156494" cy="1030747"/>
          </a:xfrm>
        </p:grpSpPr>
        <p:cxnSp>
          <p:nvCxnSpPr>
            <p:cNvPr id="51" name="Connector: Elbow 16">
              <a:extLst>
                <a:ext uri="{FF2B5EF4-FFF2-40B4-BE49-F238E27FC236}">
                  <a16:creationId xmlns:a16="http://schemas.microsoft.com/office/drawing/2014/main" id="{56C7BD00-F56A-4646-85BA-47B2A6473F93}"/>
                </a:ext>
              </a:extLst>
            </p:cNvPr>
            <p:cNvCxnSpPr>
              <a:cxnSpLocks/>
              <a:stCxn id="45" idx="1"/>
              <a:endCxn id="57" idx="0"/>
            </p:cNvCxnSpPr>
            <p:nvPr/>
          </p:nvCxnSpPr>
          <p:spPr>
            <a:xfrm rot="10800000" flipV="1">
              <a:off x="4130812" y="3371849"/>
              <a:ext cx="1044435" cy="47479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66">
              <a:extLst>
                <a:ext uri="{FF2B5EF4-FFF2-40B4-BE49-F238E27FC236}">
                  <a16:creationId xmlns:a16="http://schemas.microsoft.com/office/drawing/2014/main" id="{D72FDD4D-C1FF-4B49-A2BE-783F5A24752F}"/>
                </a:ext>
              </a:extLst>
            </p:cNvPr>
            <p:cNvSpPr txBox="1"/>
            <p:nvPr/>
          </p:nvSpPr>
          <p:spPr>
            <a:xfrm>
              <a:off x="4421236" y="2815893"/>
              <a:ext cx="866070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/>
                <a:t>true</a:t>
              </a:r>
            </a:p>
          </p:txBody>
        </p:sp>
      </p:grpSp>
      <p:grpSp>
        <p:nvGrpSpPr>
          <p:cNvPr id="53" name="Group 72">
            <a:extLst>
              <a:ext uri="{FF2B5EF4-FFF2-40B4-BE49-F238E27FC236}">
                <a16:creationId xmlns:a16="http://schemas.microsoft.com/office/drawing/2014/main" id="{6A9E7B07-6847-4067-BA54-68A2DE28A1BC}"/>
              </a:ext>
            </a:extLst>
          </p:cNvPr>
          <p:cNvGrpSpPr/>
          <p:nvPr/>
        </p:nvGrpSpPr>
        <p:grpSpPr>
          <a:xfrm>
            <a:off x="7094633" y="2791089"/>
            <a:ext cx="1173253" cy="1524995"/>
            <a:chOff x="7018248" y="2826053"/>
            <a:chExt cx="1301257" cy="1524995"/>
          </a:xfrm>
        </p:grpSpPr>
        <p:cxnSp>
          <p:nvCxnSpPr>
            <p:cNvPr id="54" name="Connector: Elbow 33">
              <a:extLst>
                <a:ext uri="{FF2B5EF4-FFF2-40B4-BE49-F238E27FC236}">
                  <a16:creationId xmlns:a16="http://schemas.microsoft.com/office/drawing/2014/main" id="{9648D04E-BDFF-44C3-9947-F00D1E36FDFA}"/>
                </a:ext>
              </a:extLst>
            </p:cNvPr>
            <p:cNvCxnSpPr>
              <a:cxnSpLocks/>
              <a:stCxn id="45" idx="3"/>
              <a:endCxn id="42" idx="0"/>
            </p:cNvCxnSpPr>
            <p:nvPr/>
          </p:nvCxnSpPr>
          <p:spPr>
            <a:xfrm>
              <a:off x="7018248" y="3362519"/>
              <a:ext cx="1301257" cy="988529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68">
              <a:extLst>
                <a:ext uri="{FF2B5EF4-FFF2-40B4-BE49-F238E27FC236}">
                  <a16:creationId xmlns:a16="http://schemas.microsoft.com/office/drawing/2014/main" id="{77CC38B7-12A6-4B90-91DA-3B0BC8F83155}"/>
                </a:ext>
              </a:extLst>
            </p:cNvPr>
            <p:cNvSpPr txBox="1"/>
            <p:nvPr/>
          </p:nvSpPr>
          <p:spPr>
            <a:xfrm>
              <a:off x="7019051" y="2826053"/>
              <a:ext cx="1047945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/>
                <a:t>false</a:t>
              </a:r>
            </a:p>
          </p:txBody>
        </p:sp>
      </p:grpSp>
      <p:grpSp>
        <p:nvGrpSpPr>
          <p:cNvPr id="56" name="Group 29">
            <a:extLst>
              <a:ext uri="{FF2B5EF4-FFF2-40B4-BE49-F238E27FC236}">
                <a16:creationId xmlns:a16="http://schemas.microsoft.com/office/drawing/2014/main" id="{55500E7B-431C-4625-B535-665482846791}"/>
              </a:ext>
            </a:extLst>
          </p:cNvPr>
          <p:cNvGrpSpPr/>
          <p:nvPr/>
        </p:nvGrpSpPr>
        <p:grpSpPr>
          <a:xfrm>
            <a:off x="3307000" y="3811676"/>
            <a:ext cx="1828799" cy="1752600"/>
            <a:chOff x="5111152" y="1320889"/>
            <a:chExt cx="2596610" cy="2263066"/>
          </a:xfrm>
        </p:grpSpPr>
        <p:sp>
          <p:nvSpPr>
            <p:cNvPr id="57" name="Diamond 30">
              <a:extLst>
                <a:ext uri="{FF2B5EF4-FFF2-40B4-BE49-F238E27FC236}">
                  <a16:creationId xmlns:a16="http://schemas.microsoft.com/office/drawing/2014/main" id="{3012E68F-7C68-4D3B-BC70-4E3B38EBCDA4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rgbClr val="5EC1B8">
                <a:alpha val="80000"/>
              </a:srgbClr>
            </a:solidFill>
            <a:ln w="19050">
              <a:solidFill>
                <a:srgbClr val="50A9B8">
                  <a:alpha val="8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TextBox 31">
              <a:extLst>
                <a:ext uri="{FF2B5EF4-FFF2-40B4-BE49-F238E27FC236}">
                  <a16:creationId xmlns:a16="http://schemas.microsoft.com/office/drawing/2014/main" id="{018B0F2C-E3AF-472B-A1BB-E977D96A4C08}"/>
                </a:ext>
              </a:extLst>
            </p:cNvPr>
            <p:cNvSpPr txBox="1"/>
            <p:nvPr/>
          </p:nvSpPr>
          <p:spPr>
            <a:xfrm>
              <a:off x="5331688" y="1849547"/>
              <a:ext cx="2115986" cy="113410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ysClr val="windowText" lastClr="000000"/>
                  </a:solidFill>
                </a:rPr>
                <a:t>product</a:t>
              </a:r>
              <a:br>
                <a:rPr lang="bg-BG" sz="2000" dirty="0">
                  <a:solidFill>
                    <a:sysClr val="windowText" lastClr="000000"/>
                  </a:solidFill>
                </a:rPr>
              </a:br>
              <a:r>
                <a:rPr lang="en-US" sz="2000" dirty="0">
                  <a:solidFill>
                    <a:sysClr val="windowText" lastClr="000000"/>
                  </a:solidFill>
                </a:rPr>
                <a:t>== “juice"</a:t>
              </a:r>
            </a:p>
          </p:txBody>
        </p:sp>
      </p:grpSp>
      <p:grpSp>
        <p:nvGrpSpPr>
          <p:cNvPr id="59" name="Group 76">
            <a:extLst>
              <a:ext uri="{FF2B5EF4-FFF2-40B4-BE49-F238E27FC236}">
                <a16:creationId xmlns:a16="http://schemas.microsoft.com/office/drawing/2014/main" id="{9D92C703-5D4C-4202-A526-F1F8B2F454E9}"/>
              </a:ext>
            </a:extLst>
          </p:cNvPr>
          <p:cNvGrpSpPr/>
          <p:nvPr/>
        </p:nvGrpSpPr>
        <p:grpSpPr>
          <a:xfrm>
            <a:off x="2455075" y="4138921"/>
            <a:ext cx="995947" cy="1712721"/>
            <a:chOff x="2772889" y="4424610"/>
            <a:chExt cx="1341593" cy="1712721"/>
          </a:xfrm>
        </p:grpSpPr>
        <p:cxnSp>
          <p:nvCxnSpPr>
            <p:cNvPr id="61" name="Connector: Elbow 39">
              <a:extLst>
                <a:ext uri="{FF2B5EF4-FFF2-40B4-BE49-F238E27FC236}">
                  <a16:creationId xmlns:a16="http://schemas.microsoft.com/office/drawing/2014/main" id="{766D7848-EF81-495C-92C2-B80CF88AC167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 rot="5400000">
              <a:off x="2744739" y="4961592"/>
              <a:ext cx="1203889" cy="1147590"/>
            </a:xfrm>
            <a:prstGeom prst="bentConnector3">
              <a:avLst>
                <a:gd name="adj1" fmla="val 2740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7">
              <a:extLst>
                <a:ext uri="{FF2B5EF4-FFF2-40B4-BE49-F238E27FC236}">
                  <a16:creationId xmlns:a16="http://schemas.microsoft.com/office/drawing/2014/main" id="{A4D0185E-47F3-47A8-BFC3-F6C81279A2E7}"/>
                </a:ext>
              </a:extLst>
            </p:cNvPr>
            <p:cNvSpPr txBox="1"/>
            <p:nvPr/>
          </p:nvSpPr>
          <p:spPr>
            <a:xfrm>
              <a:off x="2842355" y="4424610"/>
              <a:ext cx="1272127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/>
                <a:t>true</a:t>
              </a:r>
              <a:endParaRPr lang="en-US" sz="2400" dirty="0"/>
            </a:p>
          </p:txBody>
        </p:sp>
      </p:grpSp>
      <p:grpSp>
        <p:nvGrpSpPr>
          <p:cNvPr id="63" name="Group 75">
            <a:extLst>
              <a:ext uri="{FF2B5EF4-FFF2-40B4-BE49-F238E27FC236}">
                <a16:creationId xmlns:a16="http://schemas.microsoft.com/office/drawing/2014/main" id="{F23C7F32-C225-4473-99C3-989898BD47D9}"/>
              </a:ext>
            </a:extLst>
          </p:cNvPr>
          <p:cNvGrpSpPr/>
          <p:nvPr/>
        </p:nvGrpSpPr>
        <p:grpSpPr>
          <a:xfrm>
            <a:off x="5045274" y="4138920"/>
            <a:ext cx="866070" cy="1726362"/>
            <a:chOff x="5677490" y="4179710"/>
            <a:chExt cx="866070" cy="1726362"/>
          </a:xfrm>
        </p:grpSpPr>
        <p:cxnSp>
          <p:nvCxnSpPr>
            <p:cNvPr id="64" name="Connector: Elbow 49">
              <a:extLst>
                <a:ext uri="{FF2B5EF4-FFF2-40B4-BE49-F238E27FC236}">
                  <a16:creationId xmlns:a16="http://schemas.microsoft.com/office/drawing/2014/main" id="{D56AE37F-DD31-469A-BAA1-192362BEA2C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540287" y="4926710"/>
              <a:ext cx="1217529" cy="741196"/>
            </a:xfrm>
            <a:prstGeom prst="bentConnector3">
              <a:avLst>
                <a:gd name="adj1" fmla="val 2434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70">
              <a:extLst>
                <a:ext uri="{FF2B5EF4-FFF2-40B4-BE49-F238E27FC236}">
                  <a16:creationId xmlns:a16="http://schemas.microsoft.com/office/drawing/2014/main" id="{11F8FF26-C65B-489E-BAC9-12B1D3B3D5DE}"/>
                </a:ext>
              </a:extLst>
            </p:cNvPr>
            <p:cNvSpPr txBox="1"/>
            <p:nvPr/>
          </p:nvSpPr>
          <p:spPr>
            <a:xfrm>
              <a:off x="5677490" y="4179710"/>
              <a:ext cx="866070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/>
                <a:t>false</a:t>
              </a:r>
            </a:p>
          </p:txBody>
        </p:sp>
      </p:grpSp>
      <p:cxnSp>
        <p:nvCxnSpPr>
          <p:cNvPr id="70" name="Straight Arrow Connector 22">
            <a:extLst>
              <a:ext uri="{FF2B5EF4-FFF2-40B4-BE49-F238E27FC236}">
                <a16:creationId xmlns:a16="http://schemas.microsoft.com/office/drawing/2014/main" id="{52892F44-7198-4007-9D67-C7A0D3812EA3}"/>
              </a:ext>
            </a:extLst>
          </p:cNvPr>
          <p:cNvCxnSpPr>
            <a:cxnSpLocks/>
          </p:cNvCxnSpPr>
          <p:nvPr/>
        </p:nvCxnSpPr>
        <p:spPr>
          <a:xfrm flipH="1">
            <a:off x="6174584" y="767026"/>
            <a:ext cx="884" cy="5496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lide Number">
            <a:extLst>
              <a:ext uri="{FF2B5EF4-FFF2-40B4-BE49-F238E27FC236}">
                <a16:creationId xmlns:a16="http://schemas.microsoft.com/office/drawing/2014/main" id="{003FCCEE-1D90-4C1F-883F-A1FB39520F2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17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599"/>
              <a:t>Квартално магазинче – решение</a:t>
            </a:r>
            <a:endParaRPr lang="en-US" sz="3799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5751" y="1295958"/>
            <a:ext cx="10360501" cy="48923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string productName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string town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int quantity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double price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(town == "Sofia")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if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(productName == "coffee") price = quantity * 0.50;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</a:t>
            </a:r>
            <a:r>
              <a:rPr lang="bg-BG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Довършете проверките за всички продукти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(town == "Plovdiv")</a:t>
            </a:r>
            <a:r>
              <a:rPr lang="en-US" sz="1799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(town == "Varna")</a:t>
            </a:r>
            <a:r>
              <a:rPr lang="en-US" sz="1799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</a:t>
            </a:r>
            <a:r>
              <a:rPr lang="bg-BG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Проверете останалите 2 града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A6300C4-7556-4F14-87CD-AF87E8D0083F}"/>
              </a:ext>
            </a:extLst>
          </p:cNvPr>
          <p:cNvSpPr/>
          <p:nvPr/>
        </p:nvSpPr>
        <p:spPr>
          <a:xfrm>
            <a:off x="346649" y="6356377"/>
            <a:ext cx="11498705" cy="40000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dirty="0">
                <a:hlinkClick r:id="rId2"/>
              </a:rPr>
              <a:t>https://judge.softuni.bg/Contests/Practice/Index/3155#10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8A99BC6-E530-4823-9F81-6EE6AC0F39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51911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о поле 2"/>
          <p:cNvSpPr txBox="1"/>
          <p:nvPr/>
        </p:nvSpPr>
        <p:spPr>
          <a:xfrm>
            <a:off x="5181839" y="1676858"/>
            <a:ext cx="2209225" cy="2061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99" b="1" dirty="0">
                <a:solidFill>
                  <a:schemeClr val="bg2"/>
                </a:solidFill>
                <a:latin typeface="Consolas" panose="020B0609020204030204" pitchFamily="49" charset="0"/>
              </a:rPr>
              <a:t>if ()</a:t>
            </a:r>
            <a:br>
              <a:rPr lang="en-US" sz="3199" b="1" dirty="0">
                <a:solidFill>
                  <a:schemeClr val="bg2"/>
                </a:solidFill>
                <a:latin typeface="Consolas" panose="020B0609020204030204" pitchFamily="49" charset="0"/>
              </a:rPr>
            </a:br>
            <a:r>
              <a:rPr lang="en-US" sz="3199" b="1" dirty="0">
                <a:solidFill>
                  <a:schemeClr val="bg2"/>
                </a:solidFill>
                <a:latin typeface="Consolas" panose="020B0609020204030204" pitchFamily="49" charset="0"/>
              </a:rPr>
              <a:t>else if()</a:t>
            </a:r>
          </a:p>
          <a:p>
            <a:r>
              <a:rPr lang="en-US" sz="3199" b="1" dirty="0">
                <a:solidFill>
                  <a:schemeClr val="bg2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3199" b="1" dirty="0">
                <a:solidFill>
                  <a:schemeClr val="bg2"/>
                </a:solidFill>
                <a:latin typeface="Consolas" panose="020B0609020204030204" pitchFamily="49" charset="0"/>
              </a:rPr>
              <a:t>else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BF6B4CD-E296-4C8E-8883-EF2CE8C8EDD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Логически оператори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28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41" y="1097942"/>
            <a:ext cx="11801747" cy="5568904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3599" dirty="0"/>
              <a:t>Оператори, които комбинират или изключват условия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3599" dirty="0"/>
              <a:t>Връщат булев резултат </a:t>
            </a:r>
            <a:r>
              <a:rPr lang="en-US" sz="3599" dirty="0"/>
              <a:t>(</a:t>
            </a:r>
            <a:r>
              <a:rPr lang="en-US" sz="3599" b="1" dirty="0">
                <a:solidFill>
                  <a:schemeClr val="bg1"/>
                </a:solidFill>
              </a:rPr>
              <a:t>true</a:t>
            </a:r>
            <a:r>
              <a:rPr lang="bg-BG" sz="3599" dirty="0"/>
              <a:t> или </a:t>
            </a:r>
            <a:r>
              <a:rPr lang="en-US" sz="3599" b="1" dirty="0">
                <a:solidFill>
                  <a:schemeClr val="bg1"/>
                </a:solidFill>
              </a:rPr>
              <a:t>false</a:t>
            </a:r>
            <a:r>
              <a:rPr lang="en-US" sz="3599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Логически оператори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3894883-7237-430F-BBAE-E5C143357AFD}"/>
              </a:ext>
            </a:extLst>
          </p:cNvPr>
          <p:cNvSpPr/>
          <p:nvPr/>
        </p:nvSpPr>
        <p:spPr>
          <a:xfrm>
            <a:off x="1157215" y="3199365"/>
            <a:ext cx="1675963" cy="1599783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99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F19D368-5D91-4C53-A76D-C9911B2617F1}"/>
              </a:ext>
            </a:extLst>
          </p:cNvPr>
          <p:cNvSpPr/>
          <p:nvPr/>
        </p:nvSpPr>
        <p:spPr>
          <a:xfrm>
            <a:off x="2141547" y="3199365"/>
            <a:ext cx="1675963" cy="1599783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99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4D0096-6E3C-49D3-B2D0-D5ED36FBFE7D}"/>
              </a:ext>
            </a:extLst>
          </p:cNvPr>
          <p:cNvSpPr txBox="1"/>
          <p:nvPr/>
        </p:nvSpPr>
        <p:spPr>
          <a:xfrm>
            <a:off x="1721500" y="2571756"/>
            <a:ext cx="1484315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dirty="0"/>
              <a:t>"</a:t>
            </a:r>
            <a:r>
              <a:rPr lang="en-US" sz="2799" b="1" dirty="0">
                <a:solidFill>
                  <a:schemeClr val="bg1"/>
                </a:solidFill>
              </a:rPr>
              <a:t>&amp;&amp;</a:t>
            </a:r>
            <a:r>
              <a:rPr lang="en-US" sz="2799" dirty="0"/>
              <a:t>" - </a:t>
            </a:r>
            <a:r>
              <a:rPr lang="bg-BG" sz="2799" dirty="0"/>
              <a:t>И</a:t>
            </a:r>
            <a:endParaRPr lang="en-US" sz="2799" dirty="0"/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9CF5587F-B7D5-46C1-9059-D3EE777819D4}"/>
              </a:ext>
            </a:extLst>
          </p:cNvPr>
          <p:cNvSpPr/>
          <p:nvPr/>
        </p:nvSpPr>
        <p:spPr>
          <a:xfrm rot="5400000">
            <a:off x="2171774" y="4238877"/>
            <a:ext cx="276614" cy="1477801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7AA3A66-F8DA-485A-836D-EA03CF6764A9}"/>
              </a:ext>
            </a:extLst>
          </p:cNvPr>
          <p:cNvSpPr/>
          <p:nvPr/>
        </p:nvSpPr>
        <p:spPr>
          <a:xfrm>
            <a:off x="4182847" y="3242652"/>
            <a:ext cx="1675963" cy="1599783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C69C28-07E4-42A1-A2BA-E349D6CDCDFC}"/>
              </a:ext>
            </a:extLst>
          </p:cNvPr>
          <p:cNvSpPr/>
          <p:nvPr/>
        </p:nvSpPr>
        <p:spPr>
          <a:xfrm>
            <a:off x="6009261" y="3242652"/>
            <a:ext cx="1675963" cy="1599783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E26A98-D3EC-40B2-BC3E-0A29695457AA}"/>
              </a:ext>
            </a:extLst>
          </p:cNvPr>
          <p:cNvSpPr txBox="1"/>
          <p:nvPr/>
        </p:nvSpPr>
        <p:spPr>
          <a:xfrm>
            <a:off x="5020830" y="2571756"/>
            <a:ext cx="1758357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dirty="0"/>
              <a:t>"</a:t>
            </a:r>
            <a:r>
              <a:rPr lang="en-US" sz="2799" b="1" dirty="0">
                <a:solidFill>
                  <a:schemeClr val="bg1"/>
                </a:solidFill>
              </a:rPr>
              <a:t>||</a:t>
            </a:r>
            <a:r>
              <a:rPr lang="en-US" sz="2799" dirty="0"/>
              <a:t>" - </a:t>
            </a:r>
            <a:r>
              <a:rPr lang="bg-BG" sz="2799" dirty="0"/>
              <a:t>ИЛИ</a:t>
            </a:r>
            <a:endParaRPr lang="en-US" sz="2799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EC6DB5A-387A-46F7-89B4-A5F3DAB4E901}"/>
              </a:ext>
            </a:extLst>
          </p:cNvPr>
          <p:cNvSpPr/>
          <p:nvPr/>
        </p:nvSpPr>
        <p:spPr>
          <a:xfrm>
            <a:off x="8622742" y="3199365"/>
            <a:ext cx="1675963" cy="1599783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CC87B9-C3CD-42F6-8F16-B91C7188D9B1}"/>
              </a:ext>
            </a:extLst>
          </p:cNvPr>
          <p:cNvSpPr txBox="1"/>
          <p:nvPr/>
        </p:nvSpPr>
        <p:spPr>
          <a:xfrm>
            <a:off x="8044069" y="2614234"/>
            <a:ext cx="2833308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dirty="0"/>
              <a:t>"</a:t>
            </a:r>
            <a:r>
              <a:rPr lang="en-US" sz="2799" b="1" dirty="0">
                <a:solidFill>
                  <a:schemeClr val="bg1"/>
                </a:solidFill>
              </a:rPr>
              <a:t>!</a:t>
            </a:r>
            <a:r>
              <a:rPr lang="en-US" sz="2799" dirty="0"/>
              <a:t>" - </a:t>
            </a:r>
            <a:r>
              <a:rPr lang="bg-BG" sz="2799" dirty="0"/>
              <a:t>ОТРИЦАНИЕ</a:t>
            </a:r>
            <a:endParaRPr lang="en-US" sz="2799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41AD6F-5141-470A-BDC2-6F633F761CB3}"/>
              </a:ext>
            </a:extLst>
          </p:cNvPr>
          <p:cNvSpPr txBox="1"/>
          <p:nvPr/>
        </p:nvSpPr>
        <p:spPr>
          <a:xfrm>
            <a:off x="763390" y="5324201"/>
            <a:ext cx="3541713" cy="461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399" dirty="0"/>
              <a:t>Вярност на двете условия</a:t>
            </a:r>
            <a:endParaRPr lang="en-US" sz="2399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8E3B7D-F6F9-4305-88BD-0226E6AD00AB}"/>
              </a:ext>
            </a:extLst>
          </p:cNvPr>
          <p:cNvSpPr txBox="1"/>
          <p:nvPr/>
        </p:nvSpPr>
        <p:spPr>
          <a:xfrm>
            <a:off x="4302323" y="5229200"/>
            <a:ext cx="3195364" cy="12000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2399" dirty="0"/>
              <a:t>Вярност на </a:t>
            </a:r>
          </a:p>
          <a:p>
            <a:pPr algn="ctr"/>
            <a:r>
              <a:rPr lang="bg-BG" sz="2399" dirty="0"/>
              <a:t>едното или на другото </a:t>
            </a:r>
          </a:p>
          <a:p>
            <a:pPr algn="ctr"/>
            <a:r>
              <a:rPr lang="bg-BG" sz="2399" dirty="0"/>
              <a:t>условие</a:t>
            </a:r>
            <a:endParaRPr lang="en-US" sz="2399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7BBB58-10E7-4E97-ADE8-11D7D1B4DAD9}"/>
              </a:ext>
            </a:extLst>
          </p:cNvPr>
          <p:cNvSpPr txBox="1"/>
          <p:nvPr/>
        </p:nvSpPr>
        <p:spPr>
          <a:xfrm>
            <a:off x="7982809" y="5308475"/>
            <a:ext cx="3140170" cy="461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399" dirty="0"/>
              <a:t>Отрицание на условие</a:t>
            </a:r>
            <a:endParaRPr lang="en-US" sz="2399" dirty="0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F0459F76-F388-4821-9AA4-C0DFED137B7F}"/>
              </a:ext>
            </a:extLst>
          </p:cNvPr>
          <p:cNvSpPr/>
          <p:nvPr/>
        </p:nvSpPr>
        <p:spPr>
          <a:xfrm rot="5400000">
            <a:off x="5761698" y="4268568"/>
            <a:ext cx="276614" cy="1477801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74EA24EA-59A5-46F9-A4B8-5895588FF830}"/>
              </a:ext>
            </a:extLst>
          </p:cNvPr>
          <p:cNvSpPr/>
          <p:nvPr/>
        </p:nvSpPr>
        <p:spPr>
          <a:xfrm rot="5400000">
            <a:off x="9360222" y="4201768"/>
            <a:ext cx="276614" cy="1477801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093F1E-12A7-49DB-BCF2-FCD696DCB2F7}"/>
              </a:ext>
            </a:extLst>
          </p:cNvPr>
          <p:cNvCxnSpPr/>
          <p:nvPr/>
        </p:nvCxnSpPr>
        <p:spPr>
          <a:xfrm flipH="1">
            <a:off x="8356910" y="3199364"/>
            <a:ext cx="2283242" cy="1602996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465C9C5-0A47-42BB-9F8D-06E63EF21319}"/>
              </a:ext>
            </a:extLst>
          </p:cNvPr>
          <p:cNvCxnSpPr>
            <a:cxnSpLocks/>
          </p:cNvCxnSpPr>
          <p:nvPr/>
        </p:nvCxnSpPr>
        <p:spPr>
          <a:xfrm flipH="1" flipV="1">
            <a:off x="8356909" y="3261410"/>
            <a:ext cx="2283242" cy="1602996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">
            <a:extLst>
              <a:ext uri="{FF2B5EF4-FFF2-40B4-BE49-F238E27FC236}">
                <a16:creationId xmlns:a16="http://schemas.microsoft.com/office/drawing/2014/main" id="{C4782D9F-68B1-4AE4-A1E0-126C6AEBB0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585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/>
      <p:bldP spid="28" grpId="0" animBg="1"/>
      <p:bldP spid="30" grpId="0"/>
      <p:bldP spid="32" grpId="0"/>
      <p:bldP spid="33" grpId="0"/>
      <p:bldP spid="34" grpId="0"/>
      <p:bldP spid="35" grpId="0" animBg="1"/>
      <p:bldP spid="3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815018" cy="5527326"/>
          </a:xfrm>
        </p:spPr>
        <p:txBody>
          <a:bodyPr>
            <a:normAutofit/>
          </a:bodyPr>
          <a:lstStyle/>
          <a:p>
            <a:r>
              <a:rPr lang="bg-BG" sz="3999" dirty="0"/>
              <a:t>Проверява изпълнението на няколко условия </a:t>
            </a:r>
            <a:br>
              <a:rPr lang="en-US" sz="3999" dirty="0"/>
            </a:br>
            <a:r>
              <a:rPr lang="bg-BG" sz="3999" dirty="0"/>
              <a:t>едновременно</a:t>
            </a:r>
          </a:p>
          <a:p>
            <a:r>
              <a:rPr lang="bg-BG" sz="3999" dirty="0"/>
              <a:t>Пример: проверка дали число е</a:t>
            </a:r>
            <a:r>
              <a:rPr lang="en-US" sz="3999" dirty="0"/>
              <a:t> </a:t>
            </a:r>
            <a:r>
              <a:rPr lang="bg-BG" sz="3999" dirty="0"/>
              <a:t>едновременно</a:t>
            </a:r>
            <a:r>
              <a:rPr lang="en-US" sz="3999" dirty="0"/>
              <a:t>:</a:t>
            </a:r>
            <a:r>
              <a:rPr lang="bg-BG" sz="3999" dirty="0"/>
              <a:t> </a:t>
            </a:r>
            <a:endParaRPr lang="en-US" sz="3999" dirty="0"/>
          </a:p>
          <a:p>
            <a:pPr lvl="1"/>
            <a:r>
              <a:rPr lang="bg-BG" sz="3599" b="1" dirty="0"/>
              <a:t>По-голямо</a:t>
            </a:r>
            <a:r>
              <a:rPr lang="bg-BG" sz="3599" dirty="0"/>
              <a:t> от 5 </a:t>
            </a:r>
          </a:p>
          <a:p>
            <a:pPr lvl="1"/>
            <a:r>
              <a:rPr lang="bg-BG" sz="3599" b="1" dirty="0"/>
              <a:t>По-малко</a:t>
            </a:r>
            <a:r>
              <a:rPr lang="bg-BG" sz="3599" dirty="0"/>
              <a:t> от 10</a:t>
            </a:r>
            <a:endParaRPr lang="en-US" sz="35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bg-BG" dirty="0"/>
              <a:t>Логическо "И"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2104" y="4876425"/>
            <a:ext cx="7745483" cy="10307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int a = int.Parse(Console.ReadLine());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if (a &gt; 5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a &lt; 10)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28F207-50CB-4EF4-9D27-F6142CE8A8AD}"/>
              </a:ext>
            </a:extLst>
          </p:cNvPr>
          <p:cNvSpPr txBox="1"/>
          <p:nvPr/>
        </p:nvSpPr>
        <p:spPr>
          <a:xfrm>
            <a:off x="8638497" y="2914202"/>
            <a:ext cx="2533023" cy="2092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996" dirty="0">
                <a:latin typeface="Consolas" panose="020B0609020204030204" pitchFamily="49" charset="0"/>
              </a:rPr>
              <a:t>&amp;&amp;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EB7B4CE-FCDE-4E54-A1A6-3F11AD61E3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325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F69F6D-8220-4FBA-9683-646CFB9FD3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1255518"/>
            <a:ext cx="5760044" cy="4929410"/>
          </a:xfrm>
        </p:spPr>
        <p:txBody>
          <a:bodyPr>
            <a:normAutofit/>
          </a:bodyPr>
          <a:lstStyle/>
          <a:p>
            <a:r>
              <a:rPr lang="bg-BG" sz="3599" dirty="0"/>
              <a:t>Логически оператор </a:t>
            </a:r>
            <a:r>
              <a:rPr lang="en-GB" sz="3599" b="1" dirty="0">
                <a:solidFill>
                  <a:schemeClr val="bg1"/>
                </a:solidFill>
              </a:rPr>
              <a:t>&amp;&amp;</a:t>
            </a:r>
            <a:endParaRPr lang="bg-BG" sz="3599" b="1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F45EA5-B3EB-4E32-AB0A-504BBFA98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5012" y="1195930"/>
            <a:ext cx="5760044" cy="4929410"/>
          </a:xfrm>
        </p:spPr>
        <p:txBody>
          <a:bodyPr>
            <a:normAutofit/>
          </a:bodyPr>
          <a:lstStyle/>
          <a:p>
            <a:r>
              <a:rPr lang="bg-BG" sz="3599" dirty="0"/>
              <a:t>Вложени проверки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91F0EB-E786-4EBB-BB0D-2185FBF4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Сравнение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96205D-9E60-4246-90E7-A87EE34EF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01" y="1989000"/>
            <a:ext cx="4050000" cy="25539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(a &gt; 5) { 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(a &lt; 10) {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...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3BA178-96D0-4C69-9D05-98B043D12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5056" y="1989000"/>
            <a:ext cx="5010944" cy="15384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if (a &gt; 5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a &lt; 10) {</a:t>
            </a:r>
            <a:endParaRPr lang="bg-BG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...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8A821B56-CF61-4FD1-A200-AF824147B95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20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99" dirty="0"/>
              <a:t>Напишете програма, която:</a:t>
            </a:r>
          </a:p>
          <a:p>
            <a:pPr lvl="1"/>
            <a:r>
              <a:rPr lang="bg-BG" sz="3199" dirty="0"/>
              <a:t>Проверява дали въведеното число от потребителя е в </a:t>
            </a:r>
            <a:br>
              <a:rPr lang="bg-BG" sz="3199" dirty="0"/>
            </a:br>
            <a:r>
              <a:rPr lang="bg-BG" sz="3199" dirty="0"/>
              <a:t>интервала </a:t>
            </a:r>
            <a:r>
              <a:rPr lang="en-US" sz="3199" dirty="0"/>
              <a:t>[</a:t>
            </a:r>
            <a:r>
              <a:rPr lang="bg-BG" sz="3199" b="1" dirty="0">
                <a:solidFill>
                  <a:schemeClr val="bg1"/>
                </a:solidFill>
              </a:rPr>
              <a:t>-100</a:t>
            </a:r>
            <a:r>
              <a:rPr lang="en-US" sz="3199" dirty="0"/>
              <a:t>,</a:t>
            </a:r>
            <a:r>
              <a:rPr lang="bg-BG" sz="3199" dirty="0"/>
              <a:t> </a:t>
            </a:r>
            <a:r>
              <a:rPr lang="bg-BG" sz="3199" b="1" dirty="0">
                <a:solidFill>
                  <a:schemeClr val="bg1"/>
                </a:solidFill>
              </a:rPr>
              <a:t>100</a:t>
            </a:r>
            <a:r>
              <a:rPr lang="en-US" sz="3199" dirty="0"/>
              <a:t>] </a:t>
            </a:r>
            <a:r>
              <a:rPr lang="bg-BG" sz="3199" dirty="0"/>
              <a:t>и е различно от </a:t>
            </a:r>
            <a:r>
              <a:rPr lang="bg-BG" sz="3199" b="1" dirty="0">
                <a:solidFill>
                  <a:schemeClr val="bg1"/>
                </a:solidFill>
              </a:rPr>
              <a:t>0</a:t>
            </a:r>
          </a:p>
          <a:p>
            <a:pPr lvl="1"/>
            <a:r>
              <a:rPr lang="bg-BG" sz="3199" dirty="0"/>
              <a:t>Извежда </a:t>
            </a:r>
            <a:r>
              <a:rPr lang="en-US" sz="3199" dirty="0"/>
              <a:t>"</a:t>
            </a:r>
            <a:r>
              <a:rPr lang="en-US" sz="3199" b="1" dirty="0">
                <a:latin typeface="Consolas" panose="020B0609020204030204" pitchFamily="49" charset="0"/>
              </a:rPr>
              <a:t>Yes</a:t>
            </a:r>
            <a:r>
              <a:rPr lang="en-US" sz="3199" dirty="0"/>
              <a:t>"</a:t>
            </a:r>
            <a:r>
              <a:rPr lang="bg-BG" sz="3199" dirty="0"/>
              <a:t>,</a:t>
            </a:r>
            <a:r>
              <a:rPr lang="en-US" sz="3199" dirty="0"/>
              <a:t> </a:t>
            </a:r>
            <a:r>
              <a:rPr lang="bg-BG" sz="3199" dirty="0"/>
              <a:t>ако е в интервала и различно от 0, или </a:t>
            </a:r>
            <a:r>
              <a:rPr lang="en-US" sz="3199" dirty="0"/>
              <a:t>"</a:t>
            </a:r>
            <a:r>
              <a:rPr lang="en-US" sz="3199" b="1" dirty="0">
                <a:latin typeface="Consolas" panose="020B0609020204030204" pitchFamily="49" charset="0"/>
              </a:rPr>
              <a:t>No</a:t>
            </a:r>
            <a:r>
              <a:rPr lang="en-US" sz="3199" dirty="0"/>
              <a:t>" </a:t>
            </a:r>
            <a:br>
              <a:rPr lang="bg-BG" sz="3199" dirty="0"/>
            </a:br>
            <a:r>
              <a:rPr lang="bg-BG" sz="3199" dirty="0"/>
              <a:t>ако е извън тях.</a:t>
            </a:r>
          </a:p>
          <a:p>
            <a:pPr>
              <a:spcBef>
                <a:spcPts val="1000"/>
              </a:spcBef>
            </a:pPr>
            <a:r>
              <a:rPr lang="bg-BG" sz="3599" dirty="0"/>
              <a:t>Примерен вход и изход:</a:t>
            </a:r>
            <a:endParaRPr lang="en-US" sz="31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Число в интервала – условие</a:t>
            </a:r>
            <a:endParaRPr lang="en-US" dirty="0"/>
          </a:p>
        </p:txBody>
      </p:sp>
      <p:grpSp>
        <p:nvGrpSpPr>
          <p:cNvPr id="19" name="Group 5">
            <a:extLst>
              <a:ext uri="{FF2B5EF4-FFF2-40B4-BE49-F238E27FC236}">
                <a16:creationId xmlns:a16="http://schemas.microsoft.com/office/drawing/2014/main" id="{06252BF0-6C25-47DB-8706-9A261444E90C}"/>
              </a:ext>
            </a:extLst>
          </p:cNvPr>
          <p:cNvGrpSpPr/>
          <p:nvPr/>
        </p:nvGrpSpPr>
        <p:grpSpPr>
          <a:xfrm>
            <a:off x="1210232" y="5157192"/>
            <a:ext cx="2202255" cy="553998"/>
            <a:chOff x="650909" y="5821489"/>
            <a:chExt cx="2202255" cy="553998"/>
          </a:xfrm>
        </p:grpSpPr>
        <p:sp>
          <p:nvSpPr>
            <p:cNvPr id="21" name="Rectangle 6">
              <a:extLst>
                <a:ext uri="{FF2B5EF4-FFF2-40B4-BE49-F238E27FC236}">
                  <a16:creationId xmlns:a16="http://schemas.microsoft.com/office/drawing/2014/main" id="{20053DF5-03AB-4011-AEE1-78786F397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909" y="5821489"/>
              <a:ext cx="839217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000" b="1" noProof="1">
                  <a:latin typeface="Consolas" pitchFamily="49" charset="0"/>
                  <a:cs typeface="Consolas" pitchFamily="49" charset="0"/>
                </a:rPr>
                <a:t>-25</a:t>
              </a:r>
              <a:endParaRPr lang="en-US" sz="30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Rectangle 7">
              <a:extLst>
                <a:ext uri="{FF2B5EF4-FFF2-40B4-BE49-F238E27FC236}">
                  <a16:creationId xmlns:a16="http://schemas.microsoft.com/office/drawing/2014/main" id="{586FFA88-0FBF-4C6C-A844-B26241E50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3947" y="5821489"/>
              <a:ext cx="839217" cy="55399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000" b="1" noProof="1">
                  <a:latin typeface="Consolas" pitchFamily="49" charset="0"/>
                  <a:cs typeface="Consolas" pitchFamily="49" charset="0"/>
                </a:rPr>
                <a:t>Yes</a:t>
              </a:r>
              <a:endParaRPr lang="bg-BG" sz="30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Right Arrow 4">
              <a:extLst>
                <a:ext uri="{FF2B5EF4-FFF2-40B4-BE49-F238E27FC236}">
                  <a16:creationId xmlns:a16="http://schemas.microsoft.com/office/drawing/2014/main" id="{8523CAA6-86D3-4B09-82C2-C5F8FF7D48C0}"/>
                </a:ext>
              </a:extLst>
            </p:cNvPr>
            <p:cNvSpPr/>
            <p:nvPr/>
          </p:nvSpPr>
          <p:spPr>
            <a:xfrm>
              <a:off x="1595657" y="5975376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24" name="Group 9">
            <a:extLst>
              <a:ext uri="{FF2B5EF4-FFF2-40B4-BE49-F238E27FC236}">
                <a16:creationId xmlns:a16="http://schemas.microsoft.com/office/drawing/2014/main" id="{F6FDD7CB-0617-4289-BE2B-CBDB3AD14A8B}"/>
              </a:ext>
            </a:extLst>
          </p:cNvPr>
          <p:cNvGrpSpPr/>
          <p:nvPr/>
        </p:nvGrpSpPr>
        <p:grpSpPr>
          <a:xfrm>
            <a:off x="5768034" y="5157192"/>
            <a:ext cx="2128166" cy="553998"/>
            <a:chOff x="8902663" y="5766487"/>
            <a:chExt cx="2128166" cy="553998"/>
          </a:xfrm>
        </p:grpSpPr>
        <p:sp>
          <p:nvSpPr>
            <p:cNvPr id="25" name="Rectangle 11">
              <a:extLst>
                <a:ext uri="{FF2B5EF4-FFF2-40B4-BE49-F238E27FC236}">
                  <a16:creationId xmlns:a16="http://schemas.microsoft.com/office/drawing/2014/main" id="{2125608C-E757-4F6B-AF84-70BF13F12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2663" y="5766487"/>
              <a:ext cx="636013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000" b="1" noProof="1"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26" name="Rectangle 12">
              <a:extLst>
                <a:ext uri="{FF2B5EF4-FFF2-40B4-BE49-F238E27FC236}">
                  <a16:creationId xmlns:a16="http://schemas.microsoft.com/office/drawing/2014/main" id="{28964611-2F99-4039-894F-F4334E230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0316" y="5766488"/>
              <a:ext cx="830513" cy="55399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000" b="1" noProof="1">
                  <a:latin typeface="Consolas" pitchFamily="49" charset="0"/>
                  <a:cs typeface="Consolas" pitchFamily="49" charset="0"/>
                </a:rPr>
                <a:t>Yes</a:t>
              </a:r>
              <a:endParaRPr lang="bg-BG" sz="30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Right Arrow 13">
              <a:extLst>
                <a:ext uri="{FF2B5EF4-FFF2-40B4-BE49-F238E27FC236}">
                  <a16:creationId xmlns:a16="http://schemas.microsoft.com/office/drawing/2014/main" id="{BB2BEA64-1563-4EBA-A84D-BB468F327191}"/>
                </a:ext>
              </a:extLst>
            </p:cNvPr>
            <p:cNvSpPr/>
            <p:nvPr/>
          </p:nvSpPr>
          <p:spPr>
            <a:xfrm>
              <a:off x="9717096" y="5920374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28" name="Group 8">
            <a:extLst>
              <a:ext uri="{FF2B5EF4-FFF2-40B4-BE49-F238E27FC236}">
                <a16:creationId xmlns:a16="http://schemas.microsoft.com/office/drawing/2014/main" id="{2B43E1CC-BF50-4C14-8AF2-B965FE33269C}"/>
              </a:ext>
            </a:extLst>
          </p:cNvPr>
          <p:cNvGrpSpPr/>
          <p:nvPr/>
        </p:nvGrpSpPr>
        <p:grpSpPr>
          <a:xfrm>
            <a:off x="3881607" y="5157192"/>
            <a:ext cx="1587833" cy="553998"/>
            <a:chOff x="5037444" y="5798858"/>
            <a:chExt cx="1587833" cy="553998"/>
          </a:xfrm>
        </p:grpSpPr>
        <p:sp>
          <p:nvSpPr>
            <p:cNvPr id="29" name="Rectangle 15">
              <a:extLst>
                <a:ext uri="{FF2B5EF4-FFF2-40B4-BE49-F238E27FC236}">
                  <a16:creationId xmlns:a16="http://schemas.microsoft.com/office/drawing/2014/main" id="{3EFE6DEF-964B-42E0-9387-42FCC3FB2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444" y="5798858"/>
              <a:ext cx="386432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000" b="1" noProof="1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30" name="Rectangle 16">
              <a:extLst>
                <a:ext uri="{FF2B5EF4-FFF2-40B4-BE49-F238E27FC236}">
                  <a16:creationId xmlns:a16="http://schemas.microsoft.com/office/drawing/2014/main" id="{D59891EE-1423-4281-801C-1B67BDC52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9264" y="5798858"/>
              <a:ext cx="636013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000" b="1" noProof="1">
                  <a:latin typeface="Consolas" pitchFamily="49" charset="0"/>
                  <a:cs typeface="Consolas" pitchFamily="49" charset="0"/>
                </a:rPr>
                <a:t>No</a:t>
              </a:r>
              <a:endParaRPr lang="bg-BG" sz="30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Right Arrow 4">
              <a:extLst>
                <a:ext uri="{FF2B5EF4-FFF2-40B4-BE49-F238E27FC236}">
                  <a16:creationId xmlns:a16="http://schemas.microsoft.com/office/drawing/2014/main" id="{E53C097B-FBC5-4CD2-8F05-80FAAFE4927F}"/>
                </a:ext>
              </a:extLst>
            </p:cNvPr>
            <p:cNvSpPr/>
            <p:nvPr/>
          </p:nvSpPr>
          <p:spPr>
            <a:xfrm>
              <a:off x="5554170" y="595274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42D6A1A3-7D8A-45DD-AB5C-87E5A2DC28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019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Число в интервала – решение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B561F6-A015-4BA8-8EA8-DBA18CBFD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86" y="1412777"/>
            <a:ext cx="11010827" cy="4723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int number = int.Parse(Console.ReadLine());</a:t>
            </a:r>
            <a:endParaRPr lang="bg-BG" sz="3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if (number &gt;= -100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 number &lt;= 100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 number != 0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)</a:t>
            </a:r>
            <a:endParaRPr lang="en-US" sz="3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3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3000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Yes</a:t>
            </a:r>
            <a:r>
              <a:rPr lang="en-US" sz="3000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}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else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3000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No</a:t>
            </a:r>
            <a:r>
              <a:rPr lang="en-US" sz="3000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0923C16-B726-4D3F-BDA5-5F6A82B8CA48}"/>
              </a:ext>
            </a:extLst>
          </p:cNvPr>
          <p:cNvSpPr/>
          <p:nvPr/>
        </p:nvSpPr>
        <p:spPr>
          <a:xfrm>
            <a:off x="346646" y="6306997"/>
            <a:ext cx="11498705" cy="40000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dirty="0">
                <a:hlinkClick r:id="rId2"/>
              </a:rPr>
              <a:t>https://judge.softuni.bg/Contests/Practice/Index/3155#11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7930EF2-9DA2-4AC5-9930-9004F5152E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609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3A285-4FAA-4FB7-87E0-09866E0974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3586" y="1384183"/>
            <a:ext cx="9049234" cy="5207396"/>
          </a:xfrm>
        </p:spPr>
        <p:txBody>
          <a:bodyPr>
            <a:noAutofit/>
          </a:bodyPr>
          <a:lstStyle/>
          <a:p>
            <a:r>
              <a:rPr lang="bg-BG" sz="3400" dirty="0"/>
              <a:t>Живот на променливата</a:t>
            </a:r>
          </a:p>
          <a:p>
            <a:r>
              <a:rPr lang="bg-BG" sz="3400" dirty="0"/>
              <a:t>Вложени</a:t>
            </a:r>
            <a:r>
              <a:rPr lang="en-US" sz="3400" dirty="0"/>
              <a:t> </a:t>
            </a:r>
            <a:r>
              <a:rPr lang="bg-BG" sz="3400" dirty="0"/>
              <a:t>условни конструкции</a:t>
            </a:r>
          </a:p>
          <a:p>
            <a:r>
              <a:rPr lang="bg-BG" sz="3400" dirty="0"/>
              <a:t>Логически оператори</a:t>
            </a:r>
          </a:p>
          <a:p>
            <a:r>
              <a:rPr lang="bg-BG" sz="3400" dirty="0"/>
              <a:t>Приоритет на условия</a:t>
            </a:r>
          </a:p>
          <a:p>
            <a:pPr marL="442912" lvl="1" indent="0">
              <a:buNone/>
            </a:pP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286F22E-C3A1-4C4F-9115-DF31D8ACD16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16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481" y="1196706"/>
            <a:ext cx="11616033" cy="5199712"/>
          </a:xfrm>
        </p:spPr>
        <p:txBody>
          <a:bodyPr>
            <a:normAutofit/>
          </a:bodyPr>
          <a:lstStyle/>
          <a:p>
            <a:r>
              <a:rPr lang="bg-BG" sz="3599" dirty="0"/>
              <a:t>Проверява дали е изпълнено поне едно измежду няколко условия</a:t>
            </a:r>
            <a:endParaRPr lang="en-US" sz="3599" dirty="0"/>
          </a:p>
          <a:p>
            <a:pPr>
              <a:lnSpc>
                <a:spcPct val="115000"/>
              </a:lnSpc>
            </a:pPr>
            <a:r>
              <a:rPr lang="bg-BG" sz="3599" dirty="0"/>
              <a:t>Пример: проверка дали въведената дума</a:t>
            </a:r>
            <a:r>
              <a:rPr lang="en-US" sz="3599" dirty="0"/>
              <a:t> </a:t>
            </a:r>
            <a:r>
              <a:rPr lang="bg-BG" sz="3599" dirty="0"/>
              <a:t>е:</a:t>
            </a:r>
          </a:p>
          <a:p>
            <a:pPr lvl="1">
              <a:lnSpc>
                <a:spcPct val="115000"/>
              </a:lnSpc>
            </a:pPr>
            <a:r>
              <a:rPr lang="en-US" sz="3199" dirty="0"/>
              <a:t>"</a:t>
            </a:r>
            <a:r>
              <a:rPr lang="en-US" sz="3199" b="1" dirty="0">
                <a:latin typeface="Consolas" pitchFamily="49" charset="0"/>
                <a:cs typeface="Consolas" pitchFamily="49" charset="0"/>
              </a:rPr>
              <a:t>Example</a:t>
            </a:r>
            <a:r>
              <a:rPr lang="en-US" sz="3199" dirty="0"/>
              <a:t>"</a:t>
            </a:r>
            <a:r>
              <a:rPr lang="bg-BG" sz="3199" dirty="0"/>
              <a:t> или </a:t>
            </a:r>
            <a:r>
              <a:rPr lang="en-US" sz="3199" dirty="0"/>
              <a:t>"</a:t>
            </a:r>
            <a:r>
              <a:rPr lang="en-US" sz="3199" b="1" dirty="0">
                <a:latin typeface="Consolas" pitchFamily="49" charset="0"/>
                <a:cs typeface="Consolas" pitchFamily="49" charset="0"/>
              </a:rPr>
              <a:t>Demo</a:t>
            </a:r>
            <a:r>
              <a:rPr lang="en-US" sz="3199" dirty="0"/>
              <a:t>"</a:t>
            </a:r>
            <a:endParaRPr lang="bg-BG" sz="3199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"ИЛИ"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81AF6D-D70E-4733-95AB-54D65849C6D3}"/>
              </a:ext>
            </a:extLst>
          </p:cNvPr>
          <p:cNvSpPr txBox="1"/>
          <p:nvPr/>
        </p:nvSpPr>
        <p:spPr>
          <a:xfrm>
            <a:off x="9890886" y="2514840"/>
            <a:ext cx="2264034" cy="2092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996" dirty="0">
                <a:latin typeface="Consolas" panose="020B0609020204030204" pitchFamily="49" charset="0"/>
              </a:rPr>
              <a:t>||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3DF843-8526-4948-9244-CE4D7F44D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611" y="4343164"/>
            <a:ext cx="8640836" cy="10307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string word = Console.ReadLine();</a:t>
            </a:r>
            <a:endParaRPr lang="bg-BG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if (word == "Example"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word == "Demo")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967B64B-08B6-404D-BAC8-8D23AABA39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285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F69F6D-8220-4FBA-9683-646CFB9FD3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55908" y="1196514"/>
            <a:ext cx="5544153" cy="3582135"/>
          </a:xfrm>
        </p:spPr>
        <p:txBody>
          <a:bodyPr>
            <a:normAutofit/>
          </a:bodyPr>
          <a:lstStyle/>
          <a:p>
            <a:r>
              <a:rPr lang="bg-BG" sz="3599" dirty="0"/>
              <a:t>Логически оператор </a:t>
            </a:r>
            <a:r>
              <a:rPr lang="en-GB" sz="3599" b="1" dirty="0">
                <a:solidFill>
                  <a:schemeClr val="bg1"/>
                </a:solidFill>
              </a:rPr>
              <a:t>||</a:t>
            </a:r>
            <a:endParaRPr lang="bg-BG" sz="3599" b="1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F45EA5-B3EB-4E32-AB0A-504BBFA98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196513"/>
            <a:ext cx="5544154" cy="3582136"/>
          </a:xfrm>
        </p:spPr>
        <p:txBody>
          <a:bodyPr>
            <a:normAutofit/>
          </a:bodyPr>
          <a:lstStyle/>
          <a:p>
            <a:r>
              <a:rPr lang="bg-BG" sz="3599" dirty="0"/>
              <a:t>Вложени проверки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91F0EB-E786-4EBB-BB0D-2185FBF4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Сравнение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96205D-9E60-4246-90E7-A87EE34EF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367" y="1944388"/>
            <a:ext cx="4901821" cy="2046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914126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(word == "Example"){ </a:t>
            </a:r>
          </a:p>
          <a:p>
            <a:pPr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914126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(word =="Demo"){</a:t>
            </a:r>
          </a:p>
          <a:p>
            <a:pPr defTabSz="914126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3BA178-96D0-4C69-9D05-98B043D12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5908" y="1944387"/>
            <a:ext cx="5261727" cy="15384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if (word == "Example"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</a:p>
          <a:p>
            <a:pPr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 word =="Demo")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7BC2BB74-CACB-4458-925E-4682D4D6BB3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13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99" dirty="0"/>
              <a:t>Напишете програма, която:</a:t>
            </a:r>
            <a:endParaRPr lang="bg-BG" sz="3199" dirty="0"/>
          </a:p>
          <a:p>
            <a:pPr lvl="1">
              <a:spcBef>
                <a:spcPts val="1000"/>
              </a:spcBef>
            </a:pPr>
            <a:r>
              <a:rPr lang="bg-BG" sz="3199" dirty="0"/>
              <a:t>Чете ден от седмицата (</a:t>
            </a:r>
            <a:r>
              <a:rPr lang="bg-BG" sz="3199" b="1" dirty="0">
                <a:solidFill>
                  <a:schemeClr val="bg1"/>
                </a:solidFill>
              </a:rPr>
              <a:t>текст</a:t>
            </a:r>
            <a:r>
              <a:rPr lang="bg-BG" sz="3199" dirty="0"/>
              <a:t>) – въведен от потребителя</a:t>
            </a:r>
          </a:p>
          <a:p>
            <a:pPr lvl="1">
              <a:spcBef>
                <a:spcPts val="1000"/>
              </a:spcBef>
            </a:pPr>
            <a:r>
              <a:rPr lang="bg-BG" sz="3199" dirty="0"/>
              <a:t>Отпечатва цената на билет за кино според деня от седмицата</a:t>
            </a:r>
          </a:p>
          <a:p>
            <a:pPr marL="442779" lvl="1" indent="0">
              <a:spcBef>
                <a:spcPts val="1000"/>
              </a:spcBef>
              <a:buNone/>
            </a:pPr>
            <a:endParaRPr lang="bg-BG" sz="2999" dirty="0"/>
          </a:p>
          <a:p>
            <a:pPr>
              <a:spcBef>
                <a:spcPts val="1000"/>
              </a:spcBef>
            </a:pPr>
            <a:endParaRPr lang="en-US" sz="1000" dirty="0"/>
          </a:p>
          <a:p>
            <a:pPr>
              <a:spcBef>
                <a:spcPts val="1000"/>
              </a:spcBef>
            </a:pPr>
            <a:r>
              <a:rPr lang="bg-BG" sz="3399" dirty="0"/>
              <a:t>Примерен вход и изход:</a:t>
            </a:r>
            <a:endParaRPr lang="en-US" sz="33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Билет за кино – 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1160585" y="5352581"/>
            <a:ext cx="3201731" cy="531804"/>
            <a:chOff x="872716" y="5980680"/>
            <a:chExt cx="1957226" cy="36775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872716" y="5980680"/>
              <a:ext cx="993640" cy="36171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914126" eaLnBrk="0" hangingPunct="0"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7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Monday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320382" y="5981070"/>
              <a:ext cx="509560" cy="36736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defTabSz="914126" eaLnBrk="0" hangingPunct="0"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7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12</a:t>
              </a:r>
              <a:endParaRPr lang="bg-BG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934771" y="6028180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en-US" sz="2799">
                <a:solidFill>
                  <a:srgbClr val="FFA000"/>
                </a:solidFill>
                <a:latin typeface="Calibri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3F503B2-3614-4A9C-BDAD-AF49D11052A9}"/>
              </a:ext>
            </a:extLst>
          </p:cNvPr>
          <p:cNvGrpSpPr/>
          <p:nvPr/>
        </p:nvGrpSpPr>
        <p:grpSpPr>
          <a:xfrm>
            <a:off x="6438527" y="5395670"/>
            <a:ext cx="3204615" cy="531249"/>
            <a:chOff x="872716" y="5964782"/>
            <a:chExt cx="1958989" cy="36736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0752A6D-1B7C-4F9B-8811-31103B39F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716" y="5970428"/>
              <a:ext cx="993640" cy="36171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914126" eaLnBrk="0" hangingPunct="0"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7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Sunday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E1702F8-6249-4746-B015-E92518D53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2145" y="5964782"/>
              <a:ext cx="509560" cy="36736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defTabSz="914126" eaLnBrk="0" hangingPunct="0"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7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16</a:t>
              </a:r>
              <a:endParaRPr lang="bg-BG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Right Arrow 4">
              <a:extLst>
                <a:ext uri="{FF2B5EF4-FFF2-40B4-BE49-F238E27FC236}">
                  <a16:creationId xmlns:a16="http://schemas.microsoft.com/office/drawing/2014/main" id="{3FFAF649-5732-408B-BC56-00FD7E4DC357}"/>
                </a:ext>
              </a:extLst>
            </p:cNvPr>
            <p:cNvSpPr/>
            <p:nvPr/>
          </p:nvSpPr>
          <p:spPr>
            <a:xfrm>
              <a:off x="1934771" y="6028180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en-US" sz="2799">
                <a:solidFill>
                  <a:srgbClr val="FFA000"/>
                </a:solidFill>
                <a:latin typeface="Calibri"/>
              </a:endParaRPr>
            </a:p>
          </p:txBody>
        </p:sp>
      </p:grp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EDC4465-826A-4322-A1F5-5A42959033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131545"/>
              </p:ext>
            </p:extLst>
          </p:nvPr>
        </p:nvGraphicFramePr>
        <p:xfrm>
          <a:off x="648190" y="3437961"/>
          <a:ext cx="10895622" cy="800924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679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8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49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07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919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4853">
                  <a:extLst>
                    <a:ext uri="{9D8B030D-6E8A-4147-A177-3AD203B41FA5}">
                      <a16:colId xmlns:a16="http://schemas.microsoft.com/office/drawing/2014/main" val="621577878"/>
                    </a:ext>
                  </a:extLst>
                </a:gridCol>
              </a:tblGrid>
              <a:tr h="435164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Monday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Tuesday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Thursday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Friday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Saturday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Sunday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Slide Number">
            <a:extLst>
              <a:ext uri="{FF2B5EF4-FFF2-40B4-BE49-F238E27FC236}">
                <a16:creationId xmlns:a16="http://schemas.microsoft.com/office/drawing/2014/main" id="{8743A8B5-4BAB-45E6-A50A-4617D3DCFC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561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Билет за кино – решение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0D92DE-B165-419E-B6D1-D0B2F7453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242" y="1335304"/>
            <a:ext cx="11571517" cy="45946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string day = Console.ReadLine();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if(day == "Monday"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day == "Tuesday"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day == "Friday")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Console.WriteLine(12);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else if (day == "Wednesday"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day == "Thursday")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Console.WriteLine(14);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</a:t>
            </a:r>
            <a:r>
              <a:rPr lang="bg-BG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Добавете проверки за събота и неделя</a:t>
            </a:r>
            <a:endParaRPr lang="en-US" sz="2799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AA8D06F-E9AA-4112-A499-60A767B7F78C}"/>
              </a:ext>
            </a:extLst>
          </p:cNvPr>
          <p:cNvSpPr/>
          <p:nvPr/>
        </p:nvSpPr>
        <p:spPr>
          <a:xfrm>
            <a:off x="346649" y="6313139"/>
            <a:ext cx="11498705" cy="40000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dirty="0">
                <a:hlinkClick r:id="rId2"/>
              </a:rPr>
              <a:t>https://judge.softuni.bg/Contests/Practice/Index/3155#13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5019C51-DC08-45B0-801B-E85E35AE5E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630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599" dirty="0"/>
              <a:t>Проверява дали </a:t>
            </a:r>
            <a:r>
              <a:rPr lang="bg-BG" sz="3599" b="1" dirty="0">
                <a:solidFill>
                  <a:schemeClr val="bg1"/>
                </a:solidFill>
              </a:rPr>
              <a:t>не е</a:t>
            </a:r>
            <a:r>
              <a:rPr lang="bg-BG" sz="3599" dirty="0">
                <a:solidFill>
                  <a:schemeClr val="bg1"/>
                </a:solidFill>
              </a:rPr>
              <a:t> </a:t>
            </a:r>
            <a:r>
              <a:rPr lang="bg-BG" sz="3599" b="1" dirty="0">
                <a:solidFill>
                  <a:schemeClr val="bg1"/>
                </a:solidFill>
              </a:rPr>
              <a:t>изпълнено</a:t>
            </a:r>
            <a:r>
              <a:rPr lang="bg-BG" sz="3599" dirty="0">
                <a:solidFill>
                  <a:schemeClr val="bg1"/>
                </a:solidFill>
              </a:rPr>
              <a:t> </a:t>
            </a:r>
            <a:r>
              <a:rPr lang="bg-BG" sz="3599" dirty="0"/>
              <a:t>дадено услови</a:t>
            </a:r>
            <a:r>
              <a:rPr lang="en-US" sz="3599" dirty="0"/>
              <a:t>e</a:t>
            </a:r>
            <a:endParaRPr lang="bg-BG" sz="3599" dirty="0"/>
          </a:p>
          <a:p>
            <a:pPr>
              <a:lnSpc>
                <a:spcPct val="100000"/>
              </a:lnSpc>
            </a:pPr>
            <a:r>
              <a:rPr lang="bg-BG" sz="3599" dirty="0"/>
              <a:t>Пример: </a:t>
            </a:r>
          </a:p>
          <a:p>
            <a:pPr lvl="1">
              <a:lnSpc>
                <a:spcPct val="100000"/>
              </a:lnSpc>
            </a:pPr>
            <a:r>
              <a:rPr lang="bg-BG" sz="3199" dirty="0"/>
              <a:t>Проверка дали</a:t>
            </a:r>
            <a:r>
              <a:rPr lang="en-US" sz="3199" dirty="0"/>
              <a:t> </a:t>
            </a:r>
            <a:r>
              <a:rPr lang="bg-BG" sz="3199" dirty="0"/>
              <a:t>число е по-голямо от 10 и е четно: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отрицание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282" y="3375259"/>
            <a:ext cx="9830349" cy="270805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int number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bool isValid = (number &gt; 10) &amp;&amp; (number % 2 == 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isValid)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Console.WriteLine("Invalid");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B73D9-C3F9-47C9-830F-1DDE108D514A}"/>
              </a:ext>
            </a:extLst>
          </p:cNvPr>
          <p:cNvSpPr txBox="1"/>
          <p:nvPr/>
        </p:nvSpPr>
        <p:spPr>
          <a:xfrm>
            <a:off x="10806630" y="2382833"/>
            <a:ext cx="1295063" cy="2092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996" dirty="0">
                <a:latin typeface="Consolas" panose="020B0609020204030204" pitchFamily="49" charset="0"/>
              </a:rPr>
              <a:t>!</a:t>
            </a:r>
            <a:endParaRPr lang="en-US" sz="12996" dirty="0"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C3F5E3F-0378-406B-B84D-C42039FC35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45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0" y="1196707"/>
            <a:ext cx="11815018" cy="5527326"/>
          </a:xfrm>
        </p:spPr>
        <p:txBody>
          <a:bodyPr>
            <a:normAutofit/>
          </a:bodyPr>
          <a:lstStyle/>
          <a:p>
            <a:r>
              <a:rPr lang="bg-BG" sz="3399" dirty="0"/>
              <a:t>Напишете програма, която:</a:t>
            </a:r>
          </a:p>
          <a:p>
            <a:pPr lvl="1"/>
            <a:r>
              <a:rPr lang="bg-BG" sz="3399" dirty="0"/>
              <a:t>Чете цяло число </a:t>
            </a:r>
            <a:r>
              <a:rPr lang="en-GB" sz="3399" dirty="0"/>
              <a:t>- </a:t>
            </a:r>
            <a:r>
              <a:rPr lang="bg-BG" sz="3399" dirty="0"/>
              <a:t>въведено от потребителя</a:t>
            </a:r>
          </a:p>
          <a:p>
            <a:pPr lvl="1"/>
            <a:r>
              <a:rPr lang="bg-BG" sz="3399" dirty="0"/>
              <a:t>Числото е валидно ако е в интервала </a:t>
            </a:r>
            <a:r>
              <a:rPr lang="en-US" sz="3399" b="1" dirty="0">
                <a:solidFill>
                  <a:schemeClr val="bg1"/>
                </a:solidFill>
              </a:rPr>
              <a:t>[100…200] </a:t>
            </a:r>
            <a:r>
              <a:rPr lang="bg-BG" sz="3399" dirty="0"/>
              <a:t>или е </a:t>
            </a:r>
            <a:r>
              <a:rPr lang="bg-BG" sz="3399" b="1" dirty="0">
                <a:solidFill>
                  <a:schemeClr val="bg1"/>
                </a:solidFill>
              </a:rPr>
              <a:t>0</a:t>
            </a:r>
          </a:p>
          <a:p>
            <a:pPr lvl="1"/>
            <a:r>
              <a:rPr lang="bg-BG" sz="3399" dirty="0"/>
              <a:t>Ако числото е невалидно да се отпечата на конзолата </a:t>
            </a:r>
            <a:r>
              <a:rPr lang="en-US" sz="3399" dirty="0"/>
              <a:t>"</a:t>
            </a:r>
            <a:r>
              <a:rPr lang="en-US" sz="3399" b="1" dirty="0">
                <a:solidFill>
                  <a:schemeClr val="bg1"/>
                </a:solidFill>
              </a:rPr>
              <a:t>invalid</a:t>
            </a:r>
            <a:r>
              <a:rPr lang="en-US" sz="3399" dirty="0"/>
              <a:t>",</a:t>
            </a:r>
            <a:r>
              <a:rPr lang="bg-BG" sz="3399" dirty="0"/>
              <a:t> в противен случай да не се отпечатва нищо</a:t>
            </a:r>
            <a:endParaRPr lang="en-US" sz="3399" dirty="0"/>
          </a:p>
          <a:p>
            <a:r>
              <a:rPr lang="bg-BG" sz="3399" dirty="0"/>
              <a:t>Примерен вход и изход</a:t>
            </a:r>
            <a:r>
              <a:rPr lang="en-US" sz="3399" dirty="0"/>
              <a:t>:</a:t>
            </a:r>
            <a:endParaRPr lang="bg-BG" sz="3399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bg-BG"/>
              <a:t>Невалидно число – условие</a:t>
            </a:r>
            <a:endParaRPr lang="bg-BG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1657045" y="5408332"/>
            <a:ext cx="3157956" cy="550008"/>
            <a:chOff x="1653861" y="4649433"/>
            <a:chExt cx="2119332" cy="57136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59888"/>
              <a:ext cx="1191587" cy="56090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defTabSz="914126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2799" b="1" dirty="0">
                  <a:latin typeface="Consolas" panose="020B0609020204030204" pitchFamily="49" charset="0"/>
                </a:rPr>
                <a:t>invalid</a:t>
              </a:r>
              <a:endParaRPr lang="bg-BG" sz="2799" b="1" dirty="0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3861" y="4649433"/>
              <a:ext cx="542000" cy="56097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 defTabSz="914126">
                <a:lnSpc>
                  <a:spcPct val="115000"/>
                </a:lnSpc>
                <a:spcBef>
                  <a:spcPts val="400"/>
                </a:spcBef>
                <a:defRPr/>
              </a:pPr>
              <a:r>
                <a:rPr lang="bg-BG" sz="2799" b="1" noProof="1">
                  <a:latin typeface="Consolas" panose="020B0609020204030204" pitchFamily="49" charset="0"/>
                  <a:cs typeface="Arial" panose="020B0604020202020204" pitchFamily="34" charset="0"/>
                </a:rPr>
                <a:t>75</a:t>
              </a:r>
              <a:endParaRPr lang="it-IT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269764" y="4826043"/>
              <a:ext cx="26362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en-US" sz="3199" dirty="0">
                <a:solidFill>
                  <a:srgbClr val="FFA000"/>
                </a:solidFill>
                <a:latin typeface="Calibri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6663326" y="5408484"/>
            <a:ext cx="4561343" cy="560070"/>
            <a:chOff x="1979933" y="5678345"/>
            <a:chExt cx="1719123" cy="56021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3896" y="5698413"/>
              <a:ext cx="1085160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defTabSz="914126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2799" b="1" dirty="0">
                  <a:latin typeface="Consolas" panose="020B0609020204030204" pitchFamily="49" charset="0"/>
                </a:rPr>
                <a:t>(</a:t>
              </a:r>
              <a:r>
                <a:rPr lang="bg-BG" sz="2799" b="1" dirty="0">
                  <a:latin typeface="Consolas" panose="020B0609020204030204" pitchFamily="49" charset="0"/>
                </a:rPr>
                <a:t>няма изход</a:t>
              </a:r>
              <a:r>
                <a:rPr lang="en-GB" sz="2799" b="1" dirty="0">
                  <a:latin typeface="Consolas" panose="020B0609020204030204" pitchFamily="49" charset="0"/>
                </a:rPr>
                <a:t>)</a:t>
              </a:r>
              <a:endParaRPr lang="bg-BG" sz="2799" b="1" dirty="0">
                <a:latin typeface="Consolas" panose="020B06090202040302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9933" y="5678345"/>
              <a:ext cx="376003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 defTabSz="914126">
                <a:lnSpc>
                  <a:spcPct val="115000"/>
                </a:lnSpc>
                <a:spcBef>
                  <a:spcPts val="400"/>
                </a:spcBef>
                <a:defRPr/>
              </a:pPr>
              <a:r>
                <a:rPr lang="it-IT" sz="2799" b="1" noProof="1">
                  <a:latin typeface="Consolas" pitchFamily="49" charset="0"/>
                  <a:cs typeface="Consolas" pitchFamily="49" charset="0"/>
                </a:rPr>
                <a:t>150</a:t>
              </a: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410428" y="5841308"/>
              <a:ext cx="166380" cy="22720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en-US" sz="2799" dirty="0">
                <a:solidFill>
                  <a:srgbClr val="FFA000"/>
                </a:solidFill>
                <a:latin typeface="Calibri"/>
              </a:endParaRPr>
            </a:p>
          </p:txBody>
        </p:sp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61760807-8787-4870-A9C0-10580179D9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434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Невалидно число – решение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CA590D-B29C-4D9D-834B-B9F64D4D9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754" y="1628796"/>
            <a:ext cx="9792489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b="1" noProof="1">
                <a:latin typeface="Consolas" panose="020B0609020204030204" pitchFamily="49" charset="0"/>
              </a:rPr>
              <a:t>int number = int.Parse(Console.ReadLine());</a:t>
            </a:r>
            <a:endParaRPr lang="bg-BG" sz="3000" b="1" noProof="1">
              <a:latin typeface="Consolas" panose="020B0609020204030204" pitchFamily="49" charset="0"/>
            </a:endParaRPr>
          </a:p>
          <a:p>
            <a:endParaRPr lang="en-US" sz="1200" b="1" noProof="1">
              <a:latin typeface="Consolas" panose="020B0609020204030204" pitchFamily="49" charset="0"/>
            </a:endParaRPr>
          </a:p>
          <a:p>
            <a:r>
              <a:rPr lang="en-US" sz="3000" b="1" noProof="1">
                <a:latin typeface="Consolas" panose="020B0609020204030204" pitchFamily="49" charset="0"/>
              </a:rPr>
              <a:t>bool isValid = number &gt;= 100 &amp;&amp; number &lt;= 200 </a:t>
            </a:r>
          </a:p>
          <a:p>
            <a:r>
              <a:rPr lang="en-US" sz="3000" b="1" noProof="1">
                <a:latin typeface="Consolas" panose="020B0609020204030204" pitchFamily="49" charset="0"/>
              </a:rPr>
              <a:t>	|| number == 0;</a:t>
            </a:r>
            <a:endParaRPr lang="bg-BG" sz="3000" b="1" noProof="1">
              <a:latin typeface="Consolas" panose="020B0609020204030204" pitchFamily="49" charset="0"/>
            </a:endParaRPr>
          </a:p>
          <a:p>
            <a:endParaRPr lang="en-US" sz="1200" b="1" noProof="1">
              <a:latin typeface="Consolas" panose="020B0609020204030204" pitchFamily="49" charset="0"/>
            </a:endParaRPr>
          </a:p>
          <a:p>
            <a:r>
              <a:rPr lang="en-US" sz="3000" b="1" noProof="1">
                <a:latin typeface="Consolas" panose="020B0609020204030204" pitchFamily="49" charset="0"/>
              </a:rPr>
              <a:t>if (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!</a:t>
            </a:r>
            <a:r>
              <a:rPr lang="en-US" sz="3000" b="1" noProof="1">
                <a:latin typeface="Consolas" panose="020B0609020204030204" pitchFamily="49" charset="0"/>
              </a:rPr>
              <a:t>isValid)</a:t>
            </a:r>
          </a:p>
          <a:p>
            <a:r>
              <a:rPr lang="en-US" sz="3000" b="1" noProof="1">
                <a:latin typeface="Consolas" panose="020B0609020204030204" pitchFamily="49" charset="0"/>
              </a:rPr>
              <a:t>{</a:t>
            </a:r>
          </a:p>
          <a:p>
            <a:r>
              <a:rPr lang="en-US" sz="3000" b="1" noProof="1">
                <a:latin typeface="Consolas" panose="020B0609020204030204" pitchFamily="49" charset="0"/>
              </a:rPr>
              <a:t>   Console.WriteLine("invalid");</a:t>
            </a:r>
          </a:p>
          <a:p>
            <a:r>
              <a:rPr lang="en-US" sz="3000" b="1" noProof="1">
                <a:latin typeface="Consolas" panose="020B0609020204030204" pitchFamily="49" charset="0"/>
              </a:rPr>
              <a:t>}</a:t>
            </a:r>
            <a:endParaRPr lang="en-US" sz="30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767114F-77A0-4E03-B039-18EE3A384D20}"/>
              </a:ext>
            </a:extLst>
          </p:cNvPr>
          <p:cNvSpPr/>
          <p:nvPr/>
        </p:nvSpPr>
        <p:spPr>
          <a:xfrm>
            <a:off x="346647" y="6165304"/>
            <a:ext cx="11498705" cy="40000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dirty="0">
                <a:hlinkClick r:id="rId2"/>
              </a:rPr>
              <a:t>https://judge.softuni.bg/Contests/Practice/Index/3155#15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6DE6A41-8573-4975-B236-AAEB9C72FA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372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о поле 2"/>
          <p:cNvSpPr txBox="1"/>
          <p:nvPr/>
        </p:nvSpPr>
        <p:spPr>
          <a:xfrm>
            <a:off x="4746000" y="1629000"/>
            <a:ext cx="2835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0" b="1" dirty="0">
                <a:solidFill>
                  <a:schemeClr val="bg2"/>
                </a:solidFill>
                <a:latin typeface="Consolas" panose="020B0609020204030204" pitchFamily="49" charset="0"/>
              </a:rPr>
              <a:t>(&gt;)</a:t>
            </a:r>
            <a:endParaRPr lang="en-US" sz="120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BF6B4CD-E296-4C8E-8883-EF2CE8C8EDD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Приоритет на условия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533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6264" y="1151716"/>
            <a:ext cx="11801748" cy="5568904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bg-BG" sz="3599" dirty="0"/>
              <a:t>Чрез скоби </a:t>
            </a:r>
            <a:r>
              <a:rPr lang="en-US" sz="3599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599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599" dirty="0"/>
              <a:t>можем да приоритизираме условия </a:t>
            </a:r>
            <a:endParaRPr lang="bg-BG" sz="3599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Приоритет на условия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5216476-B7EC-4C57-96C9-62553940F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158" y="1916833"/>
            <a:ext cx="10131961" cy="45231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int a =</a:t>
            </a:r>
            <a:r>
              <a:rPr lang="bg-BG" sz="2399" b="1" noProof="1">
                <a:latin typeface="Consolas" pitchFamily="49" charset="0"/>
                <a:cs typeface="Consolas" pitchFamily="49" charset="0"/>
              </a:rPr>
              <a:t> 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int b = 200;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int c = 300;</a:t>
            </a:r>
            <a:endParaRPr lang="bg-BG" sz="23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a &gt;= 100 &amp;&amp; b &lt;= 200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 ||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c + b &gt;= 300 &amp;&amp; c &lt;= 400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Console.WriteLine("Yes");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Yes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3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3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if (a &gt;= 100 &amp;&amp;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b &lt;= 200 || c + b &gt;= 300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 &amp;&amp; c &lt;= 400)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Console.WriteLine("Yes");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3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Няма изход</a:t>
            </a:r>
            <a:endParaRPr lang="en-US" sz="2399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8DCAE33-B5BA-401D-9C20-54B4FEB7DA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339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15431" y="1330149"/>
            <a:ext cx="1156113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994856" y="1656688"/>
            <a:ext cx="10535252" cy="483457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bg-BG" sz="4000" dirty="0">
                <a:solidFill>
                  <a:schemeClr val="bg2"/>
                </a:solidFill>
              </a:rPr>
              <a:t>Живот на променливата</a:t>
            </a:r>
          </a:p>
          <a:p>
            <a:pPr latinLnBrk="0"/>
            <a:r>
              <a:rPr lang="bg-BG" sz="4000" dirty="0">
                <a:solidFill>
                  <a:schemeClr val="bg2"/>
                </a:solidFill>
              </a:rPr>
              <a:t>Вложени условни конструкции</a:t>
            </a:r>
          </a:p>
          <a:p>
            <a:pPr latinLnBrk="0"/>
            <a:r>
              <a:rPr lang="bg-BG" sz="4000" dirty="0">
                <a:solidFill>
                  <a:schemeClr val="bg2"/>
                </a:solidFill>
              </a:rPr>
              <a:t>Логически оператори</a:t>
            </a:r>
            <a:endParaRPr lang="bg-BG" sz="4000" b="1" dirty="0">
              <a:solidFill>
                <a:schemeClr val="bg2"/>
              </a:solidFill>
            </a:endParaRPr>
          </a:p>
          <a:p>
            <a:pPr latinLnBrk="0"/>
            <a:r>
              <a:rPr lang="bg-BG" sz="4000" dirty="0">
                <a:solidFill>
                  <a:schemeClr val="bg2"/>
                </a:solidFill>
              </a:rPr>
              <a:t>Приоритет на условия – ()</a:t>
            </a:r>
          </a:p>
          <a:p>
            <a:pPr latinLnBrk="0"/>
            <a:endParaRPr lang="bg-BG" sz="4000" b="1" dirty="0">
              <a:solidFill>
                <a:schemeClr val="bg2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78B4BDF5-8C0F-4609-8156-F36C0B6836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811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AE170D94-392D-433B-BEF9-406CF390D5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633" y="1400862"/>
            <a:ext cx="2592736" cy="2471201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6E41922-0F89-40EF-AA6A-49CD4A12D0C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Живот на променливата</a:t>
            </a:r>
          </a:p>
        </p:txBody>
      </p:sp>
    </p:spTree>
    <p:extLst>
      <p:ext uri="{BB962C8B-B14F-4D97-AF65-F5344CB8AC3E}">
        <p14:creationId xmlns:p14="http://schemas.microsoft.com/office/powerpoint/2010/main" val="245543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6580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4A12DD2-2224-475B-B82C-4CCCB5DE2C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663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B23F4C1-803B-4F52-9DFF-90317B17CFC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13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872F487-7CBE-4FBA-8934-8B6BD0FE364C}"/>
              </a:ext>
            </a:extLst>
          </p:cNvPr>
          <p:cNvSpPr txBox="1">
            <a:spLocks/>
          </p:cNvSpPr>
          <p:nvPr/>
        </p:nvSpPr>
        <p:spPr>
          <a:xfrm>
            <a:off x="1104612" y="3180124"/>
            <a:ext cx="9578605" cy="35236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4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string </a:t>
            </a:r>
            <a:r>
              <a:rPr lang="en-GB" sz="2599" dirty="0" err="1"/>
              <a:t>currentDay</a:t>
            </a:r>
            <a:r>
              <a:rPr lang="en-GB" sz="2599" dirty="0"/>
              <a:t> = "Monday"; </a:t>
            </a:r>
          </a:p>
          <a:p>
            <a:pPr eaLnBrk="0" hangingPunct="0">
              <a:lnSpc>
                <a:spcPct val="14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if (</a:t>
            </a:r>
            <a:r>
              <a:rPr lang="en-GB" sz="2599" dirty="0" err="1"/>
              <a:t>currentDay</a:t>
            </a:r>
            <a:r>
              <a:rPr lang="en-GB" sz="2599" dirty="0"/>
              <a:t> == "Monday") </a:t>
            </a:r>
          </a:p>
          <a:p>
            <a:pPr eaLnBrk="0" hangingPunct="0">
              <a:lnSpc>
                <a:spcPct val="14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>
                <a:solidFill>
                  <a:schemeClr val="bg1"/>
                </a:solidFill>
              </a:rPr>
              <a:t>{</a:t>
            </a:r>
          </a:p>
          <a:p>
            <a:pPr eaLnBrk="0" hangingPunct="0">
              <a:lnSpc>
                <a:spcPct val="14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  double </a:t>
            </a:r>
            <a:r>
              <a:rPr lang="en-GB" sz="2599" dirty="0">
                <a:solidFill>
                  <a:schemeClr val="bg1"/>
                </a:solidFill>
              </a:rPr>
              <a:t>salary</a:t>
            </a:r>
            <a:r>
              <a:rPr lang="en-GB" sz="2599" dirty="0"/>
              <a:t> = </a:t>
            </a:r>
            <a:r>
              <a:rPr lang="en-GB" sz="2599" dirty="0" err="1"/>
              <a:t>double.Parse</a:t>
            </a:r>
            <a:r>
              <a:rPr lang="en-GB" sz="2599" dirty="0"/>
              <a:t>(</a:t>
            </a:r>
            <a:r>
              <a:rPr lang="en-GB" sz="2599" dirty="0" err="1"/>
              <a:t>Console.ReadLine</a:t>
            </a:r>
            <a:r>
              <a:rPr lang="en-GB" sz="2599" dirty="0"/>
              <a:t>());</a:t>
            </a:r>
          </a:p>
          <a:p>
            <a:pPr eaLnBrk="0" hangingPunct="0">
              <a:lnSpc>
                <a:spcPct val="14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>
                <a:solidFill>
                  <a:schemeClr val="bg1"/>
                </a:solidFill>
              </a:rPr>
              <a:t>}</a:t>
            </a:r>
          </a:p>
          <a:p>
            <a:pPr eaLnBrk="0" hangingPunct="0">
              <a:lnSpc>
                <a:spcPct val="14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 err="1"/>
              <a:t>Console.WriteLine</a:t>
            </a:r>
            <a:r>
              <a:rPr lang="en-GB" sz="2599" dirty="0"/>
              <a:t>(</a:t>
            </a:r>
            <a:r>
              <a:rPr lang="en-GB" sz="2599" dirty="0">
                <a:solidFill>
                  <a:schemeClr val="bg1"/>
                </a:solidFill>
              </a:rPr>
              <a:t>salary</a:t>
            </a:r>
            <a:r>
              <a:rPr lang="en-GB" sz="2599" dirty="0"/>
              <a:t>);</a:t>
            </a:r>
            <a:r>
              <a:rPr lang="bg-BG" sz="2599" noProof="1">
                <a:solidFill>
                  <a:schemeClr val="accent2"/>
                </a:solidFill>
                <a:cs typeface="Consolas" pitchFamily="49" charset="0"/>
              </a:rPr>
              <a:t> // </a:t>
            </a:r>
            <a:r>
              <a:rPr lang="en-US" sz="2599" i="1" noProof="1">
                <a:solidFill>
                  <a:schemeClr val="accent2"/>
                </a:solidFill>
                <a:cs typeface="Consolas" pitchFamily="49" charset="0"/>
              </a:rPr>
              <a:t>Error!</a:t>
            </a:r>
            <a:endParaRPr lang="en-US" sz="2599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Живот на променлива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278864D5-2E78-48E2-8EAA-A35AB650047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355C72B-4482-432F-8946-A63677E16E94}"/>
              </a:ext>
            </a:extLst>
          </p:cNvPr>
          <p:cNvSpPr txBox="1">
            <a:spLocks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indent="-457063"/>
            <a:r>
              <a:rPr lang="en-US" sz="3599"/>
              <a:t>Обхват, в който може да бъде използвана</a:t>
            </a:r>
          </a:p>
          <a:p>
            <a:pPr marL="1370618" lvl="2" indent="-457063"/>
            <a:r>
              <a:rPr lang="en-US" sz="3399"/>
              <a:t>Пример: Променливата </a:t>
            </a:r>
            <a:r>
              <a:rPr lang="en-US" sz="3199" b="1">
                <a:latin typeface="Consolas" panose="020B0609020204030204" pitchFamily="49" charset="0"/>
              </a:rPr>
              <a:t>salary</a:t>
            </a:r>
            <a:r>
              <a:rPr lang="en-US" sz="3399"/>
              <a:t> съществува </a:t>
            </a:r>
            <a:r>
              <a:rPr lang="en-US" sz="3399" b="1">
                <a:solidFill>
                  <a:schemeClr val="bg1"/>
                </a:solidFill>
              </a:rPr>
              <a:t>само</a:t>
            </a:r>
            <a:r>
              <a:rPr lang="en-US" sz="3399"/>
              <a:t> в блока от код на </a:t>
            </a:r>
            <a:r>
              <a:rPr lang="en-US" sz="3199" b="1">
                <a:latin typeface="Consolas" panose="020B0609020204030204" pitchFamily="49" charset="0"/>
              </a:rPr>
              <a:t>if</a:t>
            </a:r>
            <a:r>
              <a:rPr lang="en-US" sz="3399"/>
              <a:t>-конструкцията</a:t>
            </a:r>
            <a:endParaRPr lang="en-US" sz="3399" dirty="0"/>
          </a:p>
        </p:txBody>
      </p:sp>
    </p:spTree>
    <p:extLst>
      <p:ext uri="{BB962C8B-B14F-4D97-AF65-F5344CB8AC3E}">
        <p14:creationId xmlns:p14="http://schemas.microsoft.com/office/powerpoint/2010/main" val="80512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C65D0E-6366-4D88-BE15-FEC1EAD92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750" y="1449000"/>
            <a:ext cx="5083676" cy="2498756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4BAE503-9AA3-4C44-B280-DA43F672257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Вложени условни конструкции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01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6" y="1126734"/>
            <a:ext cx="11818096" cy="552876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100" dirty="0"/>
              <a:t>Само при изпълнение на първото условие се преминава към вложената проверка</a:t>
            </a:r>
            <a:endParaRPr lang="en-US" sz="3100" dirty="0"/>
          </a:p>
          <a:p>
            <a:pPr>
              <a:lnSpc>
                <a:spcPct val="110000"/>
              </a:lnSpc>
            </a:pPr>
            <a:endParaRPr lang="bg-BG" sz="3100" dirty="0"/>
          </a:p>
          <a:p>
            <a:pPr>
              <a:lnSpc>
                <a:spcPct val="110000"/>
              </a:lnSpc>
            </a:pPr>
            <a:endParaRPr lang="bg-BG" sz="3100" dirty="0"/>
          </a:p>
          <a:p>
            <a:pPr lvl="2">
              <a:lnSpc>
                <a:spcPct val="110000"/>
              </a:lnSpc>
            </a:pPr>
            <a:endParaRPr lang="en-US" sz="31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599" dirty="0"/>
              <a:t>Вложени проверки</a:t>
            </a:r>
            <a:endParaRPr lang="en-US" sz="3799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9499704D-414D-43C6-B7E0-80D135275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012" y="2362479"/>
            <a:ext cx="9293979" cy="38980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(condition1)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Console.WriteLine("condition1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(condition2)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   Console.WriteLine("condition2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    Console.WriteLine("condition2 not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4B746-A587-49E5-A9BD-2305406835FF}"/>
              </a:ext>
            </a:extLst>
          </p:cNvPr>
          <p:cNvSpPr/>
          <p:nvPr/>
        </p:nvSpPr>
        <p:spPr>
          <a:xfrm>
            <a:off x="2058452" y="3809901"/>
            <a:ext cx="8608358" cy="198068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799">
              <a:solidFill>
                <a:schemeClr val="tx1"/>
              </a:solidFill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718AAAED-B166-416D-B57D-98183816B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621" y="5931095"/>
            <a:ext cx="4508134" cy="533261"/>
          </a:xfrm>
          <a:prstGeom prst="wedgeRoundRectCallout">
            <a:avLst>
              <a:gd name="adj1" fmla="val -54741"/>
              <a:gd name="adj2" fmla="val -49670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>
                <a:solidFill>
                  <a:srgbClr val="FFFFFF"/>
                </a:solidFill>
              </a:rPr>
              <a:t>Вложена </a:t>
            </a:r>
            <a:r>
              <a:rPr lang="en-US" sz="2800" b="1">
                <a:solidFill>
                  <a:srgbClr val="FFFFFF"/>
                </a:solidFill>
              </a:rPr>
              <a:t>if</a:t>
            </a:r>
            <a:r>
              <a:rPr lang="bg-BG" sz="2800" b="1" dirty="0">
                <a:solidFill>
                  <a:srgbClr val="FFFFFF"/>
                </a:solidFill>
              </a:rPr>
              <a:t> конструкция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B30055A-616E-4888-ACAF-B4CBF84579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055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815018" cy="5527326"/>
          </a:xfrm>
        </p:spPr>
        <p:txBody>
          <a:bodyPr>
            <a:normAutofit/>
          </a:bodyPr>
          <a:lstStyle/>
          <a:p>
            <a:r>
              <a:rPr lang="bg-BG" dirty="0"/>
              <a:t>Напишете програма, която чете от потребителя:</a:t>
            </a:r>
          </a:p>
          <a:p>
            <a:pPr lvl="1"/>
            <a:r>
              <a:rPr lang="bg-BG" dirty="0"/>
              <a:t>Възраст и пол</a:t>
            </a:r>
          </a:p>
          <a:p>
            <a:pPr lvl="1"/>
            <a:r>
              <a:rPr lang="bg-BG" dirty="0"/>
              <a:t>Принтира обръщение според въведените данни, както е показано на схемата</a:t>
            </a:r>
            <a:r>
              <a:rPr lang="en-US" dirty="0"/>
              <a:t> (</a:t>
            </a:r>
            <a:r>
              <a:rPr lang="bg-BG" dirty="0"/>
              <a:t>в следващия слайд</a:t>
            </a:r>
            <a:r>
              <a:rPr lang="en-US" dirty="0"/>
              <a:t>)</a:t>
            </a:r>
            <a:endParaRPr lang="bg-BG" dirty="0"/>
          </a:p>
          <a:p>
            <a:r>
              <a:rPr lang="bg-BG" dirty="0"/>
              <a:t>Примерен вход и изход:</a:t>
            </a:r>
            <a:endParaRPr lang="en-US" dirty="0"/>
          </a:p>
          <a:p>
            <a:endParaRPr lang="bg-BG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>
            <a:normAutofit fontScale="90000"/>
          </a:bodyPr>
          <a:lstStyle/>
          <a:p>
            <a:r>
              <a:rPr lang="ru-RU" dirty="0"/>
              <a:t>Обръщение според възраст и пол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16E8BCE-3B29-4D37-85AD-64692F3632E1}"/>
              </a:ext>
            </a:extLst>
          </p:cNvPr>
          <p:cNvGrpSpPr/>
          <p:nvPr/>
        </p:nvGrpSpPr>
        <p:grpSpPr>
          <a:xfrm>
            <a:off x="558613" y="4598397"/>
            <a:ext cx="2589170" cy="891833"/>
            <a:chOff x="1684152" y="5496496"/>
            <a:chExt cx="2121547" cy="781674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684152" y="5496496"/>
              <a:ext cx="629117" cy="7816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8" b="1" noProof="1">
                  <a:latin typeface="Consolas" pitchFamily="49" charset="0"/>
                  <a:cs typeface="Consolas" pitchFamily="49" charset="0"/>
                </a:rPr>
                <a:t>12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8" b="1" noProof="1"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815099" y="5636202"/>
              <a:ext cx="990600" cy="5585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8" b="1" noProof="1">
                  <a:latin typeface="Consolas" pitchFamily="49" charset="0"/>
                  <a:cs typeface="Consolas" pitchFamily="49" charset="0"/>
                </a:rPr>
                <a:t>Miss</a:t>
              </a:r>
              <a:endParaRPr lang="bg-BG" sz="2598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211B7E4F-124B-4711-8422-6143EC966B7F}"/>
                </a:ext>
              </a:extLst>
            </p:cNvPr>
            <p:cNvSpPr/>
            <p:nvPr/>
          </p:nvSpPr>
          <p:spPr>
            <a:xfrm>
              <a:off x="2428844" y="5828472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8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31F4963-28CA-4CE2-8E80-5B7F6A306E66}"/>
              </a:ext>
            </a:extLst>
          </p:cNvPr>
          <p:cNvGrpSpPr/>
          <p:nvPr/>
        </p:nvGrpSpPr>
        <p:grpSpPr>
          <a:xfrm>
            <a:off x="3712242" y="4598397"/>
            <a:ext cx="2361351" cy="891833"/>
            <a:chOff x="4307530" y="5496496"/>
            <a:chExt cx="1863082" cy="781674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307530" y="5496496"/>
              <a:ext cx="629117" cy="7816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8" b="1" noProof="1">
                  <a:latin typeface="Consolas" pitchFamily="49" charset="0"/>
                  <a:cs typeface="Consolas" pitchFamily="49" charset="0"/>
                </a:rPr>
                <a:t>16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8" b="1" noProof="1"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406186" y="5654132"/>
              <a:ext cx="764426" cy="54060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8" b="1" noProof="1">
                  <a:latin typeface="Consolas" pitchFamily="49" charset="0"/>
                  <a:cs typeface="Consolas" pitchFamily="49" charset="0"/>
                </a:rPr>
                <a:t>Mr.</a:t>
              </a:r>
              <a:endParaRPr lang="bg-BG" sz="2598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A67F42F2-67B8-4696-93ED-3A17F3EA5FE9}"/>
                </a:ext>
              </a:extLst>
            </p:cNvPr>
            <p:cNvSpPr/>
            <p:nvPr/>
          </p:nvSpPr>
          <p:spPr>
            <a:xfrm>
              <a:off x="5094161" y="5798408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8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28CF9B43-4106-429A-A7C8-90501BD3B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697" y="3941807"/>
            <a:ext cx="4228943" cy="1995903"/>
          </a:xfrm>
          <a:prstGeom prst="rect">
            <a:avLst/>
          </a:prstGeom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1E78A426-177D-488C-BEC2-3FF340823F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8994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12">
            <a:extLst>
              <a:ext uri="{FF2B5EF4-FFF2-40B4-BE49-F238E27FC236}">
                <a16:creationId xmlns:a16="http://schemas.microsoft.com/office/drawing/2014/main" id="{16B77E94-D00C-404A-8902-881DD628A8B7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6606977" y="1392128"/>
            <a:ext cx="0" cy="57831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arallelogram 25">
            <a:extLst>
              <a:ext uri="{FF2B5EF4-FFF2-40B4-BE49-F238E27FC236}">
                <a16:creationId xmlns:a16="http://schemas.microsoft.com/office/drawing/2014/main" id="{F1DFC90D-69D5-41A7-A6CD-D13EFD2E53EE}"/>
              </a:ext>
            </a:extLst>
          </p:cNvPr>
          <p:cNvSpPr/>
          <p:nvPr/>
        </p:nvSpPr>
        <p:spPr>
          <a:xfrm>
            <a:off x="1303307" y="5158689"/>
            <a:ext cx="2326974" cy="498465"/>
          </a:xfrm>
          <a:prstGeom prst="parallelogram">
            <a:avLst>
              <a:gd name="adj" fmla="val 55211"/>
            </a:avLst>
          </a:prstGeom>
          <a:solidFill>
            <a:srgbClr val="5EC1B8">
              <a:alpha val="80000"/>
            </a:srgbClr>
          </a:solidFill>
          <a:ln>
            <a:solidFill>
              <a:srgbClr val="50A9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Print "Miss" </a:t>
            </a:r>
          </a:p>
        </p:txBody>
      </p:sp>
      <p:sp>
        <p:nvSpPr>
          <p:cNvPr id="44" name="Parallelogram 52">
            <a:extLst>
              <a:ext uri="{FF2B5EF4-FFF2-40B4-BE49-F238E27FC236}">
                <a16:creationId xmlns:a16="http://schemas.microsoft.com/office/drawing/2014/main" id="{0C592019-0560-4D34-8FD5-9F9A1A6AA402}"/>
              </a:ext>
            </a:extLst>
          </p:cNvPr>
          <p:cNvSpPr/>
          <p:nvPr/>
        </p:nvSpPr>
        <p:spPr>
          <a:xfrm>
            <a:off x="6481257" y="5154590"/>
            <a:ext cx="2625748" cy="506659"/>
          </a:xfrm>
          <a:prstGeom prst="parallelogram">
            <a:avLst>
              <a:gd name="adj" fmla="val 40301"/>
            </a:avLst>
          </a:prstGeom>
          <a:solidFill>
            <a:srgbClr val="5EC1B8">
              <a:alpha val="80000"/>
            </a:srgbClr>
          </a:solidFill>
          <a:ln>
            <a:solidFill>
              <a:srgbClr val="50A9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Print "Master" </a:t>
            </a:r>
          </a:p>
        </p:txBody>
      </p:sp>
      <p:sp>
        <p:nvSpPr>
          <p:cNvPr id="45" name="Parallelogram 2">
            <a:extLst>
              <a:ext uri="{FF2B5EF4-FFF2-40B4-BE49-F238E27FC236}">
                <a16:creationId xmlns:a16="http://schemas.microsoft.com/office/drawing/2014/main" id="{F42AA74E-3F2D-48D9-832F-6918D652646A}"/>
              </a:ext>
            </a:extLst>
          </p:cNvPr>
          <p:cNvSpPr/>
          <p:nvPr/>
        </p:nvSpPr>
        <p:spPr bwMode="auto">
          <a:xfrm>
            <a:off x="5345495" y="584987"/>
            <a:ext cx="2690303" cy="788437"/>
          </a:xfrm>
          <a:prstGeom prst="parallelogram">
            <a:avLst/>
          </a:prstGeom>
          <a:solidFill>
            <a:srgbClr val="5EC1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input</a:t>
            </a:r>
          </a:p>
        </p:txBody>
      </p:sp>
      <p:grpSp>
        <p:nvGrpSpPr>
          <p:cNvPr id="46" name="Group 17">
            <a:extLst>
              <a:ext uri="{FF2B5EF4-FFF2-40B4-BE49-F238E27FC236}">
                <a16:creationId xmlns:a16="http://schemas.microsoft.com/office/drawing/2014/main" id="{0FF0DB95-C1C5-45F1-8E0A-3EB58449949F}"/>
              </a:ext>
            </a:extLst>
          </p:cNvPr>
          <p:cNvGrpSpPr/>
          <p:nvPr/>
        </p:nvGrpSpPr>
        <p:grpSpPr>
          <a:xfrm>
            <a:off x="2915676" y="3522753"/>
            <a:ext cx="1826420" cy="1582240"/>
            <a:chOff x="2696312" y="3142293"/>
            <a:chExt cx="1826420" cy="1582240"/>
          </a:xfrm>
        </p:grpSpPr>
        <p:sp>
          <p:nvSpPr>
            <p:cNvPr id="47" name="Diamond 15">
              <a:extLst>
                <a:ext uri="{FF2B5EF4-FFF2-40B4-BE49-F238E27FC236}">
                  <a16:creationId xmlns:a16="http://schemas.microsoft.com/office/drawing/2014/main" id="{F2D9C707-B936-4F0F-99AD-8BDA1D00AA09}"/>
                </a:ext>
              </a:extLst>
            </p:cNvPr>
            <p:cNvSpPr/>
            <p:nvPr/>
          </p:nvSpPr>
          <p:spPr bwMode="auto">
            <a:xfrm>
              <a:off x="2696312" y="3142293"/>
              <a:ext cx="1826420" cy="1582240"/>
            </a:xfrm>
            <a:prstGeom prst="diamond">
              <a:avLst/>
            </a:prstGeom>
            <a:solidFill>
              <a:srgbClr val="5EC1B8">
                <a:alpha val="80000"/>
              </a:srgbClr>
            </a:solidFill>
            <a:ln w="19050">
              <a:solidFill>
                <a:srgbClr val="50A9B8">
                  <a:alpha val="8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TextBox 16">
              <a:extLst>
                <a:ext uri="{FF2B5EF4-FFF2-40B4-BE49-F238E27FC236}">
                  <a16:creationId xmlns:a16="http://schemas.microsoft.com/office/drawing/2014/main" id="{BADAC02C-B9BD-4642-A4AC-BA432C694819}"/>
                </a:ext>
              </a:extLst>
            </p:cNvPr>
            <p:cNvSpPr txBox="1"/>
            <p:nvPr/>
          </p:nvSpPr>
          <p:spPr>
            <a:xfrm>
              <a:off x="2970925" y="3624604"/>
              <a:ext cx="1325525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/>
                <a:t>age &lt; 16</a:t>
              </a:r>
            </a:p>
          </p:txBody>
        </p:sp>
      </p:grpSp>
      <p:grpSp>
        <p:nvGrpSpPr>
          <p:cNvPr id="50" name="Group 191">
            <a:extLst>
              <a:ext uri="{FF2B5EF4-FFF2-40B4-BE49-F238E27FC236}">
                <a16:creationId xmlns:a16="http://schemas.microsoft.com/office/drawing/2014/main" id="{2D51C4BF-9905-4ED0-B0E4-8B7A98FABC31}"/>
              </a:ext>
            </a:extLst>
          </p:cNvPr>
          <p:cNvGrpSpPr/>
          <p:nvPr/>
        </p:nvGrpSpPr>
        <p:grpSpPr>
          <a:xfrm>
            <a:off x="2316034" y="3861049"/>
            <a:ext cx="710451" cy="1295525"/>
            <a:chOff x="2205980" y="3662032"/>
            <a:chExt cx="710451" cy="1295525"/>
          </a:xfrm>
        </p:grpSpPr>
        <p:sp>
          <p:nvSpPr>
            <p:cNvPr id="54" name="TextBox 31">
              <a:extLst>
                <a:ext uri="{FF2B5EF4-FFF2-40B4-BE49-F238E27FC236}">
                  <a16:creationId xmlns:a16="http://schemas.microsoft.com/office/drawing/2014/main" id="{850BEF63-397B-4ECF-B1AC-8E8473327ED5}"/>
                </a:ext>
              </a:extLst>
            </p:cNvPr>
            <p:cNvSpPr txBox="1"/>
            <p:nvPr/>
          </p:nvSpPr>
          <p:spPr>
            <a:xfrm>
              <a:off x="2205980" y="3662032"/>
              <a:ext cx="7104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true</a:t>
              </a:r>
            </a:p>
          </p:txBody>
        </p:sp>
        <p:cxnSp>
          <p:nvCxnSpPr>
            <p:cNvPr id="55" name="Connector: Elbow 20">
              <a:extLst>
                <a:ext uri="{FF2B5EF4-FFF2-40B4-BE49-F238E27FC236}">
                  <a16:creationId xmlns:a16="http://schemas.microsoft.com/office/drawing/2014/main" id="{9DC7A303-3B42-4AD8-B141-0FA9D9D2683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338079" y="4112742"/>
              <a:ext cx="448882" cy="84481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190">
            <a:extLst>
              <a:ext uri="{FF2B5EF4-FFF2-40B4-BE49-F238E27FC236}">
                <a16:creationId xmlns:a16="http://schemas.microsoft.com/office/drawing/2014/main" id="{66D38895-6A2B-4558-9194-7A7B5045B0B7}"/>
              </a:ext>
            </a:extLst>
          </p:cNvPr>
          <p:cNvGrpSpPr/>
          <p:nvPr/>
        </p:nvGrpSpPr>
        <p:grpSpPr>
          <a:xfrm>
            <a:off x="4679620" y="3861049"/>
            <a:ext cx="770445" cy="1297639"/>
            <a:chOff x="4184102" y="3662032"/>
            <a:chExt cx="770445" cy="1297639"/>
          </a:xfrm>
        </p:grpSpPr>
        <p:sp>
          <p:nvSpPr>
            <p:cNvPr id="57" name="TextBox 33">
              <a:extLst>
                <a:ext uri="{FF2B5EF4-FFF2-40B4-BE49-F238E27FC236}">
                  <a16:creationId xmlns:a16="http://schemas.microsoft.com/office/drawing/2014/main" id="{F60AAEF2-1CA8-4108-A75B-2033DF7A127A}"/>
                </a:ext>
              </a:extLst>
            </p:cNvPr>
            <p:cNvSpPr txBox="1"/>
            <p:nvPr/>
          </p:nvSpPr>
          <p:spPr>
            <a:xfrm>
              <a:off x="4184102" y="3662032"/>
              <a:ext cx="7704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false</a:t>
              </a:r>
            </a:p>
          </p:txBody>
        </p:sp>
        <p:cxnSp>
          <p:nvCxnSpPr>
            <p:cNvPr id="58" name="Connector: Elbow 60">
              <a:extLst>
                <a:ext uri="{FF2B5EF4-FFF2-40B4-BE49-F238E27FC236}">
                  <a16:creationId xmlns:a16="http://schemas.microsoft.com/office/drawing/2014/main" id="{B7C75073-D616-4271-9ED4-49B7FFAAD135}"/>
                </a:ext>
              </a:extLst>
            </p:cNvPr>
            <p:cNvCxnSpPr>
              <a:cxnSpLocks/>
              <a:stCxn id="47" idx="3"/>
              <a:endCxn id="81" idx="0"/>
            </p:cNvCxnSpPr>
            <p:nvPr/>
          </p:nvCxnSpPr>
          <p:spPr>
            <a:xfrm>
              <a:off x="4246578" y="4114856"/>
              <a:ext cx="450827" cy="84481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37">
            <a:extLst>
              <a:ext uri="{FF2B5EF4-FFF2-40B4-BE49-F238E27FC236}">
                <a16:creationId xmlns:a16="http://schemas.microsoft.com/office/drawing/2014/main" id="{E07C0EBD-BCCD-4BB2-9F29-5A2947B49329}"/>
              </a:ext>
            </a:extLst>
          </p:cNvPr>
          <p:cNvGrpSpPr/>
          <p:nvPr/>
        </p:nvGrpSpPr>
        <p:grpSpPr>
          <a:xfrm>
            <a:off x="8446044" y="3628016"/>
            <a:ext cx="1826420" cy="1582240"/>
            <a:chOff x="2366488" y="4108502"/>
            <a:chExt cx="1826420" cy="1582240"/>
          </a:xfrm>
        </p:grpSpPr>
        <p:sp>
          <p:nvSpPr>
            <p:cNvPr id="60" name="Diamond 38">
              <a:extLst>
                <a:ext uri="{FF2B5EF4-FFF2-40B4-BE49-F238E27FC236}">
                  <a16:creationId xmlns:a16="http://schemas.microsoft.com/office/drawing/2014/main" id="{B265DC9D-3982-4EC1-805D-F1F42FE9D786}"/>
                </a:ext>
              </a:extLst>
            </p:cNvPr>
            <p:cNvSpPr/>
            <p:nvPr/>
          </p:nvSpPr>
          <p:spPr bwMode="auto">
            <a:xfrm>
              <a:off x="2366488" y="4108502"/>
              <a:ext cx="1826420" cy="1582240"/>
            </a:xfrm>
            <a:prstGeom prst="diamond">
              <a:avLst/>
            </a:prstGeom>
            <a:solidFill>
              <a:srgbClr val="5EC1B8">
                <a:alpha val="80000"/>
              </a:srgbClr>
            </a:solidFill>
            <a:ln w="19050">
              <a:solidFill>
                <a:srgbClr val="50A9B8">
                  <a:alpha val="8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" name="TextBox 39">
              <a:extLst>
                <a:ext uri="{FF2B5EF4-FFF2-40B4-BE49-F238E27FC236}">
                  <a16:creationId xmlns:a16="http://schemas.microsoft.com/office/drawing/2014/main" id="{0DEF90DC-BD38-432C-89EC-2B5F32104F9E}"/>
                </a:ext>
              </a:extLst>
            </p:cNvPr>
            <p:cNvSpPr txBox="1"/>
            <p:nvPr/>
          </p:nvSpPr>
          <p:spPr>
            <a:xfrm>
              <a:off x="2615808" y="4601581"/>
              <a:ext cx="1325525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/>
                <a:t>age &lt; 16</a:t>
              </a:r>
            </a:p>
          </p:txBody>
        </p:sp>
      </p:grpSp>
      <p:grpSp>
        <p:nvGrpSpPr>
          <p:cNvPr id="63" name="Group 186">
            <a:extLst>
              <a:ext uri="{FF2B5EF4-FFF2-40B4-BE49-F238E27FC236}">
                <a16:creationId xmlns:a16="http://schemas.microsoft.com/office/drawing/2014/main" id="{939F6E94-80F0-4FF4-A670-EA400573EA3B}"/>
              </a:ext>
            </a:extLst>
          </p:cNvPr>
          <p:cNvGrpSpPr/>
          <p:nvPr/>
        </p:nvGrpSpPr>
        <p:grpSpPr>
          <a:xfrm>
            <a:off x="7675391" y="3963091"/>
            <a:ext cx="726435" cy="1186445"/>
            <a:chOff x="7807603" y="3764074"/>
            <a:chExt cx="594826" cy="1186445"/>
          </a:xfrm>
        </p:grpSpPr>
        <p:sp>
          <p:nvSpPr>
            <p:cNvPr id="64" name="TextBox 50">
              <a:extLst>
                <a:ext uri="{FF2B5EF4-FFF2-40B4-BE49-F238E27FC236}">
                  <a16:creationId xmlns:a16="http://schemas.microsoft.com/office/drawing/2014/main" id="{DD165A91-1FAB-44E1-B6AB-4AC9453A0CBB}"/>
                </a:ext>
              </a:extLst>
            </p:cNvPr>
            <p:cNvSpPr txBox="1"/>
            <p:nvPr/>
          </p:nvSpPr>
          <p:spPr>
            <a:xfrm>
              <a:off x="7807603" y="3764074"/>
              <a:ext cx="5817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true</a:t>
              </a:r>
            </a:p>
          </p:txBody>
        </p:sp>
        <p:cxnSp>
          <p:nvCxnSpPr>
            <p:cNvPr id="65" name="Connector: Elbow 71">
              <a:extLst>
                <a:ext uri="{FF2B5EF4-FFF2-40B4-BE49-F238E27FC236}">
                  <a16:creationId xmlns:a16="http://schemas.microsoft.com/office/drawing/2014/main" id="{89A889F9-D0BE-454A-B340-1C455C9E625A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868624" y="4215066"/>
              <a:ext cx="533805" cy="735453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187">
            <a:extLst>
              <a:ext uri="{FF2B5EF4-FFF2-40B4-BE49-F238E27FC236}">
                <a16:creationId xmlns:a16="http://schemas.microsoft.com/office/drawing/2014/main" id="{6CF34F42-6101-4835-8491-258A3003B0B2}"/>
              </a:ext>
            </a:extLst>
          </p:cNvPr>
          <p:cNvGrpSpPr/>
          <p:nvPr/>
        </p:nvGrpSpPr>
        <p:grpSpPr>
          <a:xfrm>
            <a:off x="10225326" y="3963090"/>
            <a:ext cx="806492" cy="1187404"/>
            <a:chOff x="10146876" y="3765031"/>
            <a:chExt cx="806492" cy="1187404"/>
          </a:xfrm>
        </p:grpSpPr>
        <p:sp>
          <p:nvSpPr>
            <p:cNvPr id="67" name="TextBox 51">
              <a:extLst>
                <a:ext uri="{FF2B5EF4-FFF2-40B4-BE49-F238E27FC236}">
                  <a16:creationId xmlns:a16="http://schemas.microsoft.com/office/drawing/2014/main" id="{5DF1336D-1B79-43ED-A067-3F9C059FDDEC}"/>
                </a:ext>
              </a:extLst>
            </p:cNvPr>
            <p:cNvSpPr txBox="1"/>
            <p:nvPr/>
          </p:nvSpPr>
          <p:spPr>
            <a:xfrm>
              <a:off x="10146876" y="3765031"/>
              <a:ext cx="8064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false</a:t>
              </a:r>
            </a:p>
          </p:txBody>
        </p:sp>
        <p:cxnSp>
          <p:nvCxnSpPr>
            <p:cNvPr id="68" name="Connector: Elbow 72">
              <a:extLst>
                <a:ext uri="{FF2B5EF4-FFF2-40B4-BE49-F238E27FC236}">
                  <a16:creationId xmlns:a16="http://schemas.microsoft.com/office/drawing/2014/main" id="{39FB8D16-0B20-4B1F-9CA0-C16BF94ABE13}"/>
                </a:ext>
              </a:extLst>
            </p:cNvPr>
            <p:cNvCxnSpPr>
              <a:cxnSpLocks/>
              <a:stCxn id="60" idx="3"/>
              <a:endCxn id="69" idx="0"/>
            </p:cNvCxnSpPr>
            <p:nvPr/>
          </p:nvCxnSpPr>
          <p:spPr>
            <a:xfrm>
              <a:off x="10194014" y="4221077"/>
              <a:ext cx="593757" cy="731358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Parallelogram 100">
            <a:extLst>
              <a:ext uri="{FF2B5EF4-FFF2-40B4-BE49-F238E27FC236}">
                <a16:creationId xmlns:a16="http://schemas.microsoft.com/office/drawing/2014/main" id="{8F747854-34AC-492B-A26F-349FCDEF13AB}"/>
              </a:ext>
            </a:extLst>
          </p:cNvPr>
          <p:cNvSpPr/>
          <p:nvPr/>
        </p:nvSpPr>
        <p:spPr>
          <a:xfrm>
            <a:off x="9741441" y="5150494"/>
            <a:ext cx="2249559" cy="506659"/>
          </a:xfrm>
          <a:prstGeom prst="parallelogram">
            <a:avLst>
              <a:gd name="adj" fmla="val 40301"/>
            </a:avLst>
          </a:prstGeom>
          <a:solidFill>
            <a:srgbClr val="5EC1B8">
              <a:alpha val="80000"/>
            </a:srgbClr>
          </a:solidFill>
          <a:ln>
            <a:solidFill>
              <a:srgbClr val="50A9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Print "Mr." </a:t>
            </a:r>
          </a:p>
        </p:txBody>
      </p:sp>
      <p:grpSp>
        <p:nvGrpSpPr>
          <p:cNvPr id="70" name="Group 3">
            <a:extLst>
              <a:ext uri="{FF2B5EF4-FFF2-40B4-BE49-F238E27FC236}">
                <a16:creationId xmlns:a16="http://schemas.microsoft.com/office/drawing/2014/main" id="{BD84689E-CFEC-4C12-9117-287A75BAD2FE}"/>
              </a:ext>
            </a:extLst>
          </p:cNvPr>
          <p:cNvGrpSpPr/>
          <p:nvPr/>
        </p:nvGrpSpPr>
        <p:grpSpPr>
          <a:xfrm>
            <a:off x="5518654" y="1970441"/>
            <a:ext cx="2176647" cy="2022747"/>
            <a:chOff x="5468180" y="1771424"/>
            <a:chExt cx="2176647" cy="2022747"/>
          </a:xfrm>
        </p:grpSpPr>
        <p:sp>
          <p:nvSpPr>
            <p:cNvPr id="71" name="Diamond 6">
              <a:extLst>
                <a:ext uri="{FF2B5EF4-FFF2-40B4-BE49-F238E27FC236}">
                  <a16:creationId xmlns:a16="http://schemas.microsoft.com/office/drawing/2014/main" id="{CAAF6EED-9320-43B2-B008-7D9D5EE2AEB0}"/>
                </a:ext>
              </a:extLst>
            </p:cNvPr>
            <p:cNvSpPr/>
            <p:nvPr/>
          </p:nvSpPr>
          <p:spPr bwMode="auto">
            <a:xfrm>
              <a:off x="5468180" y="1771424"/>
              <a:ext cx="2176647" cy="2022747"/>
            </a:xfrm>
            <a:prstGeom prst="diamond">
              <a:avLst/>
            </a:prstGeom>
            <a:solidFill>
              <a:srgbClr val="5EC1B8">
                <a:alpha val="80000"/>
              </a:srgbClr>
            </a:solidFill>
            <a:ln w="19050">
              <a:solidFill>
                <a:srgbClr val="50A9B8">
                  <a:alpha val="8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74" name="TextBox 7">
              <a:extLst>
                <a:ext uri="{FF2B5EF4-FFF2-40B4-BE49-F238E27FC236}">
                  <a16:creationId xmlns:a16="http://schemas.microsoft.com/office/drawing/2014/main" id="{460EC0E1-153B-4DA7-BAC9-9A72CCCFC5B8}"/>
                </a:ext>
              </a:extLst>
            </p:cNvPr>
            <p:cNvSpPr txBox="1"/>
            <p:nvPr/>
          </p:nvSpPr>
          <p:spPr>
            <a:xfrm>
              <a:off x="5604072" y="2221872"/>
              <a:ext cx="1894888" cy="10103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/>
                <a:t>gender</a:t>
              </a:r>
              <a:br>
                <a:rPr lang="en-US" sz="2400" dirty="0"/>
              </a:br>
              <a:r>
                <a:rPr lang="bg-BG" sz="2400" dirty="0"/>
                <a:t>==</a:t>
              </a:r>
              <a:r>
                <a:rPr lang="en-US" sz="2400" dirty="0"/>
                <a:t> </a:t>
              </a:r>
              <a:r>
                <a:rPr lang="bg-BG" sz="2400" dirty="0"/>
                <a:t>'</a:t>
              </a:r>
              <a:r>
                <a:rPr lang="en-US" sz="2400" dirty="0"/>
                <a:t>f</a:t>
              </a:r>
              <a:r>
                <a:rPr lang="bg-BG" sz="2400" dirty="0"/>
                <a:t>'</a:t>
              </a:r>
              <a:endParaRPr lang="en-US" sz="2400" dirty="0"/>
            </a:p>
          </p:txBody>
        </p:sp>
      </p:grpSp>
      <p:grpSp>
        <p:nvGrpSpPr>
          <p:cNvPr id="75" name="Group 198">
            <a:extLst>
              <a:ext uri="{FF2B5EF4-FFF2-40B4-BE49-F238E27FC236}">
                <a16:creationId xmlns:a16="http://schemas.microsoft.com/office/drawing/2014/main" id="{0D854273-79A6-4B87-9D5E-69F3E4D51A08}"/>
              </a:ext>
            </a:extLst>
          </p:cNvPr>
          <p:cNvGrpSpPr/>
          <p:nvPr/>
        </p:nvGrpSpPr>
        <p:grpSpPr>
          <a:xfrm>
            <a:off x="7713086" y="2449965"/>
            <a:ext cx="1691168" cy="1178051"/>
            <a:chOff x="7267046" y="2445340"/>
            <a:chExt cx="1691168" cy="1178051"/>
          </a:xfrm>
        </p:grpSpPr>
        <p:sp>
          <p:nvSpPr>
            <p:cNvPr id="76" name="TextBox 48">
              <a:extLst>
                <a:ext uri="{FF2B5EF4-FFF2-40B4-BE49-F238E27FC236}">
                  <a16:creationId xmlns:a16="http://schemas.microsoft.com/office/drawing/2014/main" id="{CDDE5D1F-C1C9-4022-9CD4-3EF3A58B5ADC}"/>
                </a:ext>
              </a:extLst>
            </p:cNvPr>
            <p:cNvSpPr txBox="1"/>
            <p:nvPr/>
          </p:nvSpPr>
          <p:spPr>
            <a:xfrm flipH="1">
              <a:off x="7267046" y="2445340"/>
              <a:ext cx="7653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false</a:t>
              </a:r>
            </a:p>
          </p:txBody>
        </p:sp>
        <p:cxnSp>
          <p:nvCxnSpPr>
            <p:cNvPr id="77" name="Connector: Elbow 109">
              <a:extLst>
                <a:ext uri="{FF2B5EF4-FFF2-40B4-BE49-F238E27FC236}">
                  <a16:creationId xmlns:a16="http://schemas.microsoft.com/office/drawing/2014/main" id="{EC3FBDD9-B1EB-4886-A87C-C959B7B5D834}"/>
                </a:ext>
              </a:extLst>
            </p:cNvPr>
            <p:cNvCxnSpPr>
              <a:cxnSpLocks/>
              <a:stCxn id="71" idx="3"/>
              <a:endCxn id="60" idx="0"/>
            </p:cNvCxnSpPr>
            <p:nvPr/>
          </p:nvCxnSpPr>
          <p:spPr>
            <a:xfrm>
              <a:off x="7294261" y="2977190"/>
              <a:ext cx="1663953" cy="64620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199">
            <a:extLst>
              <a:ext uri="{FF2B5EF4-FFF2-40B4-BE49-F238E27FC236}">
                <a16:creationId xmlns:a16="http://schemas.microsoft.com/office/drawing/2014/main" id="{3A989585-56CD-47AF-859F-DD257848EB56}"/>
              </a:ext>
            </a:extLst>
          </p:cNvPr>
          <p:cNvGrpSpPr/>
          <p:nvPr/>
        </p:nvGrpSpPr>
        <p:grpSpPr>
          <a:xfrm>
            <a:off x="3825977" y="2464741"/>
            <a:ext cx="1600102" cy="1050453"/>
            <a:chOff x="3863773" y="2456662"/>
            <a:chExt cx="1708998" cy="1050453"/>
          </a:xfrm>
        </p:grpSpPr>
        <p:sp>
          <p:nvSpPr>
            <p:cNvPr id="79" name="TextBox 23">
              <a:extLst>
                <a:ext uri="{FF2B5EF4-FFF2-40B4-BE49-F238E27FC236}">
                  <a16:creationId xmlns:a16="http://schemas.microsoft.com/office/drawing/2014/main" id="{09FB6BB5-16A8-4148-AFF6-A45228564965}"/>
                </a:ext>
              </a:extLst>
            </p:cNvPr>
            <p:cNvSpPr txBox="1"/>
            <p:nvPr/>
          </p:nvSpPr>
          <p:spPr>
            <a:xfrm>
              <a:off x="4213236" y="2456662"/>
              <a:ext cx="8860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true</a:t>
              </a:r>
            </a:p>
          </p:txBody>
        </p:sp>
        <p:cxnSp>
          <p:nvCxnSpPr>
            <p:cNvPr id="80" name="Connector: Elbow 120">
              <a:extLst>
                <a:ext uri="{FF2B5EF4-FFF2-40B4-BE49-F238E27FC236}">
                  <a16:creationId xmlns:a16="http://schemas.microsoft.com/office/drawing/2014/main" id="{FEB8FEBA-9283-47D1-9E21-8FBBAD9DD0B8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 rot="10800000" flipV="1">
              <a:off x="3863773" y="2953781"/>
              <a:ext cx="1708998" cy="553334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Parallelogram 129">
            <a:extLst>
              <a:ext uri="{FF2B5EF4-FFF2-40B4-BE49-F238E27FC236}">
                <a16:creationId xmlns:a16="http://schemas.microsoft.com/office/drawing/2014/main" id="{FD5F7731-EA6E-41F4-B967-B19B1BDD3CFA}"/>
              </a:ext>
            </a:extLst>
          </p:cNvPr>
          <p:cNvSpPr/>
          <p:nvPr/>
        </p:nvSpPr>
        <p:spPr>
          <a:xfrm>
            <a:off x="4037364" y="5158688"/>
            <a:ext cx="2311118" cy="498465"/>
          </a:xfrm>
          <a:prstGeom prst="parallelogram">
            <a:avLst>
              <a:gd name="adj" fmla="val 55211"/>
            </a:avLst>
          </a:prstGeom>
          <a:solidFill>
            <a:srgbClr val="5EC1B8">
              <a:alpha val="80000"/>
            </a:srgbClr>
          </a:solidFill>
          <a:ln>
            <a:solidFill>
              <a:srgbClr val="50A9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Print "Ms." </a:t>
            </a:r>
          </a:p>
        </p:txBody>
      </p:sp>
      <p:sp>
        <p:nvSpPr>
          <p:cNvPr id="38" name="Slide Number">
            <a:extLst>
              <a:ext uri="{FF2B5EF4-FFF2-40B4-BE49-F238E27FC236}">
                <a16:creationId xmlns:a16="http://schemas.microsoft.com/office/drawing/2014/main" id="{D2D837D5-5368-4D8D-9BBD-660FDEC34D0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19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69" grpId="0" animBg="1"/>
      <p:bldP spid="8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599"/>
              <a:t>Обръщение според възраст и пол – решение</a:t>
            </a:r>
            <a:endParaRPr lang="en-US" sz="3799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6C0F98C-38CD-471A-95F8-00EBF7D88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348" y="1205823"/>
            <a:ext cx="8665304" cy="51687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199" b="1" dirty="0">
                <a:latin typeface="Consolas" panose="020B0609020204030204" pitchFamily="49" charset="0"/>
              </a:rPr>
              <a:t>if(gender == "f")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{</a:t>
            </a:r>
          </a:p>
          <a:p>
            <a:r>
              <a:rPr lang="bg-BG" sz="2199" b="1" dirty="0">
                <a:latin typeface="Consolas" panose="020B0609020204030204" pitchFamily="49" charset="0"/>
              </a:rPr>
              <a:t>   </a:t>
            </a:r>
            <a:r>
              <a:rPr lang="en-US" sz="2199" b="1" dirty="0">
                <a:latin typeface="Consolas" panose="020B0609020204030204" pitchFamily="49" charset="0"/>
              </a:rPr>
              <a:t>if(age &gt;= 16)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</a:t>
            </a:r>
            <a:r>
              <a:rPr lang="bg-BG" sz="2199" b="1" dirty="0">
                <a:latin typeface="Consolas" panose="020B0609020204030204" pitchFamily="49" charset="0"/>
              </a:rPr>
              <a:t> </a:t>
            </a:r>
            <a:r>
              <a:rPr lang="en-US" sz="2199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</a:t>
            </a:r>
            <a:r>
              <a:rPr lang="bg-BG" sz="2199" b="1" dirty="0">
                <a:latin typeface="Consolas" panose="020B0609020204030204" pitchFamily="49" charset="0"/>
              </a:rPr>
              <a:t>   </a:t>
            </a:r>
            <a:r>
              <a:rPr lang="en-US" sz="2199" b="1" noProof="1">
                <a:latin typeface="Consolas" panose="020B0609020204030204" pitchFamily="49" charset="0"/>
              </a:rPr>
              <a:t>Console.WriteLine</a:t>
            </a:r>
            <a:r>
              <a:rPr lang="en-US" sz="2199" b="1" dirty="0">
                <a:latin typeface="Consolas" panose="020B0609020204030204" pitchFamily="49" charset="0"/>
              </a:rPr>
              <a:t>("Ms.");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}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else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{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   </a:t>
            </a:r>
            <a:r>
              <a:rPr lang="en-US" sz="2199" b="1" noProof="1">
                <a:latin typeface="Consolas" panose="020B0609020204030204" pitchFamily="49" charset="0"/>
              </a:rPr>
              <a:t>Console.WriteLine</a:t>
            </a:r>
            <a:r>
              <a:rPr lang="en-US" sz="2199" b="1" dirty="0">
                <a:latin typeface="Consolas" panose="020B0609020204030204" pitchFamily="49" charset="0"/>
              </a:rPr>
              <a:t>("Miss");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}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else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TODO: </a:t>
            </a:r>
            <a:r>
              <a:rPr lang="bg-BG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Проверете останалите обръщания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– "Mr.", "Master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}</a:t>
            </a:r>
            <a:endParaRPr lang="en-US" sz="2199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2EB5D0D-6829-49A4-B7BE-A8815B377C17}"/>
              </a:ext>
            </a:extLst>
          </p:cNvPr>
          <p:cNvSpPr/>
          <p:nvPr/>
        </p:nvSpPr>
        <p:spPr>
          <a:xfrm>
            <a:off x="346649" y="6389270"/>
            <a:ext cx="11498705" cy="40000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dirty="0">
                <a:hlinkClick r:id="rId2"/>
              </a:rPr>
              <a:t>https://judge.softuni.bg/Contests/Practice/Index/3155#9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F084E1B-BC30-4F90-BDFE-828C532F73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547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3354</TotalTime>
  <Words>1631</Words>
  <Application>Microsoft Macintosh PowerPoint</Application>
  <PresentationFormat>Widescreen</PresentationFormat>
  <Paragraphs>375</Paragraphs>
  <Slides>32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Wingdings 2</vt:lpstr>
      <vt:lpstr>SoftUni</vt:lpstr>
      <vt:lpstr>Условни конструкции</vt:lpstr>
      <vt:lpstr>Съдържание</vt:lpstr>
      <vt:lpstr>Живот на променливата</vt:lpstr>
      <vt:lpstr>Живот на променлива</vt:lpstr>
      <vt:lpstr>Вложени условни конструкции</vt:lpstr>
      <vt:lpstr>Вложени проверки</vt:lpstr>
      <vt:lpstr>Обръщение според възраст и пол – условие</vt:lpstr>
      <vt:lpstr>PowerPoint Presentation</vt:lpstr>
      <vt:lpstr>Обръщение според възраст и пол – решение</vt:lpstr>
      <vt:lpstr>Квартално магазинче – условие (1)</vt:lpstr>
      <vt:lpstr>Квартално магазинче – условие (2)</vt:lpstr>
      <vt:lpstr>PowerPoint Presentation</vt:lpstr>
      <vt:lpstr>Квартално магазинче – решение</vt:lpstr>
      <vt:lpstr>Логически оператори</vt:lpstr>
      <vt:lpstr>Логически оператори</vt:lpstr>
      <vt:lpstr>Логическо "И"</vt:lpstr>
      <vt:lpstr>Сравнение</vt:lpstr>
      <vt:lpstr>Число в интервала – условие</vt:lpstr>
      <vt:lpstr>Число в интервала – решение</vt:lpstr>
      <vt:lpstr>Логическо "ИЛИ"</vt:lpstr>
      <vt:lpstr>Сравнение</vt:lpstr>
      <vt:lpstr>Билет за кино – условие</vt:lpstr>
      <vt:lpstr>Билет за кино – решение</vt:lpstr>
      <vt:lpstr>Логическо отрицание</vt:lpstr>
      <vt:lpstr>Невалидно число – условие</vt:lpstr>
      <vt:lpstr>Невалидно число – решение</vt:lpstr>
      <vt:lpstr>Приоритет на условия</vt:lpstr>
      <vt:lpstr>Приоритет на условия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Manager/>
  <Company>SoftUni – https://softuni.org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Сложни проверки</dc:title>
  <dc:subject>Модул 1 - ООП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74</cp:revision>
  <dcterms:created xsi:type="dcterms:W3CDTF">2018-05-23T13:08:44Z</dcterms:created>
  <dcterms:modified xsi:type="dcterms:W3CDTF">2023-01-18T12:21:25Z</dcterms:modified>
  <cp:category>computer programming;programming;C#;програмиране;кодиране</cp:category>
</cp:coreProperties>
</file>