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9" r:id="rId13"/>
    <p:sldId id="597" r:id="rId14"/>
    <p:sldId id="603" r:id="rId15"/>
    <p:sldId id="598" r:id="rId16"/>
    <p:sldId id="600" r:id="rId17"/>
    <p:sldId id="601" r:id="rId18"/>
    <p:sldId id="602" r:id="rId19"/>
    <p:sldId id="586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и таблици" id="{8D745F9C-DB47-4BF2-8C98-C3F196C1B60A}">
          <p14:sldIdLst>
            <p14:sldId id="587"/>
            <p14:sldId id="588"/>
            <p14:sldId id="589"/>
          </p14:sldIdLst>
        </p14:section>
        <p14:section name="Елементи на електронна таблица" id="{5B5C68B5-3F5F-4B6B-95C0-C11F3168B122}">
          <p14:sldIdLst>
            <p14:sldId id="590"/>
            <p14:sldId id="591"/>
            <p14:sldId id="592"/>
          </p14:sldIdLst>
        </p14:section>
        <p14:section name="Microsoft Excel" id="{03B3D807-D1B8-4FDE-9398-656BA0389186}">
          <p14:sldIdLst>
            <p14:sldId id="593"/>
            <p14:sldId id="594"/>
            <p14:sldId id="595"/>
            <p14:sldId id="599"/>
          </p14:sldIdLst>
        </p14:section>
        <p14:section name="Редактиране и въвеждане на данни" id="{AAFB8A23-C012-403E-A3A6-EB20347A9FE0}">
          <p14:sldIdLst>
            <p14:sldId id="597"/>
            <p14:sldId id="603"/>
            <p14:sldId id="598"/>
            <p14:sldId id="600"/>
            <p14:sldId id="601"/>
            <p14:sldId id="60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 autoAdjust="0"/>
    <p:restoredTop sz="95216" autoAdjust="0"/>
  </p:normalViewPr>
  <p:slideViewPr>
    <p:cSldViewPr showGuides="1">
      <p:cViewPr varScale="1">
        <p:scale>
          <a:sx n="110" d="100"/>
          <a:sy n="110" d="100"/>
        </p:scale>
        <p:origin x="45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825597"/>
          </a:xfrm>
        </p:spPr>
        <p:txBody>
          <a:bodyPr>
            <a:normAutofit/>
          </a:bodyPr>
          <a:lstStyle/>
          <a:p>
            <a:r>
              <a:rPr lang="bg-BG" dirty="0"/>
              <a:t>Същност и елементи. </a:t>
            </a:r>
            <a:r>
              <a:rPr lang="en-US" dirty="0"/>
              <a:t>MS Excel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Въведение в електронните таблици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40926"/>
            <a:ext cx="1769683" cy="7936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8001" y="2546520"/>
            <a:ext cx="3047999" cy="28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ел. таблица в </a:t>
            </a:r>
            <a:r>
              <a:rPr lang="en-US" dirty="0"/>
              <a:t>Excel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4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6186000" y="1404000"/>
            <a:ext cx="4500000" cy="1575000"/>
          </a:xfrm>
          <a:prstGeom prst="wedgeRoundRectCallout">
            <a:avLst>
              <a:gd name="adj1" fmla="val -69408"/>
              <a:gd name="adj2" fmla="val 481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създадем нова празна ел. таблица, избираме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Blank workbook</a:t>
            </a:r>
          </a:p>
        </p:txBody>
      </p:sp>
    </p:spTree>
    <p:extLst>
      <p:ext uri="{BB962C8B-B14F-4D97-AF65-F5344CB8AC3E}">
        <p14:creationId xmlns:p14="http://schemas.microsoft.com/office/powerpoint/2010/main" val="419899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в </a:t>
            </a:r>
            <a:r>
              <a:rPr lang="en-US" dirty="0"/>
              <a:t>Excel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7"/>
          <a:stretch/>
        </p:blipFill>
        <p:spPr>
          <a:xfrm>
            <a:off x="0" y="1089000"/>
            <a:ext cx="12192000" cy="5769000"/>
          </a:xfrm>
          <a:prstGeom prst="rect">
            <a:avLst/>
          </a:prstGeom>
        </p:spPr>
      </p:pic>
      <p:sp>
        <p:nvSpPr>
          <p:cNvPr id="11" name="Rounded Rectangular Callout 10"/>
          <p:cNvSpPr/>
          <p:nvPr/>
        </p:nvSpPr>
        <p:spPr bwMode="auto">
          <a:xfrm>
            <a:off x="7626000" y="4699701"/>
            <a:ext cx="2552371" cy="693516"/>
          </a:xfrm>
          <a:prstGeom prst="wedgeRoundRectCallout">
            <a:avLst>
              <a:gd name="adj1" fmla="val -37614"/>
              <a:gd name="adj2" fmla="val -1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Работно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1575000" y="1987149"/>
            <a:ext cx="10596000" cy="155928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ounded Rectangular Callout 14"/>
          <p:cNvSpPr/>
          <p:nvPr/>
        </p:nvSpPr>
        <p:spPr bwMode="auto">
          <a:xfrm>
            <a:off x="8099141" y="2700786"/>
            <a:ext cx="3336549" cy="686171"/>
          </a:xfrm>
          <a:prstGeom prst="wedgeRoundRectCallout">
            <a:avLst>
              <a:gd name="adj1" fmla="val -35663"/>
              <a:gd name="adj2" fmla="val -1307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 за редактиране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636326" y="6584340"/>
            <a:ext cx="779674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541000" y="5679503"/>
            <a:ext cx="2461634" cy="686171"/>
          </a:xfrm>
          <a:prstGeom prst="wedgeRoundRectCallout">
            <a:avLst>
              <a:gd name="adj1" fmla="val -93376"/>
              <a:gd name="adj2" fmla="val 812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Работен лист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ounded Rectangular Callout 17"/>
          <p:cNvSpPr/>
          <p:nvPr/>
        </p:nvSpPr>
        <p:spPr bwMode="auto">
          <a:xfrm>
            <a:off x="921000" y="3150499"/>
            <a:ext cx="2700000" cy="686171"/>
          </a:xfrm>
          <a:prstGeom prst="wedgeRoundRectCallout">
            <a:avLst>
              <a:gd name="adj1" fmla="val -48447"/>
              <a:gd name="adj2" fmla="val -1332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4656000" y="3070079"/>
            <a:ext cx="3108274" cy="610707"/>
          </a:xfrm>
          <a:prstGeom prst="wedgeRoundRectCallout">
            <a:avLst>
              <a:gd name="adj1" fmla="val -42642"/>
              <a:gd name="adj2" fmla="val -1550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642053" y="4501007"/>
            <a:ext cx="2978948" cy="637994"/>
          </a:xfrm>
          <a:prstGeom prst="wedgeRoundRectCallout">
            <a:avLst>
              <a:gd name="adj1" fmla="val -61241"/>
              <a:gd name="adj2" fmla="val -380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Етикет на 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0" y="4500380"/>
            <a:ext cx="246000" cy="174659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4128000" y="2169000"/>
            <a:ext cx="707999" cy="199042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565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документ в </a:t>
            </a:r>
            <a:r>
              <a:rPr lang="en-US" dirty="0"/>
              <a:t>Excel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87"/>
          <a:stretch/>
        </p:blipFill>
        <p:spPr>
          <a:xfrm>
            <a:off x="0" y="1088999"/>
            <a:ext cx="12192000" cy="5805001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1011000" y="2889000"/>
            <a:ext cx="5715000" cy="1665000"/>
          </a:xfrm>
          <a:prstGeom prst="wedgeRoundRectCallout">
            <a:avLst>
              <a:gd name="adj1" fmla="val -61860"/>
              <a:gd name="adj2" fmla="val -1371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Както и при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MS Word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отваряме менюто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избираме съответната команда за запазване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152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ru-RU" dirty="0"/>
              <a:t>Редактиране и въвеждане на данни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674000"/>
            <a:ext cx="1856062" cy="185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83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Маркиране на клетки</a:t>
            </a:r>
            <a:endParaRPr lang="en-US" sz="3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55384"/>
              </p:ext>
            </p:extLst>
          </p:nvPr>
        </p:nvGraphicFramePr>
        <p:xfrm>
          <a:off x="626389" y="1674000"/>
          <a:ext cx="10779612" cy="4001295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561701">
                  <a:extLst>
                    <a:ext uri="{9D8B030D-6E8A-4147-A177-3AD203B41FA5}">
                      <a16:colId xmlns:a16="http://schemas.microsoft.com/office/drawing/2014/main" val="4220246121"/>
                    </a:ext>
                  </a:extLst>
                </a:gridCol>
                <a:gridCol w="7217911">
                  <a:extLst>
                    <a:ext uri="{9D8B030D-6E8A-4147-A177-3AD203B41FA5}">
                      <a16:colId xmlns:a16="http://schemas.microsoft.com/office/drawing/2014/main" val="2829922116"/>
                    </a:ext>
                  </a:extLst>
                </a:gridCol>
              </a:tblGrid>
              <a:tr h="586255">
                <a:tc gridSpan="2">
                  <a:txBody>
                    <a:bodyPr/>
                    <a:lstStyle/>
                    <a:p>
                      <a:pPr algn="ctr"/>
                      <a:r>
                        <a:rPr lang="bg-BG" dirty="0">
                          <a:solidFill>
                            <a:schemeClr val="bg2"/>
                          </a:solidFill>
                        </a:rPr>
                        <a:t>Методи за маркиране в</a:t>
                      </a:r>
                      <a:r>
                        <a:rPr lang="bg-BG" baseline="0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baseline="0" dirty="0">
                          <a:solidFill>
                            <a:schemeClr val="bg2"/>
                          </a:solidFill>
                        </a:rPr>
                        <a:t>Excel</a:t>
                      </a:r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317871"/>
                  </a:ext>
                </a:extLst>
              </a:tr>
              <a:tr h="673745">
                <a:tc>
                  <a:txBody>
                    <a:bodyPr/>
                    <a:lstStyle/>
                    <a:p>
                      <a:r>
                        <a:rPr lang="bg-BG" dirty="0"/>
                        <a:t>Една</a:t>
                      </a:r>
                      <a:r>
                        <a:rPr lang="bg-BG" baseline="0" dirty="0"/>
                        <a:t> клетк</a:t>
                      </a:r>
                      <a:r>
                        <a:rPr lang="en-US" baseline="0" dirty="0"/>
                        <a:t>a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върху нея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7292097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pPr marL="0" marR="0" lvl="0" indent="0" algn="l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baseline="0" dirty="0"/>
                        <a:t>Област от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левия бутон на мишката върху началната </a:t>
                      </a:r>
                    </a:p>
                    <a:p>
                      <a:r>
                        <a:rPr lang="bg-BG" baseline="0" dirty="0"/>
                        <a:t>клетка и влачите до края на желаната област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3410433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Несъседни</a:t>
                      </a:r>
                      <a:r>
                        <a:rPr lang="bg-BG" baseline="0" dirty="0"/>
                        <a:t> клетки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Маркирате</a:t>
                      </a:r>
                      <a:r>
                        <a:rPr lang="bg-BG" baseline="0" dirty="0"/>
                        <a:t> една по една всяка клетка, държейки </a:t>
                      </a:r>
                    </a:p>
                    <a:p>
                      <a:r>
                        <a:rPr lang="bg-BG" baseline="0" dirty="0"/>
                        <a:t>клавиша </a:t>
                      </a:r>
                      <a:r>
                        <a:rPr lang="en-US" baseline="0" dirty="0"/>
                        <a:t>[</a:t>
                      </a:r>
                      <a:r>
                        <a:rPr lang="en-US" b="1" baseline="0" dirty="0">
                          <a:solidFill>
                            <a:schemeClr val="bg1"/>
                          </a:solidFill>
                        </a:rPr>
                        <a:t>Ctrl</a:t>
                      </a:r>
                      <a:r>
                        <a:rPr lang="en-US" baseline="0" dirty="0"/>
                        <a:t>] </a:t>
                      </a:r>
                      <a:r>
                        <a:rPr lang="bg-BG" baseline="0" dirty="0"/>
                        <a:t>натиснат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8215971"/>
                  </a:ext>
                </a:extLst>
              </a:tr>
              <a:tr h="377989">
                <a:tc>
                  <a:txBody>
                    <a:bodyPr/>
                    <a:lstStyle/>
                    <a:p>
                      <a:r>
                        <a:rPr lang="bg-BG" dirty="0"/>
                        <a:t>Ред</a:t>
                      </a:r>
                      <a:r>
                        <a:rPr lang="bg-BG" baseline="0" dirty="0"/>
                        <a:t> или колона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dirty="0"/>
                        <a:t>Щраквате</a:t>
                      </a:r>
                      <a:r>
                        <a:rPr lang="bg-BG" baseline="0" dirty="0"/>
                        <a:t> с мишката на селектора пред реда или</a:t>
                      </a:r>
                    </a:p>
                    <a:p>
                      <a:r>
                        <a:rPr lang="bg-BG" baseline="0" dirty="0"/>
                        <a:t>колоната</a:t>
                      </a:r>
                      <a:endParaRPr lang="en-US" dirty="0"/>
                    </a:p>
                  </a:txBody>
                  <a:tcPr marT="91440" marB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4891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56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Въвеждането на данни </a:t>
            </a:r>
            <a:r>
              <a:rPr lang="bg-BG" dirty="0"/>
              <a:t>в ел. таблица се извършва в следната последователност: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Маркирате клетката</a:t>
            </a:r>
            <a:r>
              <a:rPr lang="bg-BG" dirty="0"/>
              <a:t>, в която искате да 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Въвеждате данните</a:t>
            </a:r>
          </a:p>
          <a:p>
            <a:pPr marL="957262" lvl="1" indent="-514350">
              <a:spcAft>
                <a:spcPts val="1200"/>
              </a:spcAft>
              <a:buFont typeface="+mj-lt"/>
              <a:buAutoNum type="arabicPeriod"/>
            </a:pPr>
            <a:r>
              <a:rPr lang="bg-BG" dirty="0"/>
              <a:t>͏</a:t>
            </a:r>
            <a:r>
              <a:rPr lang="bg-BG" b="1" dirty="0"/>
              <a:t>Потвърждавате</a:t>
            </a:r>
            <a:r>
              <a:rPr lang="bg-BG" dirty="0"/>
              <a:t> чрез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Enter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712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данни</a:t>
            </a:r>
            <a:r>
              <a:rPr lang="en-US" dirty="0"/>
              <a:t> – </a:t>
            </a:r>
            <a:r>
              <a:rPr lang="bg-BG" dirty="0"/>
              <a:t>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30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800" dirty="0"/>
              <a:t>Редактиране на данни </a:t>
            </a:r>
            <a:r>
              <a:rPr lang="bg-BG" sz="3800" b="1" dirty="0"/>
              <a:t>включва</a:t>
            </a:r>
            <a:r>
              <a:rPr lang="bg-BG" sz="3800" dirty="0"/>
              <a:t>: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Добавяне</a:t>
            </a:r>
            <a:r>
              <a:rPr lang="bg-BG" sz="3600" dirty="0"/>
              <a:t>, </a:t>
            </a:r>
            <a:r>
              <a:rPr lang="bg-BG" sz="3600" b="1" dirty="0"/>
              <a:t>изтриване</a:t>
            </a:r>
            <a:r>
              <a:rPr lang="bg-BG" sz="3600" dirty="0"/>
              <a:t> и </a:t>
            </a:r>
            <a:r>
              <a:rPr lang="bg-BG" sz="3600" b="1" dirty="0"/>
              <a:t>разместване</a:t>
            </a:r>
            <a:r>
              <a:rPr lang="bg-BG" sz="3600" dirty="0"/>
              <a:t> на символи</a:t>
            </a:r>
          </a:p>
          <a:p>
            <a:pPr>
              <a:lnSpc>
                <a:spcPct val="110000"/>
              </a:lnSpc>
            </a:pPr>
            <a:r>
              <a:rPr lang="bg-BG" sz="3800" dirty="0"/>
              <a:t>Редактирането на данни става чрез: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Щракване </a:t>
            </a:r>
            <a:r>
              <a:rPr lang="bg-BG" sz="3600" b="1" dirty="0"/>
              <a:t>двукратно в клетката</a:t>
            </a:r>
          </a:p>
          <a:p>
            <a:pPr lvl="1">
              <a:lnSpc>
                <a:spcPct val="110000"/>
              </a:lnSpc>
            </a:pPr>
            <a:r>
              <a:rPr lang="bg-BG" sz="3600" dirty="0"/>
              <a:t>Писане в </a:t>
            </a:r>
            <a:r>
              <a:rPr lang="bg-BG" sz="3600" b="1" dirty="0"/>
              <a:t>реда за редактиране</a:t>
            </a:r>
          </a:p>
          <a:p>
            <a:pPr lvl="1">
              <a:lnSpc>
                <a:spcPct val="110000"/>
              </a:lnSpc>
            </a:pPr>
            <a:r>
              <a:rPr lang="bg-BG" sz="3600" b="1" dirty="0"/>
              <a:t>Натискане</a:t>
            </a:r>
            <a:r>
              <a:rPr lang="bg-BG" sz="3600" dirty="0"/>
              <a:t> на клавиша </a:t>
            </a:r>
            <a:r>
              <a:rPr lang="en-US" sz="3600" dirty="0"/>
              <a:t>[</a:t>
            </a:r>
            <a:r>
              <a:rPr lang="en-US" sz="3600" b="1" dirty="0">
                <a:solidFill>
                  <a:schemeClr val="bg1"/>
                </a:solidFill>
              </a:rPr>
              <a:t>F2</a:t>
            </a:r>
            <a:r>
              <a:rPr lang="en-US" sz="3600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73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000"/>
            <a:ext cx="12192000" cy="6475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9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факти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понятия</a:t>
            </a:r>
            <a:r>
              <a:rPr lang="bg-BG" sz="2800" dirty="0">
                <a:solidFill>
                  <a:schemeClr val="bg2"/>
                </a:solidFill>
              </a:rPr>
              <a:t> или </a:t>
            </a:r>
            <a:r>
              <a:rPr lang="bg-BG" sz="2800" b="1" dirty="0">
                <a:solidFill>
                  <a:schemeClr val="bg2"/>
                </a:solidFill>
              </a:rPr>
              <a:t>указания</a:t>
            </a:r>
            <a:r>
              <a:rPr lang="bg-BG" sz="2800" dirty="0">
                <a:solidFill>
                  <a:schemeClr val="bg2"/>
                </a:solidFill>
              </a:rPr>
              <a:t>, които се обработват от човек или компютър</a:t>
            </a:r>
            <a:endParaRPr lang="bg-BG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елементи на ел. таблица: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Клетка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Ред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Колона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2"/>
                </a:solidFill>
              </a:rPr>
              <a:t>Адрес на клетката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MS Excel </a:t>
            </a:r>
            <a:r>
              <a:rPr lang="en-US" sz="2800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програма за </a:t>
            </a:r>
            <a:r>
              <a:rPr lang="bg-BG" sz="2800" b="1" dirty="0">
                <a:solidFill>
                  <a:schemeClr val="bg2"/>
                </a:solidFill>
              </a:rPr>
              <a:t>въвеждане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обработване</a:t>
            </a:r>
            <a:r>
              <a:rPr lang="bg-BG" sz="2800" dirty="0">
                <a:solidFill>
                  <a:schemeClr val="bg2"/>
                </a:solidFill>
              </a:rPr>
              <a:t> на информация в </a:t>
            </a:r>
            <a:r>
              <a:rPr lang="bg-BG" sz="2800" b="1" dirty="0">
                <a:solidFill>
                  <a:schemeClr val="bg2"/>
                </a:solidFill>
              </a:rPr>
              <a:t>табличен вид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Електронни таблици</a:t>
            </a:r>
          </a:p>
          <a:p>
            <a:r>
              <a:rPr lang="bg-BG" dirty="0"/>
              <a:t>͏</a:t>
            </a:r>
            <a:r>
              <a:rPr lang="bg-BG" b="1" dirty="0"/>
              <a:t>Елементи</a:t>
            </a:r>
            <a:r>
              <a:rPr lang="bg-BG" dirty="0"/>
              <a:t> на електронна таблица</a:t>
            </a:r>
          </a:p>
          <a:p>
            <a:r>
              <a:rPr lang="en-US" dirty="0"/>
              <a:t>͏</a:t>
            </a:r>
            <a:r>
              <a:rPr lang="en-US" b="1" dirty="0"/>
              <a:t>Microsoft Excel</a:t>
            </a:r>
          </a:p>
          <a:p>
            <a:r>
              <a:rPr lang="bg-BG" dirty="0"/>
              <a:t>͏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въвеждане</a:t>
            </a:r>
            <a:r>
              <a:rPr lang="bg-BG" dirty="0"/>
              <a:t> на данни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Структуриране на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78" y="729000"/>
            <a:ext cx="3946842" cy="37638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116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2577857"/>
          </a:xfrm>
        </p:spPr>
        <p:txBody>
          <a:bodyPr anchor="ctr"/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– </a:t>
            </a:r>
            <a:r>
              <a:rPr lang="bg-BG" b="1" dirty="0"/>
              <a:t>факти</a:t>
            </a:r>
            <a:r>
              <a:rPr lang="bg-BG" dirty="0"/>
              <a:t>, </a:t>
            </a:r>
            <a:r>
              <a:rPr lang="bg-BG" b="1" dirty="0"/>
              <a:t>понятия</a:t>
            </a:r>
            <a:r>
              <a:rPr lang="bg-BG" dirty="0"/>
              <a:t> или </a:t>
            </a:r>
            <a:r>
              <a:rPr lang="bg-BG" b="1" dirty="0"/>
              <a:t>указания</a:t>
            </a:r>
            <a:r>
              <a:rPr lang="bg-BG" dirty="0"/>
              <a:t>, които се използват и обработват от човек или компютър</a:t>
            </a:r>
          </a:p>
          <a:p>
            <a:pPr lvl="1"/>
            <a:r>
              <a:rPr lang="bg-BG" b="1" dirty="0"/>
              <a:t>Преобразуваните данни </a:t>
            </a:r>
            <a:r>
              <a:rPr lang="bg-BG" dirty="0"/>
              <a:t>се превръщат в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3836739"/>
            <a:ext cx="3926992" cy="2705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76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Електронни таблици</a:t>
            </a:r>
            <a:r>
              <a:rPr lang="bg-BG" b="1" dirty="0"/>
              <a:t> </a:t>
            </a:r>
            <a:r>
              <a:rPr lang="bg-BG" dirty="0"/>
              <a:t>– </a:t>
            </a:r>
            <a:r>
              <a:rPr lang="bg-BG" b="1" dirty="0"/>
              <a:t>структурирана</a:t>
            </a:r>
            <a:r>
              <a:rPr lang="bg-BG" dirty="0"/>
              <a:t> информация </a:t>
            </a:r>
          </a:p>
          <a:p>
            <a:r>
              <a:rPr lang="bg-BG" dirty="0"/>
              <a:t>Предимства:</a:t>
            </a:r>
          </a:p>
          <a:p>
            <a:pPr lvl="1"/>
            <a:r>
              <a:rPr lang="bg-BG" dirty="0"/>
              <a:t>Улесняват </a:t>
            </a:r>
            <a:r>
              <a:rPr lang="bg-BG" b="1" dirty="0"/>
              <a:t>четенето</a:t>
            </a:r>
            <a:r>
              <a:rPr lang="bg-BG" dirty="0"/>
              <a:t> и </a:t>
            </a:r>
            <a:r>
              <a:rPr lang="bg-BG" b="1" dirty="0"/>
              <a:t>възприемането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Позволяват извършване на </a:t>
            </a:r>
            <a:r>
              <a:rPr lang="bg-BG" b="1" dirty="0"/>
              <a:t>пресмятания</a:t>
            </a:r>
            <a:r>
              <a:rPr lang="bg-BG" dirty="0"/>
              <a:t> с помощта на </a:t>
            </a:r>
            <a:r>
              <a:rPr lang="bg-BG" b="1" dirty="0"/>
              <a:t>формули</a:t>
            </a:r>
          </a:p>
          <a:p>
            <a:pPr lvl="1"/>
            <a:r>
              <a:rPr lang="bg-BG" dirty="0"/>
              <a:t>При </a:t>
            </a:r>
            <a:r>
              <a:rPr lang="bg-BG" b="1" dirty="0"/>
              <a:t>промяна</a:t>
            </a:r>
            <a:r>
              <a:rPr lang="bg-BG" dirty="0"/>
              <a:t> на първоначално въведените данни компютърът </a:t>
            </a:r>
            <a:r>
              <a:rPr lang="bg-BG" b="1" dirty="0"/>
              <a:t>автоматично</a:t>
            </a:r>
            <a:r>
              <a:rPr lang="bg-BG" dirty="0"/>
              <a:t> </a:t>
            </a:r>
            <a:r>
              <a:rPr lang="bg-BG" b="1" dirty="0"/>
              <a:t>преизчислява</a:t>
            </a:r>
            <a:r>
              <a:rPr lang="bg-BG" dirty="0"/>
              <a:t> резултатите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Електронни таблици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990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225916"/>
            <a:ext cx="10961783" cy="768084"/>
          </a:xfrm>
        </p:spPr>
        <p:txBody>
          <a:bodyPr/>
          <a:lstStyle/>
          <a:p>
            <a:r>
              <a:rPr lang="bg-BG" dirty="0"/>
              <a:t>Елементи на електронна таблица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4500" y="549000"/>
            <a:ext cx="4263000" cy="426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93730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Клетка</a:t>
            </a:r>
            <a:r>
              <a:rPr lang="bg-BG" dirty="0"/>
              <a:t> – мястото, където се </a:t>
            </a:r>
            <a:r>
              <a:rPr lang="bg-BG" b="1" dirty="0"/>
              <a:t>въвеждат данните</a:t>
            </a:r>
          </a:p>
          <a:p>
            <a:r>
              <a:rPr lang="bg-BG" b="1" dirty="0"/>
              <a:t>Ред</a:t>
            </a:r>
            <a:r>
              <a:rPr lang="bg-BG" dirty="0"/>
              <a:t> – </a:t>
            </a:r>
            <a:r>
              <a:rPr lang="bg-BG" b="1" dirty="0"/>
              <a:t>хоризонтално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Номерирани са с</a:t>
            </a:r>
            <a:r>
              <a:rPr lang="en-US" dirty="0"/>
              <a:t> </a:t>
            </a:r>
            <a:r>
              <a:rPr lang="bg-BG" b="1" dirty="0"/>
              <a:t>последователни числа </a:t>
            </a:r>
            <a:r>
              <a:rPr lang="bg-BG" dirty="0"/>
              <a:t>от </a:t>
            </a:r>
            <a:r>
              <a:rPr lang="bg-BG" b="1" dirty="0"/>
              <a:t>1</a:t>
            </a:r>
            <a:r>
              <a:rPr lang="bg-BG" dirty="0"/>
              <a:t> до </a:t>
            </a:r>
            <a:r>
              <a:rPr lang="en-US" b="1" dirty="0"/>
              <a:t>1 048 576 </a:t>
            </a:r>
            <a:endParaRPr lang="en-US" dirty="0"/>
          </a:p>
          <a:p>
            <a:r>
              <a:rPr lang="bg-BG" b="1" dirty="0"/>
              <a:t>Колона </a:t>
            </a:r>
            <a:r>
              <a:rPr lang="bg-BG" dirty="0"/>
              <a:t>–</a:t>
            </a:r>
            <a:r>
              <a:rPr lang="bg-BG" b="1" dirty="0"/>
              <a:t> вертикално</a:t>
            </a:r>
            <a:r>
              <a:rPr lang="bg-BG" dirty="0"/>
              <a:t> разположени клетки</a:t>
            </a:r>
          </a:p>
          <a:p>
            <a:pPr lvl="1"/>
            <a:r>
              <a:rPr lang="bg-BG" dirty="0"/>
              <a:t>Означават се с букви от </a:t>
            </a:r>
            <a:r>
              <a:rPr lang="bg-BG" b="1" dirty="0"/>
              <a:t>латинската азбука </a:t>
            </a:r>
            <a:r>
              <a:rPr lang="bg-BG" dirty="0"/>
              <a:t>(</a:t>
            </a:r>
            <a:r>
              <a:rPr lang="en-US" b="1" dirty="0"/>
              <a:t>A</a:t>
            </a:r>
            <a:r>
              <a:rPr lang="en-US" dirty="0"/>
              <a:t>, </a:t>
            </a:r>
            <a:r>
              <a:rPr lang="en-US" b="1" dirty="0"/>
              <a:t>B</a:t>
            </a:r>
            <a:r>
              <a:rPr lang="en-US" dirty="0"/>
              <a:t>…, </a:t>
            </a:r>
            <a:r>
              <a:rPr lang="en-US" b="1" dirty="0"/>
              <a:t>AA</a:t>
            </a:r>
            <a:r>
              <a:rPr lang="en-US" dirty="0"/>
              <a:t>, </a:t>
            </a:r>
            <a:r>
              <a:rPr lang="en-US" b="1" dirty="0"/>
              <a:t>AB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  <a:p>
            <a:r>
              <a:rPr lang="bg-BG" b="1" dirty="0"/>
              <a:t>Адрес на клетка </a:t>
            </a:r>
            <a:r>
              <a:rPr lang="bg-BG" dirty="0"/>
              <a:t>– образува се от </a:t>
            </a:r>
            <a:r>
              <a:rPr lang="bg-BG" b="1" dirty="0"/>
              <a:t>пресичането</a:t>
            </a:r>
            <a:r>
              <a:rPr lang="bg-BG" dirty="0"/>
              <a:t> на колоните и редовете и имената им (</a:t>
            </a:r>
            <a:r>
              <a:rPr lang="en-US" b="1" dirty="0"/>
              <a:t>A1</a:t>
            </a:r>
            <a:r>
              <a:rPr lang="en-US" dirty="0"/>
              <a:t>, </a:t>
            </a:r>
            <a:r>
              <a:rPr lang="en-US" b="1" dirty="0"/>
              <a:t>AB42</a:t>
            </a:r>
            <a:r>
              <a:rPr lang="en-US" dirty="0"/>
              <a:t>…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Основни елементи на ел. таблица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500" y="1784635"/>
            <a:ext cx="4455000" cy="411712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416523" y="2220733"/>
            <a:ext cx="1845000" cy="665805"/>
          </a:xfrm>
          <a:prstGeom prst="wedgeRoundRectCallout">
            <a:avLst>
              <a:gd name="adj1" fmla="val -91634"/>
              <a:gd name="adj2" fmla="val 1148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5781000" y="2394000"/>
            <a:ext cx="810000" cy="3507755"/>
            <a:chOff x="5781000" y="2394000"/>
            <a:chExt cx="810000" cy="3507755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" name="Rounded Rectangular Callout 10"/>
          <p:cNvSpPr/>
          <p:nvPr/>
        </p:nvSpPr>
        <p:spPr bwMode="auto">
          <a:xfrm>
            <a:off x="6321000" y="1232769"/>
            <a:ext cx="1800000" cy="621231"/>
          </a:xfrm>
          <a:prstGeom prst="wedgeRoundRectCallout">
            <a:avLst>
              <a:gd name="adj1" fmla="val -39701"/>
              <a:gd name="adj2" fmla="val 1110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Колона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3" name="Group 12"/>
          <p:cNvGrpSpPr/>
          <p:nvPr/>
        </p:nvGrpSpPr>
        <p:grpSpPr>
          <a:xfrm rot="16200000">
            <a:off x="5955474" y="1252028"/>
            <a:ext cx="281056" cy="4455001"/>
            <a:chOff x="5781000" y="2394000"/>
            <a:chExt cx="810000" cy="3507755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578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6591000" y="2394000"/>
              <a:ext cx="0" cy="350775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6" name="Rounded Rectangular Callout 15"/>
          <p:cNvSpPr/>
          <p:nvPr/>
        </p:nvSpPr>
        <p:spPr bwMode="auto">
          <a:xfrm>
            <a:off x="718501" y="1289122"/>
            <a:ext cx="2835000" cy="709117"/>
          </a:xfrm>
          <a:prstGeom prst="wedgeRoundRectCallout">
            <a:avLst>
              <a:gd name="adj1" fmla="val 60747"/>
              <a:gd name="adj2" fmla="val 545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2000999" y="2631699"/>
            <a:ext cx="1462501" cy="621231"/>
          </a:xfrm>
          <a:prstGeom prst="wedgeRoundRectCallout">
            <a:avLst>
              <a:gd name="adj1" fmla="val 69157"/>
              <a:gd name="adj2" fmla="val 92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781000" y="3339000"/>
            <a:ext cx="810000" cy="281056"/>
          </a:xfrm>
          <a:prstGeom prst="rect">
            <a:avLst/>
          </a:prstGeom>
          <a:solidFill>
            <a:schemeClr val="bg1">
              <a:lumMod val="60000"/>
              <a:lumOff val="40000"/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4645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Програма за създаване на ел. таблици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Microsoft Excel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494000"/>
            <a:ext cx="2468572" cy="229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15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3999</TotalTime>
  <Words>605</Words>
  <Application>Microsoft Office PowerPoint</Application>
  <PresentationFormat>Widescreen</PresentationFormat>
  <Paragraphs>119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맑은 고딕</vt:lpstr>
      <vt:lpstr>Arial</vt:lpstr>
      <vt:lpstr>Calibri</vt:lpstr>
      <vt:lpstr>Consolas</vt:lpstr>
      <vt:lpstr>Wingdings</vt:lpstr>
      <vt:lpstr>SoftUni</vt:lpstr>
      <vt:lpstr>Въведение в електронните таблици</vt:lpstr>
      <vt:lpstr>Съдържание</vt:lpstr>
      <vt:lpstr>Електронни таблици</vt:lpstr>
      <vt:lpstr>Данни</vt:lpstr>
      <vt:lpstr>Електронни таблици</vt:lpstr>
      <vt:lpstr>Елементи на електронна таблица</vt:lpstr>
      <vt:lpstr>Основни елементи на ел. таблица (1)</vt:lpstr>
      <vt:lpstr>Основни елементи на ел. таблица (2)</vt:lpstr>
      <vt:lpstr>Microsoft Excel</vt:lpstr>
      <vt:lpstr>Създаване на ел. таблица в Excel</vt:lpstr>
      <vt:lpstr>Елементи в Excel</vt:lpstr>
      <vt:lpstr>Запазване на документ в Excel</vt:lpstr>
      <vt:lpstr>Редактиране и въвеждане на данни</vt:lpstr>
      <vt:lpstr>Маркиране на клетки</vt:lpstr>
      <vt:lpstr>Въвеждане на данни</vt:lpstr>
      <vt:lpstr>Въвеждане на данни – видео</vt:lpstr>
      <vt:lpstr>Редактиране на данни</vt:lpstr>
      <vt:lpstr>Редактиране на данни – видео</vt:lpstr>
      <vt:lpstr>Какво научихме днес?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електронните таблици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137</cp:revision>
  <dcterms:created xsi:type="dcterms:W3CDTF">2018-05-23T13:08:44Z</dcterms:created>
  <dcterms:modified xsi:type="dcterms:W3CDTF">2023-10-19T17:16:45Z</dcterms:modified>
  <cp:category/>
</cp:coreProperties>
</file>