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74" r:id="rId2"/>
    <p:sldId id="276" r:id="rId3"/>
    <p:sldId id="610" r:id="rId4"/>
    <p:sldId id="587" r:id="rId5"/>
    <p:sldId id="617" r:id="rId6"/>
    <p:sldId id="611" r:id="rId7"/>
    <p:sldId id="612" r:id="rId8"/>
    <p:sldId id="618" r:id="rId9"/>
    <p:sldId id="620" r:id="rId10"/>
    <p:sldId id="614" r:id="rId11"/>
    <p:sldId id="615" r:id="rId12"/>
    <p:sldId id="616" r:id="rId13"/>
    <p:sldId id="619" r:id="rId14"/>
    <p:sldId id="592" r:id="rId15"/>
    <p:sldId id="593" r:id="rId16"/>
    <p:sldId id="586" r:id="rId17"/>
    <p:sldId id="528" r:id="rId18"/>
    <p:sldId id="4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Информационни технологии" id="{F8F9833F-6FC8-435C-B14B-E7C733F5219D}">
          <p14:sldIdLst>
            <p14:sldId id="610"/>
            <p14:sldId id="587"/>
            <p14:sldId id="617"/>
          </p14:sldIdLst>
        </p14:section>
        <p14:section name="Компютърна система" id="{ECEDB838-D858-484D-A0E5-E196B3D83A58}">
          <p14:sldIdLst>
            <p14:sldId id="611"/>
            <p14:sldId id="612"/>
            <p14:sldId id="618"/>
            <p14:sldId id="620"/>
            <p14:sldId id="614"/>
            <p14:sldId id="615"/>
            <p14:sldId id="616"/>
            <p14:sldId id="619"/>
          </p14:sldIdLst>
        </p14:section>
        <p14:section name="Правила за безопасна работа" id="{FF78C96D-2705-4081-93D6-FDF89C9A3D2B}">
          <p14:sldIdLst>
            <p14:sldId id="592"/>
            <p14:sldId id="593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9" autoAdjust="0"/>
    <p:restoredTop sz="94609" autoAdjust="0"/>
  </p:normalViewPr>
  <p:slideViewPr>
    <p:cSldViewPr snapToGrid="0" showGuides="1">
      <p:cViewPr varScale="1">
        <p:scale>
          <a:sx n="140" d="100"/>
          <a:sy n="140" d="100"/>
        </p:scale>
        <p:origin x="232" y="4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23.06.23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8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7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3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6/23/23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jpe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0.png"/><Relationship Id="rId4" Type="http://schemas.openxmlformats.org/officeDocument/2006/relationships/image" Target="../media/image5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790925"/>
            <a:ext cx="10965303" cy="882654"/>
          </a:xfrm>
        </p:spPr>
        <p:txBody>
          <a:bodyPr>
            <a:normAutofit fontScale="85000" lnSpcReduction="20000"/>
          </a:bodyPr>
          <a:lstStyle/>
          <a:p>
            <a:r>
              <a:rPr lang="bg-BG" dirty="0">
                <a:highlight>
                  <a:srgbClr val="FFFF00"/>
                </a:highlight>
              </a:rPr>
              <a:t>Въведение в информационните технологии и компютърните системи</a:t>
            </a:r>
            <a:endParaRPr lang="en-US" dirty="0">
              <a:solidFill>
                <a:srgbClr val="234465"/>
              </a:solidFill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627028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Въведение в информационните технологии и компютърните системи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05" y="2568267"/>
            <a:ext cx="2877860" cy="19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51684" y="1196980"/>
            <a:ext cx="11818096" cy="520106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Входните устройства служат </a:t>
            </a:r>
            <a:r>
              <a:rPr lang="bg-BG" sz="3400" dirty="0"/>
              <a:t>за</a:t>
            </a:r>
            <a:r>
              <a:rPr lang="bg-BG" sz="3400" b="1" dirty="0">
                <a:solidFill>
                  <a:schemeClr val="bg1"/>
                </a:solidFill>
              </a:rPr>
              <a:t> въвеждане</a:t>
            </a:r>
            <a:r>
              <a:rPr lang="bg-BG" sz="3400" b="1" dirty="0">
                <a:solidFill>
                  <a:srgbClr val="234465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на данни </a:t>
            </a:r>
            <a:r>
              <a:rPr lang="bg-BG" sz="3400" dirty="0">
                <a:solidFill>
                  <a:srgbClr val="234465"/>
                </a:solidFill>
              </a:rPr>
              <a:t>в КС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Клавиатура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Мишка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Скенер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Микрофон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Входни устройства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Клавиатура Canyon CNE-CKEY01-BG - Клавиатури - Техмарт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468" y="1790890"/>
            <a:ext cx="2367088" cy="13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Мишка Logitech Wireless Mouse M705, Black за 107 лв. | ID - 576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43" y="2740958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кенер - Съвременни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20" y="3348970"/>
            <a:ext cx="1759460" cy="173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Com Микрофон за компютър Microphone Black - DE901 | Dekada.com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145" y="4217675"/>
            <a:ext cx="1532614" cy="153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51685" y="1196130"/>
            <a:ext cx="12127595" cy="520106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Изходните устройства служат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bg-BG" sz="3400" dirty="0">
                <a:solidFill>
                  <a:srgbClr val="234465"/>
                </a:solidFill>
              </a:rPr>
              <a:t>за </a:t>
            </a:r>
            <a:r>
              <a:rPr lang="bg-BG" sz="3400" b="1" dirty="0">
                <a:solidFill>
                  <a:schemeClr val="bg1"/>
                </a:solidFill>
              </a:rPr>
              <a:t>извеждане</a:t>
            </a:r>
            <a:r>
              <a:rPr lang="bg-BG" sz="3400" dirty="0">
                <a:solidFill>
                  <a:srgbClr val="234465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на данни </a:t>
            </a:r>
            <a:r>
              <a:rPr lang="bg-BG" sz="3400" dirty="0">
                <a:solidFill>
                  <a:srgbClr val="234465"/>
                </a:solidFill>
              </a:rPr>
              <a:t>от КС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Монитор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Принтер</a:t>
            </a:r>
            <a:r>
              <a:rPr lang="en-US" sz="3400" dirty="0">
                <a:solidFill>
                  <a:srgbClr val="234465"/>
                </a:solidFill>
              </a:rPr>
              <a:t>, 3D Printer</a:t>
            </a:r>
            <a:endParaRPr lang="bg-BG" sz="3400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Говорители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Изходни устройства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15" y="1815653"/>
            <a:ext cx="1444344" cy="1107162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112" y="2922815"/>
            <a:ext cx="2466641" cy="1641437"/>
          </a:xfrm>
          <a:prstGeom prst="rect">
            <a:avLst/>
          </a:prstGeom>
        </p:spPr>
      </p:pic>
      <p:pic>
        <p:nvPicPr>
          <p:cNvPr id="3076" name="Picture 4" descr="Amazon.com: Amazon Basics Computer Speakers for Desktop or Laptop PC |  USB-Powered, Black : Electronic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50" y="4323960"/>
            <a:ext cx="1421870" cy="14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234465"/>
                </a:solidFill>
              </a:rPr>
              <a:t>Входно-изходните устройства служат </a:t>
            </a:r>
            <a:r>
              <a:rPr lang="bg-BG" dirty="0"/>
              <a:t>за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въвеждане</a:t>
            </a:r>
            <a:r>
              <a:rPr lang="bg-BG" dirty="0">
                <a:solidFill>
                  <a:srgbClr val="234465"/>
                </a:solidFill>
              </a:rPr>
              <a:t> и </a:t>
            </a:r>
            <a:r>
              <a:rPr lang="bg-BG" b="1" dirty="0">
                <a:solidFill>
                  <a:schemeClr val="bg1"/>
                </a:solidFill>
              </a:rPr>
              <a:t>извеждане</a:t>
            </a:r>
            <a:r>
              <a:rPr lang="bg-BG" dirty="0">
                <a:solidFill>
                  <a:srgbClr val="234465"/>
                </a:solidFill>
              </a:rPr>
              <a:t> на данни в/от КС</a:t>
            </a:r>
          </a:p>
          <a:p>
            <a:pPr lvl="1">
              <a:lnSpc>
                <a:spcPct val="110000"/>
              </a:lnSpc>
            </a:pPr>
            <a:endParaRPr lang="bg-BG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HDD, SSD</a:t>
            </a:r>
            <a:endParaRPr lang="bg-BG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CD, DVD</a:t>
            </a:r>
            <a:endParaRPr lang="bg-BG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Flash </a:t>
            </a:r>
            <a:r>
              <a:rPr lang="bg-BG" dirty="0">
                <a:solidFill>
                  <a:srgbClr val="234465"/>
                </a:solidFill>
              </a:rPr>
              <a:t>памет</a:t>
            </a:r>
          </a:p>
          <a:p>
            <a:pPr lvl="1">
              <a:lnSpc>
                <a:spcPct val="110000"/>
              </a:lnSpc>
            </a:pPr>
            <a:endParaRPr lang="bg-BG" dirty="0">
              <a:solidFill>
                <a:srgbClr val="234465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HDD, SSD, DVD </a:t>
            </a:r>
            <a:r>
              <a:rPr lang="bg-BG" dirty="0">
                <a:solidFill>
                  <a:srgbClr val="234465"/>
                </a:solidFill>
              </a:rPr>
              <a:t>и други са разположени в системния блок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Входно-изходни устройства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2 Types of M.2 SSDs: SATA and NVMe - Kingston Technolog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46" y="2754216"/>
            <a:ext cx="2121274" cy="7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Записващи Устройства CD/DVD/Floppy | Записвачки и Четци Блу рей (Blu-Ray )  - Mall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81" y="3305820"/>
            <a:ext cx="1466003" cy="146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835" y="4625519"/>
            <a:ext cx="912393" cy="7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4F49-031D-A6F9-5016-F490BE349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50497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Системен софтуер </a:t>
            </a:r>
            <a:r>
              <a:rPr lang="bg-BG" dirty="0"/>
              <a:t>(операционна система) – управлява хардуера и останалите програми</a:t>
            </a:r>
          </a:p>
          <a:p>
            <a:pPr marL="533353" indent="-45720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Инструментален софтуер </a:t>
            </a:r>
            <a:r>
              <a:rPr lang="bg-BG" dirty="0"/>
              <a:t>(</a:t>
            </a:r>
            <a:r>
              <a:rPr lang="en-US" dirty="0"/>
              <a:t>tools</a:t>
            </a:r>
            <a:r>
              <a:rPr lang="bg-BG" dirty="0"/>
              <a:t>) – служи за поддръжка на изправността на останалия софтуер</a:t>
            </a:r>
            <a:endParaRPr lang="en-US" dirty="0"/>
          </a:p>
          <a:p>
            <a:pPr marL="533353" indent="-45720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Приложен софтуер </a:t>
            </a:r>
            <a:r>
              <a:rPr lang="bg-BG" dirty="0"/>
              <a:t>–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потребителските програми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817BFD-0CDA-523A-C2F3-DE6C6D77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софтуер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DAE-4652-3614-18D6-9D579EEED8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3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07982-6D23-447D-9D4D-78C23E2B4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Правила за безопасна работа с КС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3B8732-F1A3-4362-921B-7817987BAE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Здравни и технически указания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E881-27C0-4FD7-8EAD-6C02DC006F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1338822"/>
            <a:ext cx="23241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806" y="1242423"/>
            <a:ext cx="8334566" cy="5201066"/>
          </a:xfrm>
        </p:spPr>
        <p:txBody>
          <a:bodyPr>
            <a:normAutofit fontScale="92500"/>
          </a:bodyPr>
          <a:lstStyle/>
          <a:p>
            <a:pPr lvl="0"/>
            <a:r>
              <a:rPr lang="bg-BG" dirty="0"/>
              <a:t>Правете </a:t>
            </a:r>
            <a:r>
              <a:rPr lang="bg-BG" b="1" dirty="0">
                <a:solidFill>
                  <a:schemeClr val="bg1"/>
                </a:solidFill>
              </a:rPr>
              <a:t>почивка</a:t>
            </a:r>
            <a:r>
              <a:rPr lang="bg-BG" dirty="0"/>
              <a:t> на всеки </a:t>
            </a:r>
            <a:r>
              <a:rPr lang="bg-BG" b="1" dirty="0">
                <a:solidFill>
                  <a:schemeClr val="bg1"/>
                </a:solidFill>
              </a:rPr>
              <a:t>30-45 минути </a:t>
            </a:r>
            <a:r>
              <a:rPr lang="bg-BG" dirty="0"/>
              <a:t>работа пред компютъра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пипайте</a:t>
            </a:r>
            <a:r>
              <a:rPr lang="bg-BG" dirty="0"/>
              <a:t> кабелите на КС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Правилна стойка </a:t>
            </a:r>
            <a:r>
              <a:rPr lang="bg-BG" dirty="0"/>
              <a:t>–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гърбът, ръцете и краката не трябва да са под напрежение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Светлината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не трябва да има отражение и блясък върху монитора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Изключвайте компютъра </a:t>
            </a:r>
            <a:r>
              <a:rPr lang="bg-BG" dirty="0"/>
              <a:t>с указаната команда, а не с прекъсване на захранването!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Правила за безопасна работа с КС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372" y="1242423"/>
            <a:ext cx="3435437" cy="43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92240"/>
            <a:ext cx="9715330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6007" y="273544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501636"/>
            <a:ext cx="9028216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Информационни дейности: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събиране</a:t>
            </a:r>
            <a:r>
              <a:rPr lang="bg-BG" sz="2900" dirty="0">
                <a:solidFill>
                  <a:schemeClr val="bg2"/>
                </a:solidFill>
              </a:rPr>
              <a:t> на информация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съхраняване</a:t>
            </a:r>
            <a:r>
              <a:rPr lang="bg-BG" sz="2900" dirty="0">
                <a:solidFill>
                  <a:schemeClr val="bg2"/>
                </a:solidFill>
              </a:rPr>
              <a:t> на информация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обработване</a:t>
            </a:r>
            <a:r>
              <a:rPr lang="bg-BG" sz="2900" dirty="0">
                <a:solidFill>
                  <a:schemeClr val="bg2"/>
                </a:solidFill>
              </a:rPr>
              <a:t> на информация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разпространяване</a:t>
            </a:r>
            <a:r>
              <a:rPr lang="bg-BG" sz="2900" dirty="0">
                <a:solidFill>
                  <a:schemeClr val="bg2"/>
                </a:solidFill>
              </a:rPr>
              <a:t> на информация 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2176463" algn="l"/>
              </a:tabLst>
            </a:pPr>
            <a:r>
              <a:rPr lang="bg-BG" sz="2900" dirty="0">
                <a:solidFill>
                  <a:schemeClr val="bg2"/>
                </a:solidFill>
              </a:rPr>
              <a:t>КС включва </a:t>
            </a:r>
            <a:r>
              <a:rPr lang="bg-BG" sz="2900" b="1" dirty="0">
                <a:solidFill>
                  <a:schemeClr val="bg1"/>
                </a:solidFill>
              </a:rPr>
              <a:t>хардуер</a:t>
            </a:r>
            <a:r>
              <a:rPr lang="bg-BG" sz="2900" dirty="0">
                <a:solidFill>
                  <a:schemeClr val="bg2"/>
                </a:solidFill>
              </a:rPr>
              <a:t> и </a:t>
            </a:r>
            <a:r>
              <a:rPr lang="bg-BG" sz="2900" b="1" dirty="0">
                <a:solidFill>
                  <a:schemeClr val="bg1"/>
                </a:solidFill>
              </a:rPr>
              <a:t>софтуер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2176463" algn="l"/>
              </a:tabLst>
            </a:pPr>
            <a:r>
              <a:rPr lang="bg-BG" sz="2900" dirty="0">
                <a:solidFill>
                  <a:schemeClr val="bg2"/>
                </a:solidFill>
              </a:rPr>
              <a:t>За безопасна работа спазвайте времето за </a:t>
            </a:r>
            <a:r>
              <a:rPr lang="bg-BG" sz="2900" b="1" dirty="0">
                <a:solidFill>
                  <a:schemeClr val="bg1"/>
                </a:solidFill>
              </a:rPr>
              <a:t>работа и почивка</a:t>
            </a:r>
            <a:r>
              <a:rPr lang="bg-BG" sz="2900" dirty="0">
                <a:solidFill>
                  <a:schemeClr val="bg2"/>
                </a:solidFill>
              </a:rPr>
              <a:t>, </a:t>
            </a:r>
            <a:r>
              <a:rPr lang="bg-BG" sz="2900" b="1" dirty="0">
                <a:solidFill>
                  <a:schemeClr val="bg1"/>
                </a:solidFill>
              </a:rPr>
              <a:t>правилна стойка</a:t>
            </a:r>
            <a:r>
              <a:rPr lang="bg-BG" sz="2900" dirty="0">
                <a:solidFill>
                  <a:schemeClr val="bg2"/>
                </a:solidFill>
              </a:rPr>
              <a:t>, подходящо </a:t>
            </a:r>
            <a:r>
              <a:rPr lang="bg-BG" sz="2900" b="1" dirty="0">
                <a:solidFill>
                  <a:schemeClr val="bg1"/>
                </a:solidFill>
              </a:rPr>
              <a:t>осветление</a:t>
            </a:r>
            <a:r>
              <a:rPr lang="bg-BG" sz="2900" dirty="0">
                <a:solidFill>
                  <a:schemeClr val="bg2"/>
                </a:solidFill>
              </a:rPr>
              <a:t>,</a:t>
            </a:r>
            <a:r>
              <a:rPr lang="bg-BG" sz="2900" b="1" dirty="0">
                <a:solidFill>
                  <a:schemeClr val="bg1"/>
                </a:solidFill>
              </a:rPr>
              <a:t> коректно изключване </a:t>
            </a:r>
            <a:r>
              <a:rPr lang="bg-BG" sz="2900" dirty="0">
                <a:solidFill>
                  <a:schemeClr val="bg2"/>
                </a:solidFill>
              </a:rPr>
              <a:t>на компютъра</a:t>
            </a:r>
            <a:endParaRPr lang="en-US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22544" y="1371604"/>
            <a:ext cx="8182463" cy="5334437"/>
          </a:xfrm>
        </p:spPr>
        <p:txBody>
          <a:bodyPr>
            <a:normAutofit fontScale="92500" lnSpcReduction="20000"/>
          </a:bodyPr>
          <a:lstStyle/>
          <a:p>
            <a:r>
              <a:rPr lang="bg-BG" sz="3600" dirty="0"/>
              <a:t>Какво представляват </a:t>
            </a:r>
            <a:r>
              <a:rPr lang="bg-BG" sz="3600" b="1" dirty="0">
                <a:solidFill>
                  <a:schemeClr val="bg1"/>
                </a:solidFill>
              </a:rPr>
              <a:t>информационните технологии </a:t>
            </a:r>
            <a:r>
              <a:rPr lang="bg-BG" sz="3600" b="1" dirty="0"/>
              <a:t>?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Информация</a:t>
            </a:r>
            <a:endParaRPr lang="en-US" sz="32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Информационни технологии</a:t>
            </a:r>
            <a:endParaRPr lang="en-US" sz="32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Информационен процес</a:t>
            </a:r>
            <a:endParaRPr lang="en-US" sz="32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Компоненти на </a:t>
            </a:r>
            <a:r>
              <a:rPr lang="bg-BG" sz="3600" b="1" dirty="0">
                <a:solidFill>
                  <a:schemeClr val="bg1"/>
                </a:solidFill>
              </a:rPr>
              <a:t>компютърната система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Периферни устройства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Правила за </a:t>
            </a:r>
            <a:r>
              <a:rPr lang="bg-BG" sz="3600" b="1" dirty="0">
                <a:solidFill>
                  <a:schemeClr val="bg1"/>
                </a:solidFill>
              </a:rPr>
              <a:t>безопасна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работа</a:t>
            </a:r>
            <a:r>
              <a:rPr lang="bg-BG" sz="3600" dirty="0"/>
              <a:t> с компютърна система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Информационни технологии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8" y="1654896"/>
            <a:ext cx="3184511" cy="2033443"/>
          </a:xfrm>
          <a:prstGeom prst="rect">
            <a:avLst/>
          </a:prstGeom>
        </p:spPr>
      </p:pic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09" y="5614599"/>
            <a:ext cx="10961783" cy="675365"/>
          </a:xfrm>
        </p:spPr>
        <p:txBody>
          <a:bodyPr/>
          <a:lstStyle/>
          <a:p>
            <a:r>
              <a:rPr lang="bg-BG" sz="3600" dirty="0"/>
              <a:t>Данни, информация, информационни технологии </a:t>
            </a:r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Данни </a:t>
            </a:r>
            <a:r>
              <a:rPr lang="bg-BG" dirty="0"/>
              <a:t>–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(предимно) символно записани факти</a:t>
            </a:r>
          </a:p>
          <a:p>
            <a:pPr marL="720000" lvl="2" indent="-396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Текст</a:t>
            </a:r>
          </a:p>
          <a:p>
            <a:pPr marL="720000" lvl="2" indent="-396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Звук</a:t>
            </a:r>
          </a:p>
          <a:p>
            <a:pPr marL="720000" lvl="2" indent="-396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Изображение и др.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съвкупност от данни за обекти, процеси и явления, които </a:t>
            </a:r>
            <a:r>
              <a:rPr lang="bg-BG" b="1" dirty="0">
                <a:solidFill>
                  <a:schemeClr val="bg1"/>
                </a:solidFill>
              </a:rPr>
              <a:t>обогатяват</a:t>
            </a:r>
            <a:r>
              <a:rPr lang="bg-BG" dirty="0"/>
              <a:t> представата ни за тях.</a:t>
            </a:r>
            <a:r>
              <a:rPr lang="bg-BG" b="1" dirty="0"/>
              <a:t>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dirty="0"/>
              <a:t>Основни понятия в ИТ (1)</a:t>
            </a:r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581952"/>
            <a:ext cx="9929724" cy="52760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Информационни дейности</a:t>
            </a:r>
            <a:r>
              <a:rPr lang="en-US" dirty="0"/>
              <a:t> –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събиране, съхраняване, обработване и разпространяване на информация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Информационни технологии </a:t>
            </a:r>
            <a:r>
              <a:rPr lang="bg-BG" dirty="0"/>
              <a:t>(ИТ)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технологии, свързани с осъществяването на тези дейности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Информационен процес</a:t>
            </a:r>
            <a:r>
              <a:rPr lang="en-US" dirty="0"/>
              <a:t> –</a:t>
            </a:r>
            <a:r>
              <a:rPr lang="bg-BG" dirty="0"/>
              <a:t> съвкупност от извършваните информационни дейности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dirty="0"/>
              <a:t>Основни понятия в ИТ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2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Компютърна система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8" y="1654896"/>
            <a:ext cx="3184511" cy="2033443"/>
          </a:xfrm>
          <a:prstGeom prst="rect">
            <a:avLst/>
          </a:prstGeom>
        </p:spPr>
      </p:pic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Хардуер и софтуер</a:t>
            </a:r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41022"/>
            <a:ext cx="9929724" cy="52760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КС се състои от </a:t>
            </a:r>
            <a:r>
              <a:rPr lang="bg-BG" b="1" dirty="0">
                <a:solidFill>
                  <a:schemeClr val="bg1"/>
                </a:solidFill>
              </a:rPr>
              <a:t>хардуер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софтуер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Хардуер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rgbClr val="234465"/>
                </a:solidFill>
              </a:rPr>
              <a:t>(</a:t>
            </a:r>
            <a:r>
              <a:rPr lang="en-US" dirty="0">
                <a:solidFill>
                  <a:srgbClr val="234465"/>
                </a:solidFill>
              </a:rPr>
              <a:t>hardware</a:t>
            </a:r>
            <a:r>
              <a:rPr lang="bg-BG" dirty="0">
                <a:solidFill>
                  <a:srgbClr val="234465"/>
                </a:solidFill>
              </a:rPr>
              <a:t>) </a:t>
            </a:r>
            <a:r>
              <a:rPr lang="bg-BG" dirty="0"/>
              <a:t>– физически компоненти на компютъра + </a:t>
            </a:r>
            <a:r>
              <a:rPr lang="bg-BG" b="1" dirty="0">
                <a:solidFill>
                  <a:schemeClr val="bg1"/>
                </a:solidFill>
              </a:rPr>
              <a:t>периферни </a:t>
            </a:r>
            <a:r>
              <a:rPr lang="bg-BG" dirty="0">
                <a:solidFill>
                  <a:srgbClr val="234465"/>
                </a:solidFill>
              </a:rPr>
              <a:t>устройства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234465"/>
                </a:solidFill>
              </a:rPr>
              <a:t>Софтуер (</a:t>
            </a:r>
            <a:r>
              <a:rPr lang="en-US" dirty="0">
                <a:solidFill>
                  <a:srgbClr val="234465"/>
                </a:solidFill>
              </a:rPr>
              <a:t>software) </a:t>
            </a:r>
            <a:r>
              <a:rPr lang="bg-BG" dirty="0">
                <a:solidFill>
                  <a:srgbClr val="234465"/>
                </a:solidFill>
              </a:rPr>
              <a:t>– програмите в компютърната система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Компютърна система (КС)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4C2441-1D90-682E-75D8-7C25D12B8B5A}"/>
              </a:ext>
            </a:extLst>
          </p:cNvPr>
          <p:cNvSpPr/>
          <p:nvPr/>
        </p:nvSpPr>
        <p:spPr bwMode="auto">
          <a:xfrm>
            <a:off x="5440680" y="4059936"/>
            <a:ext cx="5001768" cy="2337260"/>
          </a:xfrm>
          <a:prstGeom prst="rect">
            <a:avLst/>
          </a:prstGeom>
          <a:solidFill>
            <a:srgbClr val="FFFF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15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4F49-031D-A6F9-5016-F490BE349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Системен блок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в него са основните компоненти на КС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Дънна платка </a:t>
            </a:r>
            <a:r>
              <a:rPr lang="bg-BG" dirty="0"/>
              <a:t>(</a:t>
            </a:r>
            <a:r>
              <a:rPr lang="en-US" dirty="0"/>
              <a:t>Motherboard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управлява всички свързани към нея  компоненти 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Процесор</a:t>
            </a:r>
            <a:r>
              <a:rPr lang="bg-BG" dirty="0"/>
              <a:t> (</a:t>
            </a:r>
            <a:r>
              <a:rPr lang="en-US" dirty="0"/>
              <a:t>CPU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управляващото устройство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Оперативна памет</a:t>
            </a:r>
            <a:r>
              <a:rPr lang="bg-BG" dirty="0"/>
              <a:t> (</a:t>
            </a:r>
            <a:r>
              <a:rPr lang="en-US" dirty="0"/>
              <a:t>RAM</a:t>
            </a:r>
            <a:r>
              <a:rPr lang="bg-BG" dirty="0"/>
              <a:t>)</a:t>
            </a:r>
            <a:r>
              <a:rPr lang="en-US" dirty="0"/>
              <a:t> –</a:t>
            </a:r>
            <a:r>
              <a:rPr lang="bg-BG" dirty="0"/>
              <a:t> в/от нея процесорът записва/чете данни</a:t>
            </a:r>
          </a:p>
          <a:p>
            <a:pPr marL="533353" indent="-45720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Периферни устройства </a:t>
            </a:r>
            <a:r>
              <a:rPr lang="bg-BG" dirty="0"/>
              <a:t>– връзка между системния блок, потребителя и други КС</a:t>
            </a:r>
          </a:p>
          <a:p>
            <a:pPr marL="1066419" lvl="1" indent="-457200">
              <a:buClr>
                <a:schemeClr val="tx1"/>
              </a:buClr>
            </a:pPr>
            <a:r>
              <a:rPr lang="bg-BG" dirty="0"/>
              <a:t>Входни</a:t>
            </a:r>
          </a:p>
          <a:p>
            <a:pPr marL="1066419" lvl="1" indent="-457200">
              <a:buClr>
                <a:schemeClr val="tx1"/>
              </a:buClr>
            </a:pPr>
            <a:r>
              <a:rPr lang="bg-BG" dirty="0"/>
              <a:t>Изходни</a:t>
            </a:r>
          </a:p>
          <a:p>
            <a:pPr marL="1066419" lvl="1" indent="-457200">
              <a:buClr>
                <a:schemeClr val="tx1"/>
              </a:buClr>
            </a:pPr>
            <a:r>
              <a:rPr lang="bg-BG" dirty="0"/>
              <a:t>Входно-изходни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817BFD-0CDA-523A-C2F3-DE6C6D77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хардуер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DAE-4652-3614-18D6-9D579EEED8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4F49-031D-A6F9-5016-F490BE349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Системен блок</a:t>
            </a:r>
            <a:r>
              <a:rPr lang="en-US" dirty="0"/>
              <a:t> – </a:t>
            </a:r>
            <a:r>
              <a:rPr lang="bg-BG" dirty="0"/>
              <a:t>сграда на работилницата</a:t>
            </a:r>
            <a:endParaRPr lang="en-US" dirty="0"/>
          </a:p>
          <a:p>
            <a:pPr lvl="1"/>
            <a:r>
              <a:rPr lang="bg-BG" dirty="0"/>
              <a:t>Дънна платка (</a:t>
            </a:r>
            <a:r>
              <a:rPr lang="en-US" dirty="0"/>
              <a:t>Motherboard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разпределение на помещенията и инсталации (ток, вода, газ, вентилация)</a:t>
            </a:r>
          </a:p>
          <a:p>
            <a:pPr lvl="1"/>
            <a:r>
              <a:rPr lang="bg-BG" dirty="0"/>
              <a:t>Процесор (</a:t>
            </a:r>
            <a:r>
              <a:rPr lang="en-US" dirty="0"/>
              <a:t>CPU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майсторът в работилницата</a:t>
            </a:r>
          </a:p>
          <a:p>
            <a:pPr lvl="1"/>
            <a:r>
              <a:rPr lang="bg-BG" dirty="0"/>
              <a:t>Оперативна памет (</a:t>
            </a:r>
            <a:r>
              <a:rPr lang="en-US" dirty="0"/>
              <a:t>RAM</a:t>
            </a:r>
            <a:r>
              <a:rPr lang="bg-BG" dirty="0"/>
              <a:t>)</a:t>
            </a:r>
            <a:r>
              <a:rPr lang="en-US" dirty="0"/>
              <a:t> –</a:t>
            </a:r>
            <a:r>
              <a:rPr lang="bg-BG" dirty="0"/>
              <a:t> работната маса, тезгях</a:t>
            </a:r>
          </a:p>
          <a:p>
            <a:pPr marL="533353" indent="-457200"/>
            <a:r>
              <a:rPr lang="bg-BG" dirty="0"/>
              <a:t>Периферни устройства – служат за връзка с околния свят</a:t>
            </a:r>
          </a:p>
          <a:p>
            <a:pPr marL="1066419" lvl="1" indent="-457200"/>
            <a:r>
              <a:rPr lang="bg-BG" dirty="0"/>
              <a:t>Входни – доставка на материали</a:t>
            </a:r>
          </a:p>
          <a:p>
            <a:pPr marL="1066419" lvl="1" indent="-457200"/>
            <a:r>
              <a:rPr lang="bg-BG" dirty="0"/>
              <a:t>Изходни – извежда готова продукция</a:t>
            </a:r>
          </a:p>
          <a:p>
            <a:pPr marL="1066419" lvl="1" indent="-457200"/>
            <a:r>
              <a:rPr lang="bg-BG" dirty="0"/>
              <a:t>Входно-изходни – общува с клиенти и доставчици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817BFD-0CDA-523A-C2F3-DE6C6D77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хардуер – аналогия с работилница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DAE-4652-3614-18D6-9D579EEED8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5122</TotalTime>
  <Words>749</Words>
  <Application>Microsoft Macintosh PowerPoint</Application>
  <PresentationFormat>Widescreen</PresentationFormat>
  <Paragraphs>133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1_SoftUni3_1</vt:lpstr>
      <vt:lpstr>Въведение в информационните технологии и компютърните системи</vt:lpstr>
      <vt:lpstr>Съдържание</vt:lpstr>
      <vt:lpstr>PowerPoint Presentation</vt:lpstr>
      <vt:lpstr>Основни понятия в ИТ (1)</vt:lpstr>
      <vt:lpstr>Основни понятия в ИТ (2)</vt:lpstr>
      <vt:lpstr>PowerPoint Presentation</vt:lpstr>
      <vt:lpstr>Компютърна система (КС)</vt:lpstr>
      <vt:lpstr>Видове хардуер</vt:lpstr>
      <vt:lpstr>Видове хардуер – аналогия с работилница</vt:lpstr>
      <vt:lpstr>Входни устройства</vt:lpstr>
      <vt:lpstr>Изходни устройства</vt:lpstr>
      <vt:lpstr>Входно-изходни устройства</vt:lpstr>
      <vt:lpstr>Видове софтуер</vt:lpstr>
      <vt:lpstr>PowerPoint Presentation</vt:lpstr>
      <vt:lpstr>Правила за безопасна работа с КС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Drinka</cp:lastModifiedBy>
  <cp:revision>408</cp:revision>
  <dcterms:created xsi:type="dcterms:W3CDTF">2018-05-23T13:08:44Z</dcterms:created>
  <dcterms:modified xsi:type="dcterms:W3CDTF">2023-06-23T09:03:45Z</dcterms:modified>
  <cp:category>computer programming, programming</cp:category>
</cp:coreProperties>
</file>