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4"/>
  </p:notesMasterIdLst>
  <p:handoutMasterIdLst>
    <p:handoutMasterId r:id="rId25"/>
  </p:handoutMasterIdLst>
  <p:sldIdLst>
    <p:sldId id="1176" r:id="rId2"/>
    <p:sldId id="1177" r:id="rId3"/>
    <p:sldId id="1188" r:id="rId4"/>
    <p:sldId id="1184" r:id="rId5"/>
    <p:sldId id="1197" r:id="rId6"/>
    <p:sldId id="1189" r:id="rId7"/>
    <p:sldId id="1198" r:id="rId8"/>
    <p:sldId id="1190" r:id="rId9"/>
    <p:sldId id="1191" r:id="rId10"/>
    <p:sldId id="1192" r:id="rId11"/>
    <p:sldId id="1193" r:id="rId12"/>
    <p:sldId id="1194" r:id="rId13"/>
    <p:sldId id="1195" r:id="rId14"/>
    <p:sldId id="1196" r:id="rId15"/>
    <p:sldId id="1199" r:id="rId16"/>
    <p:sldId id="1201" r:id="rId17"/>
    <p:sldId id="1202" r:id="rId18"/>
    <p:sldId id="1203" r:id="rId19"/>
    <p:sldId id="1204" r:id="rId20"/>
    <p:sldId id="1127" r:id="rId21"/>
    <p:sldId id="504" r:id="rId22"/>
    <p:sldId id="50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5469EA2-8DAE-4508-A880-BA9662139A04}">
          <p14:sldIdLst>
            <p14:sldId id="1176"/>
            <p14:sldId id="1177"/>
          </p14:sldIdLst>
        </p14:section>
        <p14:section name="SQL и T-SQL" id="{D65E2125-33F2-4D50-AA93-C670B937B665}">
          <p14:sldIdLst>
            <p14:sldId id="1188"/>
            <p14:sldId id="1184"/>
            <p14:sldId id="1197"/>
            <p14:sldId id="1189"/>
            <p14:sldId id="1198"/>
            <p14:sldId id="1190"/>
            <p14:sldId id="1191"/>
            <p14:sldId id="1192"/>
            <p14:sldId id="1193"/>
            <p14:sldId id="1194"/>
            <p14:sldId id="1195"/>
            <p14:sldId id="1196"/>
          </p14:sldIdLst>
        </p14:section>
        <p14:section name="Базови SQL функции" id="{C4E282F4-64AE-4CB3-8B4A-E8145DC5C868}">
          <p14:sldIdLst>
            <p14:sldId id="1199"/>
            <p14:sldId id="1201"/>
            <p14:sldId id="1202"/>
            <p14:sldId id="1203"/>
            <p14:sldId id="1204"/>
          </p14:sldIdLst>
        </p14:section>
        <p14:section name="Обобщение" id="{E01ECD99-2063-41A5-A32F-FD9AD9C29F77}">
          <p14:sldIdLst>
            <p14:sldId id="1127"/>
            <p14:sldId id="504"/>
            <p14:sldId id="505"/>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465"/>
    <a:srgbClr val="ADB4C3"/>
    <a:srgbClr val="EA9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72C5E6-E155-4732-A506-07529F296CD6}" v="4" dt="2023-10-06T15:52:01.90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95214" autoAdjust="0"/>
  </p:normalViewPr>
  <p:slideViewPr>
    <p:cSldViewPr showGuides="1">
      <p:cViewPr varScale="1">
        <p:scale>
          <a:sx n="105" d="100"/>
          <a:sy n="105" d="100"/>
        </p:scale>
        <p:origin x="768" y="108"/>
      </p:cViewPr>
      <p:guideLst>
        <p:guide orient="horz" pos="2184"/>
        <p:guide pos="3840"/>
      </p:guideLst>
    </p:cSldViewPr>
  </p:slideViewPr>
  <p:outlineViewPr>
    <p:cViewPr>
      <p:scale>
        <a:sx n="33" d="100"/>
        <a:sy n="33" d="100"/>
      </p:scale>
      <p:origin x="0" y="-9989"/>
    </p:cViewPr>
    <p:sldLst>
      <p:sld r:id="rId1" collapse="1"/>
    </p:sldLst>
  </p:outlineViewPr>
  <p:notesTextViewPr>
    <p:cViewPr>
      <p:scale>
        <a:sx n="1" d="1"/>
        <a:sy n="1" d="1"/>
      </p:scale>
      <p:origin x="0" y="0"/>
    </p:cViewPr>
  </p:notesTextViewPr>
  <p:sorterViewPr>
    <p:cViewPr>
      <p:scale>
        <a:sx n="100" d="100"/>
        <a:sy n="100" d="100"/>
      </p:scale>
      <p:origin x="0" y="-6566"/>
    </p:cViewPr>
  </p:sorterViewPr>
  <p:notesViewPr>
    <p:cSldViewPr>
      <p:cViewPr varScale="1">
        <p:scale>
          <a:sx n="60" d="100"/>
          <a:sy n="60" d="100"/>
        </p:scale>
        <p:origin x="3187" y="48"/>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_rels/viewProps.xml.rels><?xml version="1.0" encoding="UTF-8" standalone="yes"?>
<Relationships xmlns="http://schemas.openxmlformats.org/package/2006/relationships"><Relationship Id="rId1"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pasko Katsarski" userId="cc8518145bc96298" providerId="LiveId" clId="{F172C5E6-E155-4732-A506-07529F296CD6}"/>
    <pc:docChg chg="undo custSel addSld delSld modSld sldOrd addSection delSection modSection">
      <pc:chgData name="Spasko Katsarski" userId="cc8518145bc96298" providerId="LiveId" clId="{F172C5E6-E155-4732-A506-07529F296CD6}" dt="2023-10-06T15:53:15.908" v="71" actId="17846"/>
      <pc:docMkLst>
        <pc:docMk/>
      </pc:docMkLst>
      <pc:sldChg chg="modSp mod">
        <pc:chgData name="Spasko Katsarski" userId="cc8518145bc96298" providerId="LiveId" clId="{F172C5E6-E155-4732-A506-07529F296CD6}" dt="2023-10-06T15:49:40.856" v="32" actId="20577"/>
        <pc:sldMkLst>
          <pc:docMk/>
          <pc:sldMk cId="2292073749" sldId="1127"/>
        </pc:sldMkLst>
        <pc:spChg chg="mod">
          <ac:chgData name="Spasko Katsarski" userId="cc8518145bc96298" providerId="LiveId" clId="{F172C5E6-E155-4732-A506-07529F296CD6}" dt="2023-10-06T15:49:40.856" v="32" actId="20577"/>
          <ac:spMkLst>
            <pc:docMk/>
            <pc:sldMk cId="2292073749" sldId="1127"/>
            <ac:spMk id="4" creationId="{00000000-0000-0000-0000-000000000000}"/>
          </ac:spMkLst>
        </pc:spChg>
      </pc:sldChg>
      <pc:sldChg chg="addSp delSp modSp mod">
        <pc:chgData name="Spasko Katsarski" userId="cc8518145bc96298" providerId="LiveId" clId="{F172C5E6-E155-4732-A506-07529F296CD6}" dt="2023-10-06T15:48:59.779" v="20"/>
        <pc:sldMkLst>
          <pc:docMk/>
          <pc:sldMk cId="2082065148" sldId="1176"/>
        </pc:sldMkLst>
        <pc:spChg chg="del">
          <ac:chgData name="Spasko Katsarski" userId="cc8518145bc96298" providerId="LiveId" clId="{F172C5E6-E155-4732-A506-07529F296CD6}" dt="2023-10-06T15:47:53.452" v="3" actId="478"/>
          <ac:spMkLst>
            <pc:docMk/>
            <pc:sldMk cId="2082065148" sldId="1176"/>
            <ac:spMk id="2" creationId="{A20BDA5A-82BF-D2AF-DD9B-A2F19F776A32}"/>
          </ac:spMkLst>
        </pc:spChg>
        <pc:spChg chg="del mod">
          <ac:chgData name="Spasko Katsarski" userId="cc8518145bc96298" providerId="LiveId" clId="{F172C5E6-E155-4732-A506-07529F296CD6}" dt="2023-10-06T15:48:28.775" v="12" actId="478"/>
          <ac:spMkLst>
            <pc:docMk/>
            <pc:sldMk cId="2082065148" sldId="1176"/>
            <ac:spMk id="3" creationId="{00000000-0000-0000-0000-000000000000}"/>
          </ac:spMkLst>
        </pc:spChg>
        <pc:spChg chg="del">
          <ac:chgData name="Spasko Katsarski" userId="cc8518145bc96298" providerId="LiveId" clId="{F172C5E6-E155-4732-A506-07529F296CD6}" dt="2023-10-06T15:48:40.494" v="16" actId="478"/>
          <ac:spMkLst>
            <pc:docMk/>
            <pc:sldMk cId="2082065148" sldId="1176"/>
            <ac:spMk id="4" creationId="{00000000-0000-0000-0000-000000000000}"/>
          </ac:spMkLst>
        </pc:spChg>
        <pc:spChg chg="mod">
          <ac:chgData name="Spasko Katsarski" userId="cc8518145bc96298" providerId="LiveId" clId="{F172C5E6-E155-4732-A506-07529F296CD6}" dt="2023-10-06T15:48:48.053" v="19" actId="20577"/>
          <ac:spMkLst>
            <pc:docMk/>
            <pc:sldMk cId="2082065148" sldId="1176"/>
            <ac:spMk id="6" creationId="{00000000-0000-0000-0000-000000000000}"/>
          </ac:spMkLst>
        </pc:spChg>
        <pc:spChg chg="add del mod">
          <ac:chgData name="Spasko Katsarski" userId="cc8518145bc96298" providerId="LiveId" clId="{F172C5E6-E155-4732-A506-07529F296CD6}" dt="2023-10-06T15:48:33.959" v="15" actId="478"/>
          <ac:spMkLst>
            <pc:docMk/>
            <pc:sldMk cId="2082065148" sldId="1176"/>
            <ac:spMk id="8" creationId="{89A62BCA-3E2D-DD20-7A80-414FF224C743}"/>
          </ac:spMkLst>
        </pc:spChg>
        <pc:spChg chg="add mod">
          <ac:chgData name="Spasko Katsarski" userId="cc8518145bc96298" providerId="LiveId" clId="{F172C5E6-E155-4732-A506-07529F296CD6}" dt="2023-10-06T15:48:29.035" v="14"/>
          <ac:spMkLst>
            <pc:docMk/>
            <pc:sldMk cId="2082065148" sldId="1176"/>
            <ac:spMk id="9" creationId="{F4C483BF-2056-52EE-2C82-038E4589FBAA}"/>
          </ac:spMkLst>
        </pc:spChg>
        <pc:spChg chg="add del mod">
          <ac:chgData name="Spasko Katsarski" userId="cc8518145bc96298" providerId="LiveId" clId="{F172C5E6-E155-4732-A506-07529F296CD6}" dt="2023-10-06T15:48:42.652" v="18" actId="478"/>
          <ac:spMkLst>
            <pc:docMk/>
            <pc:sldMk cId="2082065148" sldId="1176"/>
            <ac:spMk id="13" creationId="{A9130032-EA70-A697-8514-1FB090862F4B}"/>
          </ac:spMkLst>
        </pc:spChg>
        <pc:spChg chg="add mod">
          <ac:chgData name="Spasko Katsarski" userId="cc8518145bc96298" providerId="LiveId" clId="{F172C5E6-E155-4732-A506-07529F296CD6}" dt="2023-10-06T15:48:40.873" v="17"/>
          <ac:spMkLst>
            <pc:docMk/>
            <pc:sldMk cId="2082065148" sldId="1176"/>
            <ac:spMk id="14" creationId="{F087C416-9125-E03D-9027-FAFEBE1BFBF2}"/>
          </ac:spMkLst>
        </pc:spChg>
        <pc:picChg chg="add mod">
          <ac:chgData name="Spasko Katsarski" userId="cc8518145bc96298" providerId="LiveId" clId="{F172C5E6-E155-4732-A506-07529F296CD6}" dt="2023-10-06T15:48:59.779" v="20"/>
          <ac:picMkLst>
            <pc:docMk/>
            <pc:sldMk cId="2082065148" sldId="1176"/>
            <ac:picMk id="15" creationId="{F5951D74-16D2-ADDE-40FD-3E2DFD04A783}"/>
          </ac:picMkLst>
        </pc:picChg>
        <pc:picChg chg="mod">
          <ac:chgData name="Spasko Katsarski" userId="cc8518145bc96298" providerId="LiveId" clId="{F172C5E6-E155-4732-A506-07529F296CD6}" dt="2023-10-06T15:48:02.617" v="9" actId="1076"/>
          <ac:picMkLst>
            <pc:docMk/>
            <pc:sldMk cId="2082065148" sldId="1176"/>
            <ac:picMk id="29702" creationId="{00000000-0000-0000-0000-000000000000}"/>
          </ac:picMkLst>
        </pc:picChg>
      </pc:sldChg>
      <pc:sldChg chg="add del ord">
        <pc:chgData name="Spasko Katsarski" userId="cc8518145bc96298" providerId="LiveId" clId="{F172C5E6-E155-4732-A506-07529F296CD6}" dt="2023-10-06T15:50:20.331" v="42"/>
        <pc:sldMkLst>
          <pc:docMk/>
          <pc:sldMk cId="1825301391" sldId="1184"/>
        </pc:sldMkLst>
      </pc:sldChg>
      <pc:sldChg chg="add del ord">
        <pc:chgData name="Spasko Katsarski" userId="cc8518145bc96298" providerId="LiveId" clId="{F172C5E6-E155-4732-A506-07529F296CD6}" dt="2023-10-06T15:50:20.331" v="42"/>
        <pc:sldMkLst>
          <pc:docMk/>
          <pc:sldMk cId="3659988671" sldId="1189"/>
        </pc:sldMkLst>
      </pc:sldChg>
      <pc:sldChg chg="add del ord">
        <pc:chgData name="Spasko Katsarski" userId="cc8518145bc96298" providerId="LiveId" clId="{F172C5E6-E155-4732-A506-07529F296CD6}" dt="2023-10-06T15:50:20.331" v="42"/>
        <pc:sldMkLst>
          <pc:docMk/>
          <pc:sldMk cId="577015147" sldId="1190"/>
        </pc:sldMkLst>
      </pc:sldChg>
      <pc:sldChg chg="add del ord">
        <pc:chgData name="Spasko Katsarski" userId="cc8518145bc96298" providerId="LiveId" clId="{F172C5E6-E155-4732-A506-07529F296CD6}" dt="2023-10-06T15:50:20.331" v="42"/>
        <pc:sldMkLst>
          <pc:docMk/>
          <pc:sldMk cId="2507836531" sldId="1191"/>
        </pc:sldMkLst>
      </pc:sldChg>
      <pc:sldChg chg="add del ord">
        <pc:chgData name="Spasko Katsarski" userId="cc8518145bc96298" providerId="LiveId" clId="{F172C5E6-E155-4732-A506-07529F296CD6}" dt="2023-10-06T15:50:20.331" v="42"/>
        <pc:sldMkLst>
          <pc:docMk/>
          <pc:sldMk cId="3875042915" sldId="1192"/>
        </pc:sldMkLst>
      </pc:sldChg>
      <pc:sldChg chg="add del ord">
        <pc:chgData name="Spasko Katsarski" userId="cc8518145bc96298" providerId="LiveId" clId="{F172C5E6-E155-4732-A506-07529F296CD6}" dt="2023-10-06T15:50:20.331" v="42"/>
        <pc:sldMkLst>
          <pc:docMk/>
          <pc:sldMk cId="3085191026" sldId="1193"/>
        </pc:sldMkLst>
      </pc:sldChg>
      <pc:sldChg chg="add del ord">
        <pc:chgData name="Spasko Katsarski" userId="cc8518145bc96298" providerId="LiveId" clId="{F172C5E6-E155-4732-A506-07529F296CD6}" dt="2023-10-06T15:50:20.331" v="42"/>
        <pc:sldMkLst>
          <pc:docMk/>
          <pc:sldMk cId="264386822" sldId="1194"/>
        </pc:sldMkLst>
      </pc:sldChg>
      <pc:sldChg chg="add del ord">
        <pc:chgData name="Spasko Katsarski" userId="cc8518145bc96298" providerId="LiveId" clId="{F172C5E6-E155-4732-A506-07529F296CD6}" dt="2023-10-06T15:50:20.331" v="42"/>
        <pc:sldMkLst>
          <pc:docMk/>
          <pc:sldMk cId="1608261693" sldId="1195"/>
        </pc:sldMkLst>
      </pc:sldChg>
      <pc:sldChg chg="add del ord">
        <pc:chgData name="Spasko Katsarski" userId="cc8518145bc96298" providerId="LiveId" clId="{F172C5E6-E155-4732-A506-07529F296CD6}" dt="2023-10-06T15:50:20.331" v="42"/>
        <pc:sldMkLst>
          <pc:docMk/>
          <pc:sldMk cId="1186172051" sldId="1196"/>
        </pc:sldMkLst>
      </pc:sldChg>
      <pc:sldChg chg="add del ord">
        <pc:chgData name="Spasko Katsarski" userId="cc8518145bc96298" providerId="LiveId" clId="{F172C5E6-E155-4732-A506-07529F296CD6}" dt="2023-10-06T15:50:20.331" v="42"/>
        <pc:sldMkLst>
          <pc:docMk/>
          <pc:sldMk cId="318515816" sldId="1197"/>
        </pc:sldMkLst>
      </pc:sldChg>
      <pc:sldChg chg="add del ord">
        <pc:chgData name="Spasko Katsarski" userId="cc8518145bc96298" providerId="LiveId" clId="{F172C5E6-E155-4732-A506-07529F296CD6}" dt="2023-10-06T15:50:20.331" v="42"/>
        <pc:sldMkLst>
          <pc:docMk/>
          <pc:sldMk cId="1651171392" sldId="1198"/>
        </pc:sldMkLst>
      </pc:sldChg>
      <pc:sldChg chg="modSp add del mod ord">
        <pc:chgData name="Spasko Katsarski" userId="cc8518145bc96298" providerId="LiveId" clId="{F172C5E6-E155-4732-A506-07529F296CD6}" dt="2023-10-06T15:53:10.284" v="70"/>
        <pc:sldMkLst>
          <pc:docMk/>
          <pc:sldMk cId="2362793550" sldId="1199"/>
        </pc:sldMkLst>
        <pc:spChg chg="mod">
          <ac:chgData name="Spasko Katsarski" userId="cc8518145bc96298" providerId="LiveId" clId="{F172C5E6-E155-4732-A506-07529F296CD6}" dt="2023-10-06T15:53:10.284" v="70"/>
          <ac:spMkLst>
            <pc:docMk/>
            <pc:sldMk cId="2362793550" sldId="1199"/>
            <ac:spMk id="5" creationId="{BC283505-9D07-DE49-6F57-7921B18767E3}"/>
          </ac:spMkLst>
        </pc:spChg>
        <pc:spChg chg="mod">
          <ac:chgData name="Spasko Katsarski" userId="cc8518145bc96298" providerId="LiveId" clId="{F172C5E6-E155-4732-A506-07529F296CD6}" dt="2023-10-06T15:53:08.801" v="69" actId="20577"/>
          <ac:spMkLst>
            <pc:docMk/>
            <pc:sldMk cId="2362793550" sldId="1199"/>
            <ac:spMk id="7" creationId="{68CB6399-1D90-EF69-45A5-5C767532D15F}"/>
          </ac:spMkLst>
        </pc:spChg>
      </pc:sldChg>
      <pc:sldChg chg="add del ord">
        <pc:chgData name="Spasko Katsarski" userId="cc8518145bc96298" providerId="LiveId" clId="{F172C5E6-E155-4732-A506-07529F296CD6}" dt="2023-10-06T15:50:20.331" v="42"/>
        <pc:sldMkLst>
          <pc:docMk/>
          <pc:sldMk cId="1335969691" sldId="1201"/>
        </pc:sldMkLst>
      </pc:sldChg>
      <pc:sldChg chg="add del ord">
        <pc:chgData name="Spasko Katsarski" userId="cc8518145bc96298" providerId="LiveId" clId="{F172C5E6-E155-4732-A506-07529F296CD6}" dt="2023-10-06T15:50:20.331" v="42"/>
        <pc:sldMkLst>
          <pc:docMk/>
          <pc:sldMk cId="1061986691" sldId="1202"/>
        </pc:sldMkLst>
      </pc:sldChg>
      <pc:sldChg chg="add del ord">
        <pc:chgData name="Spasko Katsarski" userId="cc8518145bc96298" providerId="LiveId" clId="{F172C5E6-E155-4732-A506-07529F296CD6}" dt="2023-10-06T15:50:20.331" v="42"/>
        <pc:sldMkLst>
          <pc:docMk/>
          <pc:sldMk cId="714175749" sldId="1203"/>
        </pc:sldMkLst>
      </pc:sldChg>
      <pc:sldChg chg="add del ord">
        <pc:chgData name="Spasko Katsarski" userId="cc8518145bc96298" providerId="LiveId" clId="{F172C5E6-E155-4732-A506-07529F296CD6}" dt="2023-10-06T15:50:20.331" v="42"/>
        <pc:sldMkLst>
          <pc:docMk/>
          <pc:sldMk cId="1518246643" sldId="1204"/>
        </pc:sldMkLst>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6.10.2023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92000"/>
            <a:ext cx="6443999" cy="252000"/>
          </a:xfrm>
          <a:prstGeom prst="rect">
            <a:avLst/>
          </a:prstGeom>
        </p:spPr>
        <p:txBody>
          <a:bodyPr vert="horz" lIns="91440" tIns="45720" rIns="91440" bIns="45720" rtlCol="0" anchor="b"/>
          <a:lstStyle>
            <a:lvl1pPr algn="l">
              <a:defRPr sz="1200"/>
            </a:lvl1pPr>
          </a:lstStyle>
          <a:p>
            <a:r>
              <a:rPr lang="bg-BG" sz="1100" dirty="0"/>
              <a:t>Работна група </a:t>
            </a:r>
            <a:r>
              <a:rPr lang="ru-RU" sz="1100" dirty="0"/>
              <a:t>"Образование по програмиране и ИТ</a:t>
            </a:r>
            <a:r>
              <a:rPr lang="bg-BG" sz="1100" dirty="0"/>
              <a:t>", с подкрепата на </a:t>
            </a:r>
            <a:r>
              <a:rPr lang="en-US" sz="1100" dirty="0">
                <a:hlinkClick r:id="rId2"/>
              </a:rPr>
              <a:t>SoftUni</a:t>
            </a:r>
            <a:endParaRPr lang="en-US" sz="1100" dirty="0"/>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92000"/>
            <a:ext cx="412413" cy="252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10/6/2023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92000"/>
            <a:ext cx="367414" cy="252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2"/>
              </a:rPr>
              <a:t>SoftUni</a:t>
            </a:r>
            <a:endParaRPr lang="en-US" sz="1100" dirty="0"/>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4" name="Footer Placeholder 7">
            <a:extLst>
              <a:ext uri="{FF2B5EF4-FFF2-40B4-BE49-F238E27FC236}">
                <a16:creationId xmlns:a16="http://schemas.microsoft.com/office/drawing/2014/main" id="{6201ACEB-2A33-4187-743B-9C79BE9E2763}"/>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35045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2" name="Footer Placeholder 7">
            <a:extLst>
              <a:ext uri="{FF2B5EF4-FFF2-40B4-BE49-F238E27FC236}">
                <a16:creationId xmlns:a16="http://schemas.microsoft.com/office/drawing/2014/main" id="{946A3879-B952-F5FD-F23E-B7D40202E7ED}"/>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105398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pPr/>
              <a:t>5</a:t>
            </a:fld>
            <a:endParaRPr lang="en-US" dirty="0"/>
          </a:p>
        </p:txBody>
      </p:sp>
      <p:sp>
        <p:nvSpPr>
          <p:cNvPr id="6" name="Footer Placeholder 7">
            <a:extLst>
              <a:ext uri="{FF2B5EF4-FFF2-40B4-BE49-F238E27FC236}">
                <a16:creationId xmlns:a16="http://schemas.microsoft.com/office/drawing/2014/main" id="{D88CCA0C-27FF-E1A0-3D16-091E0D014035}"/>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269114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7</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
        <p:nvSpPr>
          <p:cNvPr id="2" name="Footer Placeholder 7">
            <a:extLst>
              <a:ext uri="{FF2B5EF4-FFF2-40B4-BE49-F238E27FC236}">
                <a16:creationId xmlns:a16="http://schemas.microsoft.com/office/drawing/2014/main" id="{765B5849-2611-7D31-1C08-29BCC5232CE0}"/>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3675057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pPr/>
              <a:t>8</a:t>
            </a:fld>
            <a:endParaRPr lang="en-US" dirty="0"/>
          </a:p>
        </p:txBody>
      </p:sp>
      <p:sp>
        <p:nvSpPr>
          <p:cNvPr id="6" name="Footer Placeholder 7">
            <a:extLst>
              <a:ext uri="{FF2B5EF4-FFF2-40B4-BE49-F238E27FC236}">
                <a16:creationId xmlns:a16="http://schemas.microsoft.com/office/drawing/2014/main" id="{DBAF1F66-9E66-8513-5F98-62C0C4F2F54A}"/>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1822357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pPr/>
              <a:t>10</a:t>
            </a:fld>
            <a:endParaRPr lang="en-US" dirty="0"/>
          </a:p>
        </p:txBody>
      </p:sp>
      <p:sp>
        <p:nvSpPr>
          <p:cNvPr id="6" name="Footer Placeholder 7">
            <a:extLst>
              <a:ext uri="{FF2B5EF4-FFF2-40B4-BE49-F238E27FC236}">
                <a16:creationId xmlns:a16="http://schemas.microsoft.com/office/drawing/2014/main" id="{277CF2C0-066E-8552-18DD-0DE593ECA5C1}"/>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306000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Footer Placeholder 7">
            <a:extLst>
              <a:ext uri="{FF2B5EF4-FFF2-40B4-BE49-F238E27FC236}">
                <a16:creationId xmlns:a16="http://schemas.microsoft.com/office/drawing/2014/main" id="{09A6527B-94C8-3E54-62D6-A2BE0A6CAF29}"/>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3902292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21</a:t>
            </a:fld>
            <a:endParaRPr lang="en-US" dirty="0"/>
          </a:p>
        </p:txBody>
      </p:sp>
      <p:sp>
        <p:nvSpPr>
          <p:cNvPr id="5" name="Footer Placeholder 7">
            <a:extLst>
              <a:ext uri="{FF2B5EF4-FFF2-40B4-BE49-F238E27FC236}">
                <a16:creationId xmlns:a16="http://schemas.microsoft.com/office/drawing/2014/main" id="{8E53AC67-A3B5-4137-FEB8-F6D6F34F373A}"/>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923958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22</a:t>
            </a:fld>
            <a:endParaRPr lang="en-US" dirty="0"/>
          </a:p>
        </p:txBody>
      </p:sp>
      <p:sp>
        <p:nvSpPr>
          <p:cNvPr id="5" name="Footer Placeholder 7">
            <a:extLst>
              <a:ext uri="{FF2B5EF4-FFF2-40B4-BE49-F238E27FC236}">
                <a16:creationId xmlns:a16="http://schemas.microsoft.com/office/drawing/2014/main" id="{1423265A-AE3C-C042-E87D-4C23D2F81A4E}"/>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1073089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userDrawn="1"/>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6390123" y="3400017"/>
            <a:ext cx="5248260" cy="2188983"/>
          </a:xfrm>
        </p:spPr>
        <p:txBody>
          <a:bodyPr/>
          <a:lstStyle>
            <a:lvl1pPr marL="0" indent="0" algn="ctr" latinLnBrk="0">
              <a:buNone/>
              <a:defRPr>
                <a:solidFill>
                  <a:schemeClr val="bg1"/>
                </a:solidFill>
              </a:defRPr>
            </a:lvl1pPr>
          </a:lstStyle>
          <a:p>
            <a:r>
              <a:rPr lang="en-US" noProof="0" dirty="0"/>
              <a:t>Click icon to add picture</a:t>
            </a:r>
          </a:p>
        </p:txBody>
      </p:sp>
      <p:sp>
        <p:nvSpPr>
          <p:cNvPr id="10" name="Company Web Site">
            <a:extLst>
              <a:ext uri="{FF2B5EF4-FFF2-40B4-BE49-F238E27FC236}">
                <a16:creationId xmlns:a16="http://schemas.microsoft.com/office/drawing/2014/main" id="{0B99B1EE-62FA-4AA4-920C-D444D6C0B778}"/>
              </a:ext>
            </a:extLst>
          </p:cNvPr>
          <p:cNvSpPr>
            <a:spLocks noGrp="1"/>
          </p:cNvSpPr>
          <p:nvPr>
            <p:ph type="body" sz="quarter" idx="22" hasCustomPrompt="1"/>
          </p:nvPr>
        </p:nvSpPr>
        <p:spPr>
          <a:xfrm>
            <a:off x="6390120" y="6086106"/>
            <a:ext cx="5248260" cy="341313"/>
          </a:xfrm>
        </p:spPr>
        <p:txBody>
          <a:bodyPr lIns="36000" rIns="36000" anchor="ctr" anchorCtr="0">
            <a:noAutofit/>
          </a:bodyPr>
          <a:lstStyle>
            <a:lvl1pPr marL="0" indent="0" algn="r">
              <a:buNone/>
              <a:defRPr sz="1800"/>
            </a:lvl1pPr>
          </a:lstStyle>
          <a:p>
            <a:pPr lvl="0"/>
            <a:r>
              <a:rPr lang="en-US" dirty="0"/>
              <a:t>https://softuni.foundation  </a:t>
            </a:r>
          </a:p>
        </p:txBody>
      </p:sp>
      <p:sp>
        <p:nvSpPr>
          <p:cNvPr id="6" name="Company Name">
            <a:extLst>
              <a:ext uri="{FF2B5EF4-FFF2-40B4-BE49-F238E27FC236}">
                <a16:creationId xmlns:a16="http://schemas.microsoft.com/office/drawing/2014/main" id="{2A76510A-0BAE-A827-E77C-BE88E38F52AA}"/>
              </a:ext>
            </a:extLst>
          </p:cNvPr>
          <p:cNvSpPr>
            <a:spLocks noGrp="1"/>
          </p:cNvSpPr>
          <p:nvPr>
            <p:ph type="body" sz="quarter" idx="21" hasCustomPrompt="1"/>
          </p:nvPr>
        </p:nvSpPr>
        <p:spPr>
          <a:xfrm>
            <a:off x="6390122" y="5698189"/>
            <a:ext cx="5248260" cy="374236"/>
          </a:xfrm>
        </p:spPr>
        <p:txBody>
          <a:bodyPr lIns="36000" rIns="36000" anchor="ctr" anchorCtr="0">
            <a:normAutofit/>
          </a:bodyPr>
          <a:lstStyle>
            <a:lvl1pPr marL="0" indent="0" algn="r">
              <a:buNone/>
              <a:defRPr sz="2000" b="1">
                <a:solidFill>
                  <a:schemeClr val="tx1">
                    <a:lumMod val="75000"/>
                  </a:schemeClr>
                </a:solidFill>
              </a:defRPr>
            </a:lvl1pPr>
          </a:lstStyle>
          <a:p>
            <a:pPr lvl="0"/>
            <a:r>
              <a:rPr lang="en-US" dirty="0"/>
              <a:t>SoftUni Foundation</a:t>
            </a:r>
          </a:p>
        </p:txBody>
      </p:sp>
      <p:sp>
        <p:nvSpPr>
          <p:cNvPr id="31" name="Author Position">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534045" y="6085863"/>
            <a:ext cx="4751953" cy="341556"/>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1800" b="0" kern="1200" dirty="0" smtClean="0">
                <a:solidFill>
                  <a:schemeClr val="tx1">
                    <a:lumMod val="75000"/>
                  </a:schemeClr>
                </a:solidFill>
                <a:effectLst/>
                <a:latin typeface="+mn-lt"/>
                <a:ea typeface="+mn-ea"/>
                <a:cs typeface="+mn-cs"/>
              </a:defRPr>
            </a:lvl1pPr>
          </a:lstStyle>
          <a:p>
            <a:pPr lvl="0"/>
            <a:r>
              <a:rPr lang="en-US" noProof="0" dirty="0"/>
              <a:t>URL</a:t>
            </a:r>
          </a:p>
        </p:txBody>
      </p:sp>
      <p:sp>
        <p:nvSpPr>
          <p:cNvPr id="30" name="Author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534046" y="5251106"/>
            <a:ext cx="4751954" cy="724904"/>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000" b="1" kern="1200" dirty="0" smtClean="0">
                <a:solidFill>
                  <a:schemeClr val="tx1">
                    <a:lumMod val="75000"/>
                  </a:schemeClr>
                </a:solidFill>
                <a:effectLst/>
                <a:latin typeface="+mn-lt"/>
                <a:ea typeface="+mn-ea"/>
                <a:cs typeface="+mn-cs"/>
              </a:defRPr>
            </a:lvl1pPr>
          </a:lstStyle>
          <a:p>
            <a:pPr lvl="0"/>
            <a:r>
              <a:rPr lang="en-US" noProof="0" dirty="0"/>
              <a:t>Authors</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746" y="1402942"/>
            <a:ext cx="11083636" cy="1306057"/>
          </a:xfrm>
        </p:spPr>
        <p:txBody>
          <a:bodyPr anchor="t" anchorCtr="0">
            <a:normAutofit/>
          </a:bodyPr>
          <a:lstStyle>
            <a:lvl1pPr marL="0" indent="0" algn="ctr" latinLnBrk="0">
              <a:buNone/>
              <a:defRPr sz="3600">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746" y="321501"/>
            <a:ext cx="11083636" cy="971589"/>
          </a:xfrm>
        </p:spPr>
        <p:txBody>
          <a:bodyPr>
            <a:normAutofit/>
          </a:bodyPr>
          <a:lstStyle>
            <a:lvl1pPr algn="ctr" latinLnBrk="0">
              <a:defRPr sz="5400"/>
            </a:lvl1pPr>
          </a:lstStyle>
          <a:p>
            <a:r>
              <a:rPr lang="en-US" noProof="0" dirty="0"/>
              <a:t>Presentation Title</a:t>
            </a:r>
          </a:p>
        </p:txBody>
      </p:sp>
      <p:pic>
        <p:nvPicPr>
          <p:cNvPr id="4" name="Picture 3">
            <a:extLst>
              <a:ext uri="{FF2B5EF4-FFF2-40B4-BE49-F238E27FC236}">
                <a16:creationId xmlns:a16="http://schemas.microsoft.com/office/drawing/2014/main" id="{324D0DB3-F60A-469B-7831-209CB666CCE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6549" y="4325954"/>
            <a:ext cx="2538082" cy="633046"/>
          </a:xfrm>
          <a:prstGeom prst="rect">
            <a:avLst/>
          </a:prstGeom>
        </p:spPr>
      </p:pic>
      <p:pic>
        <p:nvPicPr>
          <p:cNvPr id="5" name="Picture 4" title="CC-BY-NC-SA License">
            <a:hlinkClick r:id="rId3" tooltip="This work is licensed under the &quot;Creative Commons Attribution-NonCommercial-ShareAlike 4.0 International&quot; license"/>
            <a:extLst>
              <a:ext uri="{FF2B5EF4-FFF2-40B4-BE49-F238E27FC236}">
                <a16:creationId xmlns:a16="http://schemas.microsoft.com/office/drawing/2014/main" id="{2D40731C-0303-A69D-63FD-E048A73CA59F}"/>
              </a:ext>
            </a:extLst>
          </p:cNvPr>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3402682" y="4321352"/>
            <a:ext cx="1809336" cy="633045"/>
          </a:xfrm>
          <a:prstGeom prst="roundRect">
            <a:avLst>
              <a:gd name="adj" fmla="val 3940"/>
            </a:avLst>
          </a:prstGeom>
          <a:solidFill>
            <a:srgbClr val="231F20">
              <a:alpha val="50000"/>
            </a:srgbClr>
          </a:solidFill>
          <a:ln>
            <a:noFill/>
          </a:ln>
        </p:spPr>
      </p:pic>
    </p:spTree>
    <p:extLst>
      <p:ext uri="{BB962C8B-B14F-4D97-AF65-F5344CB8AC3E}">
        <p14:creationId xmlns:p14="http://schemas.microsoft.com/office/powerpoint/2010/main" val="3706541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5" y="100750"/>
            <a:ext cx="10270595" cy="882654"/>
          </a:xfrm>
        </p:spPr>
        <p:txBody>
          <a:bodyPr/>
          <a:lstStyle>
            <a:lvl1pPr latinLnBrk="0">
              <a:defRPr>
                <a:solidFill>
                  <a:schemeClr val="bg2"/>
                </a:solidFill>
              </a:defRPr>
            </a:lvl1pPr>
          </a:lstStyle>
          <a:p>
            <a:r>
              <a:rPr lang="en-US" noProof="0" dirty="0"/>
              <a:t>Slide Title</a:t>
            </a:r>
          </a:p>
        </p:txBody>
      </p:sp>
      <p:pic>
        <p:nvPicPr>
          <p:cNvPr id="8" name="Picture 7">
            <a:extLst>
              <a:ext uri="{FF2B5EF4-FFF2-40B4-BE49-F238E27FC236}">
                <a16:creationId xmlns:a16="http://schemas.microsoft.com/office/drawing/2014/main" id="{2C9792D8-D354-4699-B7D6-B8CB7F77594F}"/>
              </a:ext>
            </a:extLst>
          </p:cNvPr>
          <p:cNvPicPr>
            <a:picLocks noChangeAspect="1"/>
          </p:cNvPicPr>
          <p:nvPr userDrawn="1"/>
        </p:nvPicPr>
        <p:blipFill>
          <a:blip r:embed="rId2"/>
          <a:stretch>
            <a:fillRect/>
          </a:stretch>
        </p:blipFill>
        <p:spPr>
          <a:xfrm>
            <a:off x="5398753" y="5340443"/>
            <a:ext cx="1334859" cy="982867"/>
          </a:xfrm>
          <a:prstGeom prst="rect">
            <a:avLst/>
          </a:prstGeom>
        </p:spPr>
      </p:pic>
      <p:pic>
        <p:nvPicPr>
          <p:cNvPr id="3" name="Picture 2">
            <a:extLst>
              <a:ext uri="{FF2B5EF4-FFF2-40B4-BE49-F238E27FC236}">
                <a16:creationId xmlns:a16="http://schemas.microsoft.com/office/drawing/2014/main" id="{B6351E19-25DA-EAD2-9FBE-358B6135D72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Slide Title</a:t>
            </a:r>
          </a:p>
        </p:txBody>
      </p:sp>
      <p:pic>
        <p:nvPicPr>
          <p:cNvPr id="4" name="Picture 3">
            <a:extLst>
              <a:ext uri="{FF2B5EF4-FFF2-40B4-BE49-F238E27FC236}">
                <a16:creationId xmlns:a16="http://schemas.microsoft.com/office/drawing/2014/main" id="{42F3DB3E-BDAA-8201-9A01-2F52640A84C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itle 2">
            <a:extLst>
              <a:ext uri="{FF2B5EF4-FFF2-40B4-BE49-F238E27FC236}">
                <a16:creationId xmlns:a16="http://schemas.microsoft.com/office/drawing/2014/main" id="{3107753B-8639-4399-B782-EE5377184D2E}"/>
              </a:ext>
            </a:extLst>
          </p:cNvPr>
          <p:cNvSpPr>
            <a:spLocks noGrp="1"/>
          </p:cNvSpPr>
          <p:nvPr>
            <p:ph type="title" hasCustomPrompt="1"/>
          </p:nvPr>
        </p:nvSpPr>
        <p:spPr>
          <a:xfrm>
            <a:off x="726988" y="1461842"/>
            <a:ext cx="10731663" cy="3047158"/>
          </a:xfrm>
        </p:spPr>
        <p:txBody>
          <a:bodyPr>
            <a:normAutofit/>
          </a:bodyPr>
          <a:lstStyle>
            <a:lvl1pPr algn="ctr">
              <a:defRPr sz="13800"/>
            </a:lvl1pPr>
          </a:lstStyle>
          <a:p>
            <a:r>
              <a:rPr lang="bg-BG" dirty="0"/>
              <a:t>Въпроси?</a:t>
            </a:r>
            <a:endParaRPr lang="en-US" dirty="0"/>
          </a:p>
        </p:txBody>
      </p: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Slide Title</a:t>
            </a:r>
          </a:p>
        </p:txBody>
      </p:sp>
      <p:pic>
        <p:nvPicPr>
          <p:cNvPr id="4" name="Picture 3">
            <a:extLst>
              <a:ext uri="{FF2B5EF4-FFF2-40B4-BE49-F238E27FC236}">
                <a16:creationId xmlns:a16="http://schemas.microsoft.com/office/drawing/2014/main" id="{4B9A1D0F-F579-6A3C-C698-4E2E7F1AB26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6" y="100750"/>
            <a:ext cx="916404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78CA5371-2597-CF8F-1859-22639580743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6" y="100750"/>
            <a:ext cx="916404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A37AF1B9-D67A-246A-86B6-E28F19C5239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7" y="100750"/>
            <a:ext cx="987582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9C2C375B-43BF-D1DD-F160-1500A111885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1311"/>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2" name="Slide Body Text">
            <a:extLst>
              <a:ext uri="{FF2B5EF4-FFF2-40B4-BE49-F238E27FC236}">
                <a16:creationId xmlns:a16="http://schemas.microsoft.com/office/drawing/2014/main" id="{B608ED73-CE88-49E4-8BFC-DBD6E9AE6B10}"/>
              </a:ext>
            </a:extLst>
          </p:cNvPr>
          <p:cNvSpPr>
            <a:spLocks noGrp="1"/>
          </p:cNvSpPr>
          <p:nvPr>
            <p:ph type="body" sz="quarter" idx="10" hasCustomPrompt="1"/>
          </p:nvPr>
        </p:nvSpPr>
        <p:spPr>
          <a:xfrm>
            <a:off x="190406" y="1206668"/>
            <a:ext cx="11804831" cy="5550582"/>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This is a code example</a:t>
            </a:r>
          </a:p>
        </p:txBody>
      </p:sp>
      <p:sp>
        <p:nvSpPr>
          <p:cNvPr id="4" name="Code Box">
            <a:extLst>
              <a:ext uri="{FF2B5EF4-FFF2-40B4-BE49-F238E27FC236}">
                <a16:creationId xmlns:a16="http://schemas.microsoft.com/office/drawing/2014/main" id="{F4E021E9-D6DB-4272-8C9F-CEF4940FDC10}"/>
              </a:ext>
            </a:extLst>
          </p:cNvPr>
          <p:cNvSpPr>
            <a:spLocks noGrp="1"/>
          </p:cNvSpPr>
          <p:nvPr>
            <p:ph type="body" sz="quarter" idx="11" hasCustomPrompt="1"/>
          </p:nvPr>
        </p:nvSpPr>
        <p:spPr>
          <a:xfrm>
            <a:off x="674683" y="2034000"/>
            <a:ext cx="10836275" cy="2237893"/>
          </a:xfr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a:buNone/>
              <a:defRPr lang="en-US" sz="2800" b="1" smtClean="0">
                <a:latin typeface="Consolas" pitchFamily="49" charset="0"/>
              </a:defRPr>
            </a:lvl1pPr>
            <a:lvl2pPr>
              <a:defRPr lang="en-US" smtClean="0"/>
            </a:lvl2pPr>
            <a:lvl3pPr>
              <a:defRPr lang="en-US" smtClean="0"/>
            </a:lvl3pPr>
            <a:lvl4pPr>
              <a:defRPr lang="en-US" smtClean="0"/>
            </a:lvl4pPr>
            <a:lvl5pPr>
              <a:defRPr lang="en-US"/>
            </a:lvl5pPr>
          </a:lstStyle>
          <a:p>
            <a:pPr>
              <a:spcBef>
                <a:spcPts val="300"/>
              </a:spcBef>
              <a:spcAft>
                <a:spcPts val="300"/>
              </a:spcAft>
            </a:pPr>
            <a:r>
              <a:rPr lang="en-US" noProof="1"/>
              <a:t>Source code box</a:t>
            </a:r>
          </a:p>
          <a:p>
            <a:pPr>
              <a:spcBef>
                <a:spcPts val="300"/>
              </a:spcBef>
              <a:spcAft>
                <a:spcPts val="300"/>
              </a:spcAft>
            </a:pPr>
            <a:r>
              <a:rPr lang="en-US" noProof="1"/>
              <a:t>…</a:t>
            </a:r>
          </a:p>
          <a:p>
            <a:pPr>
              <a:spcBef>
                <a:spcPts val="300"/>
              </a:spcBef>
              <a:spcAft>
                <a:spcPts val="300"/>
              </a:spcAft>
            </a:pPr>
            <a:r>
              <a:rPr lang="en-US" noProof="1"/>
              <a:t>…</a:t>
            </a:r>
          </a:p>
          <a:p>
            <a:pPr>
              <a:spcBef>
                <a:spcPts val="300"/>
              </a:spcBef>
              <a:spcAft>
                <a:spcPts val="300"/>
              </a:spcAft>
            </a:pPr>
            <a:r>
              <a:rPr lang="en-US" noProof="1"/>
              <a:t>…</a:t>
            </a:r>
          </a:p>
        </p:txBody>
      </p:sp>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5" y="100750"/>
            <a:ext cx="10239658" cy="882654"/>
          </a:xfrm>
        </p:spPr>
        <p:txBody>
          <a:bodyPr/>
          <a:lstStyle>
            <a:lvl1pPr latinLnBrk="0">
              <a:defRPr>
                <a:solidFill>
                  <a:schemeClr val="bg2"/>
                </a:solidFill>
              </a:defRPr>
            </a:lvl1pPr>
          </a:lstStyle>
          <a:p>
            <a:r>
              <a:rPr lang="en-US" noProof="0" dirty="0"/>
              <a:t>Slide Title</a:t>
            </a:r>
          </a:p>
        </p:txBody>
      </p:sp>
      <p:pic>
        <p:nvPicPr>
          <p:cNvPr id="3" name="Picture 2">
            <a:extLst>
              <a:ext uri="{FF2B5EF4-FFF2-40B4-BE49-F238E27FC236}">
                <a16:creationId xmlns:a16="http://schemas.microsoft.com/office/drawing/2014/main" id="{4B69A4E8-9221-8F79-65B4-BF9AA7F87DD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Oval Center Icon"/>
          <p:cNvSpPr>
            <a:spLocks noChangeAspect="1"/>
          </p:cNvSpPr>
          <p:nvPr/>
        </p:nvSpPr>
        <p:spPr>
          <a:xfrm>
            <a:off x="831000" y="109147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5241000" y="3338387"/>
            <a:ext cx="6065892"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5241000" y="1471047"/>
            <a:ext cx="6065892" cy="1754333"/>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24239197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11781606"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dirty="0"/>
              <a:t>…</a:t>
            </a:r>
          </a:p>
          <a:p>
            <a:pPr lvl="1"/>
            <a:r>
              <a:rPr lang="en-US" noProof="0" dirty="0"/>
              <a:t>…</a:t>
            </a:r>
          </a:p>
          <a:p>
            <a:pPr lvl="1"/>
            <a:r>
              <a:rPr lang="en-US" noProof="0" dirty="0"/>
              <a:t>…</a:t>
            </a:r>
          </a:p>
          <a:p>
            <a:pPr lvl="0"/>
            <a:r>
              <a:rPr lang="en-US" noProof="0" dirty="0"/>
              <a:t>…</a:t>
            </a:r>
          </a:p>
          <a:p>
            <a:pPr lvl="1"/>
            <a:r>
              <a:rPr lang="en-US" noProof="0" dirty="0"/>
              <a:t>…</a:t>
            </a:r>
          </a:p>
          <a:p>
            <a:pPr lvl="1"/>
            <a:r>
              <a:rPr lang="en-US" noProof="0" dirty="0"/>
              <a:t>…</a:t>
            </a:r>
          </a:p>
          <a:p>
            <a:pPr lvl="0"/>
            <a:r>
              <a:rPr lang="en-US" noProof="0" dirty="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Table of Contents</a:t>
            </a:r>
          </a:p>
        </p:txBody>
      </p:sp>
      <p:pic>
        <p:nvPicPr>
          <p:cNvPr id="3" name="Picture 2">
            <a:extLst>
              <a:ext uri="{FF2B5EF4-FFF2-40B4-BE49-F238E27FC236}">
                <a16:creationId xmlns:a16="http://schemas.microsoft.com/office/drawing/2014/main" id="{4FD808AB-EC49-1578-0005-D58D2A365A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91" r:id="rId1"/>
    <p:sldLayoutId id="2147483689" r:id="rId2"/>
    <p:sldLayoutId id="2147483681" r:id="rId3"/>
    <p:sldLayoutId id="2147483679" r:id="rId4"/>
    <p:sldLayoutId id="2147483680" r:id="rId5"/>
    <p:sldLayoutId id="2147483688" r:id="rId6"/>
    <p:sldLayoutId id="2147483684" r:id="rId7"/>
    <p:sldLayoutId id="2147483690" r:id="rId8"/>
    <p:sldLayoutId id="2147483677" r:id="rId9"/>
    <p:sldLayoutId id="2147483683" r:id="rId10"/>
    <p:sldLayoutId id="2147483685" r:id="rId11"/>
    <p:sldLayoutId id="2147483686"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BG-IT-Edu"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creativecommons.org/licenses/by-nc-sa/4.0/" TargetMode="External"/><Relationship Id="rId4" Type="http://schemas.openxmlformats.org/officeDocument/2006/relationships/hyperlink" Target="https://github.com/BG-IT-Edu"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8"/>
          </p:nvPr>
        </p:nvSpPr>
        <p:spPr/>
        <p:txBody>
          <a:bodyPr/>
          <a:lstStyle/>
          <a:p>
            <a:r>
              <a:rPr lang="en-US" dirty="0">
                <a:hlinkClick r:id="rId3"/>
              </a:rPr>
              <a:t>https://softuni.bg</a:t>
            </a:r>
            <a:endParaRPr lang="en-US" dirty="0"/>
          </a:p>
        </p:txBody>
      </p:sp>
      <p:sp>
        <p:nvSpPr>
          <p:cNvPr id="11" name="Text Placeholder 10"/>
          <p:cNvSpPr>
            <a:spLocks noGrp="1"/>
          </p:cNvSpPr>
          <p:nvPr>
            <p:ph type="body" sz="quarter" idx="17"/>
          </p:nvPr>
        </p:nvSpPr>
        <p:spPr/>
        <p:txBody>
          <a:bodyPr/>
          <a:lstStyle/>
          <a:p>
            <a:r>
              <a:rPr lang="en-US" dirty="0"/>
              <a:t>Software University</a:t>
            </a:r>
          </a:p>
        </p:txBody>
      </p:sp>
      <p:sp>
        <p:nvSpPr>
          <p:cNvPr id="6" name="Subtitle 5"/>
          <p:cNvSpPr>
            <a:spLocks noGrp="1"/>
          </p:cNvSpPr>
          <p:nvPr>
            <p:ph type="subTitle" idx="1"/>
          </p:nvPr>
        </p:nvSpPr>
        <p:spPr/>
        <p:txBody>
          <a:bodyPr>
            <a:normAutofit/>
          </a:bodyPr>
          <a:lstStyle/>
          <a:p>
            <a:r>
              <a:rPr lang="bg-BG" dirty="0"/>
              <a:t>Какво е </a:t>
            </a:r>
            <a:r>
              <a:rPr lang="en-US" dirty="0"/>
              <a:t>SQL? SQL </a:t>
            </a:r>
            <a:r>
              <a:rPr lang="bg-BG" dirty="0"/>
              <a:t>функции</a:t>
            </a:r>
            <a:endParaRPr lang="en-US" dirty="0"/>
          </a:p>
          <a:p>
            <a:endParaRPr lang="en-US" dirty="0"/>
          </a:p>
        </p:txBody>
      </p:sp>
      <p:sp>
        <p:nvSpPr>
          <p:cNvPr id="5" name="Title 4"/>
          <p:cNvSpPr>
            <a:spLocks noGrp="1"/>
          </p:cNvSpPr>
          <p:nvPr>
            <p:ph type="title"/>
          </p:nvPr>
        </p:nvSpPr>
        <p:spPr/>
        <p:txBody>
          <a:bodyPr>
            <a:normAutofit/>
          </a:bodyPr>
          <a:lstStyle/>
          <a:p>
            <a:r>
              <a:rPr lang="ru-RU" dirty="0"/>
              <a:t>Въведение в SQL</a:t>
            </a:r>
          </a:p>
        </p:txBody>
      </p:sp>
      <p:pic>
        <p:nvPicPr>
          <p:cNvPr id="29702" name="Picture 6" descr="The Best Way to Learn SQL - Learn to code in 30 Days!"/>
          <p:cNvPicPr>
            <a:picLocks noChangeAspect="1" noChangeArrowheads="1"/>
          </p:cNvPicPr>
          <p:nvPr/>
        </p:nvPicPr>
        <p:blipFill>
          <a:blip r:embed="rId4" cstate="print"/>
          <a:srcRect/>
          <a:stretch>
            <a:fillRect/>
          </a:stretch>
        </p:blipFill>
        <p:spPr bwMode="auto">
          <a:xfrm>
            <a:off x="8031000" y="2394000"/>
            <a:ext cx="4934424" cy="2590573"/>
          </a:xfrm>
          <a:prstGeom prst="rect">
            <a:avLst/>
          </a:prstGeom>
          <a:noFill/>
        </p:spPr>
      </p:pic>
      <p:sp>
        <p:nvSpPr>
          <p:cNvPr id="9" name="Text Placeholder 11">
            <a:extLst>
              <a:ext uri="{FF2B5EF4-FFF2-40B4-BE49-F238E27FC236}">
                <a16:creationId xmlns:a16="http://schemas.microsoft.com/office/drawing/2014/main" id="{F4C483BF-2056-52EE-2C82-038E4589FBAA}"/>
              </a:ext>
            </a:extLst>
          </p:cNvPr>
          <p:cNvSpPr txBox="1">
            <a:spLocks/>
          </p:cNvSpPr>
          <p:nvPr/>
        </p:nvSpPr>
        <p:spPr>
          <a:xfrm>
            <a:off x="6374856" y="5529764"/>
            <a:ext cx="5248260" cy="374236"/>
          </a:xfrm>
          <a:prstGeom prst="rect">
            <a:avLst/>
          </a:prstGeom>
        </p:spPr>
        <p:txBody>
          <a:bodyPr vert="horz" lIns="36000" tIns="36000" rIns="36000" bIns="36000" rtlCol="0" anchor="ctr" anchorCtr="0">
            <a:noAutofit/>
          </a:bodyPr>
          <a:lstStyle>
            <a:lvl1pPr marL="0" indent="0" algn="r" defTabSz="1218438" rtl="0" eaLnBrk="1" latinLnBrk="0" hangingPunct="1">
              <a:lnSpc>
                <a:spcPct val="105000"/>
              </a:lnSpc>
              <a:spcBef>
                <a:spcPts val="600"/>
              </a:spcBef>
              <a:spcAft>
                <a:spcPts val="600"/>
              </a:spcAft>
              <a:buFont typeface="Wingdings" panose="05000000000000000000" pitchFamily="2" charset="2"/>
              <a:buNone/>
              <a:defRPr sz="2000" b="1" kern="1200">
                <a:solidFill>
                  <a:schemeClr val="tx1">
                    <a:lumMod val="75000"/>
                  </a:schemeClr>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bg-BG">
                <a:solidFill>
                  <a:srgbClr val="234465"/>
                </a:solidFill>
              </a:rPr>
              <a:t>Курс "Релационни бази данни"</a:t>
            </a:r>
            <a:endParaRPr lang="bg-BG" dirty="0">
              <a:solidFill>
                <a:srgbClr val="234465"/>
              </a:solidFill>
            </a:endParaRPr>
          </a:p>
        </p:txBody>
      </p:sp>
      <p:sp>
        <p:nvSpPr>
          <p:cNvPr id="14" name="Text Placeholder 6">
            <a:extLst>
              <a:ext uri="{FF2B5EF4-FFF2-40B4-BE49-F238E27FC236}">
                <a16:creationId xmlns:a16="http://schemas.microsoft.com/office/drawing/2014/main" id="{F087C416-9125-E03D-9027-FAFEBE1BFBF2}"/>
              </a:ext>
            </a:extLst>
          </p:cNvPr>
          <p:cNvSpPr txBox="1">
            <a:spLocks/>
          </p:cNvSpPr>
          <p:nvPr/>
        </p:nvSpPr>
        <p:spPr>
          <a:xfrm>
            <a:off x="6379867" y="5904000"/>
            <a:ext cx="5248260" cy="341313"/>
          </a:xfrm>
          <a:prstGeom prst="rect">
            <a:avLst/>
          </a:prstGeom>
        </p:spPr>
        <p:txBody>
          <a:bodyPr vert="horz" lIns="36000" tIns="36000" rIns="36000" bIns="36000" rtlCol="0" anchor="ctr" anchorCtr="0">
            <a:noAutofit/>
          </a:bodyPr>
          <a:lstStyle>
            <a:lvl1pPr marL="0" indent="0" algn="r" defTabSz="1218438" rtl="0" eaLnBrk="1" latinLnBrk="0" hangingPunct="1">
              <a:lnSpc>
                <a:spcPct val="105000"/>
              </a:lnSpc>
              <a:spcBef>
                <a:spcPts val="600"/>
              </a:spcBef>
              <a:spcAft>
                <a:spcPts val="600"/>
              </a:spcAft>
              <a:buFont typeface="Wingdings" panose="05000000000000000000" pitchFamily="2" charset="2"/>
              <a:buNone/>
              <a:defRPr sz="1800"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bg-BG" noProof="1"/>
              <a:t>Софтуерни и хардуерни науки</a:t>
            </a:r>
            <a:endParaRPr lang="en-US" dirty="0"/>
          </a:p>
        </p:txBody>
      </p:sp>
      <p:pic>
        <p:nvPicPr>
          <p:cNvPr id="15" name="Picture 14" descr="A yellow and blue sign with white text&#10;&#10;Description automatically generated">
            <a:extLst>
              <a:ext uri="{FF2B5EF4-FFF2-40B4-BE49-F238E27FC236}">
                <a16:creationId xmlns:a16="http://schemas.microsoft.com/office/drawing/2014/main" id="{F5951D74-16D2-ADDE-40FD-3E2DFD04A7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311" y="3001428"/>
            <a:ext cx="1956689" cy="877572"/>
          </a:xfrm>
          <a:prstGeom prst="rect">
            <a:avLst/>
          </a:prstGeom>
        </p:spPr>
      </p:pic>
    </p:spTree>
    <p:extLst>
      <p:ext uri="{BB962C8B-B14F-4D97-AF65-F5344CB8AC3E}">
        <p14:creationId xmlns:p14="http://schemas.microsoft.com/office/powerpoint/2010/main" val="20820651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Изберете служителите, чиито заплати са между </a:t>
            </a:r>
            <a:r>
              <a:rPr lang="en-US" sz="3600" b="1" dirty="0">
                <a:solidFill>
                  <a:schemeClr val="bg1"/>
                </a:solidFill>
              </a:rPr>
              <a:t>3000 </a:t>
            </a:r>
            <a:r>
              <a:rPr lang="ru-RU" sz="3600" dirty="0"/>
              <a:t>и </a:t>
            </a:r>
            <a:r>
              <a:rPr lang="en-US" sz="3600" b="1" dirty="0">
                <a:solidFill>
                  <a:schemeClr val="bg1"/>
                </a:solidFill>
              </a:rPr>
              <a:t>5000</a:t>
            </a:r>
            <a:r>
              <a:rPr lang="ru-RU" sz="3600" dirty="0"/>
              <a:t>:</a:t>
            </a:r>
          </a:p>
        </p:txBody>
      </p:sp>
      <p:sp>
        <p:nvSpPr>
          <p:cNvPr id="4" name="Title 3"/>
          <p:cNvSpPr>
            <a:spLocks noGrp="1"/>
          </p:cNvSpPr>
          <p:nvPr>
            <p:ph type="title"/>
          </p:nvPr>
        </p:nvSpPr>
        <p:spPr/>
        <p:txBody>
          <a:bodyPr/>
          <a:lstStyle/>
          <a:p>
            <a:r>
              <a:rPr lang="bg-BG" dirty="0"/>
              <a:t>Филтриране</a:t>
            </a:r>
            <a:r>
              <a:rPr lang="en-US" dirty="0"/>
              <a:t> (2)</a:t>
            </a:r>
          </a:p>
        </p:txBody>
      </p:sp>
      <p:sp>
        <p:nvSpPr>
          <p:cNvPr id="5" name="Rectangle 3"/>
          <p:cNvSpPr>
            <a:spLocks noChangeArrowheads="1"/>
          </p:cNvSpPr>
          <p:nvPr/>
        </p:nvSpPr>
        <p:spPr bwMode="auto">
          <a:xfrm>
            <a:off x="1978500" y="3204000"/>
            <a:ext cx="823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FirstName, LastName, Salary</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r>
              <a:rPr lang="bg-BG" sz="2800" b="1" noProof="1">
                <a:latin typeface="Consolas" pitchFamily="49" charset="0"/>
                <a:cs typeface="Consolas" pitchFamily="49" charset="0"/>
              </a:rPr>
              <a:t> </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Salary </a:t>
            </a:r>
            <a:r>
              <a:rPr lang="en-US" sz="2800" b="1" noProof="1">
                <a:solidFill>
                  <a:schemeClr val="bg1"/>
                </a:solidFill>
                <a:latin typeface="Consolas" pitchFamily="49" charset="0"/>
                <a:cs typeface="Consolas" pitchFamily="49" charset="0"/>
              </a:rPr>
              <a:t>BETWEEN </a:t>
            </a:r>
            <a:r>
              <a:rPr lang="en-US" sz="2800" b="1" dirty="0"/>
              <a:t>3000  </a:t>
            </a:r>
            <a:r>
              <a:rPr lang="en-US" sz="2800" b="1" noProof="1">
                <a:solidFill>
                  <a:schemeClr val="bg1"/>
                </a:solidFill>
                <a:latin typeface="Consolas" pitchFamily="49" charset="0"/>
                <a:cs typeface="Consolas" pitchFamily="49" charset="0"/>
              </a:rPr>
              <a:t>AND </a:t>
            </a:r>
            <a:r>
              <a:rPr lang="en-US" sz="2800" b="1" dirty="0"/>
              <a:t>5000</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F40703C5-B54D-9897-9A2B-833B3242403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38750429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2"/>
              </a:buClr>
            </a:pPr>
            <a:r>
              <a:rPr lang="en-US" sz="3400" b="1" dirty="0">
                <a:solidFill>
                  <a:schemeClr val="bg1"/>
                </a:solidFill>
              </a:rPr>
              <a:t>DISTINCT </a:t>
            </a:r>
            <a:r>
              <a:rPr lang="bg-BG" dirty="0"/>
              <a:t>оператор:</a:t>
            </a:r>
          </a:p>
          <a:p>
            <a:pPr lvl="1"/>
            <a:r>
              <a:rPr lang="bg-BG" dirty="0"/>
              <a:t>Използва се за</a:t>
            </a:r>
            <a:r>
              <a:rPr lang="ru-RU" dirty="0"/>
              <a:t> извличане на уникални стойности от дадена колона в резултатния набор</a:t>
            </a:r>
            <a:endParaRPr lang="en-US" dirty="0"/>
          </a:p>
          <a:p>
            <a:pPr lvl="1"/>
            <a:r>
              <a:rPr lang="ru-RU" dirty="0"/>
              <a:t>Ако имаме таблица </a:t>
            </a:r>
            <a:r>
              <a:rPr lang="en-US" sz="3200" b="1" dirty="0">
                <a:solidFill>
                  <a:schemeClr val="bg1"/>
                </a:solidFill>
              </a:rPr>
              <a:t>Products </a:t>
            </a:r>
            <a:r>
              <a:rPr lang="ru-RU" dirty="0"/>
              <a:t>с колона </a:t>
            </a:r>
            <a:r>
              <a:rPr lang="en-US" sz="3200" b="1" dirty="0">
                <a:solidFill>
                  <a:schemeClr val="bg1"/>
                </a:solidFill>
              </a:rPr>
              <a:t>Category</a:t>
            </a:r>
            <a:r>
              <a:rPr lang="en-US" dirty="0"/>
              <a:t>,</a:t>
            </a:r>
            <a:r>
              <a:rPr lang="en-US" sz="3200" b="1" dirty="0">
                <a:solidFill>
                  <a:schemeClr val="bg1"/>
                </a:solidFill>
              </a:rPr>
              <a:t> </a:t>
            </a:r>
            <a:r>
              <a:rPr lang="ru-RU" dirty="0"/>
              <a:t>можем да изберем уникалните категории: </a:t>
            </a:r>
            <a:br>
              <a:rPr lang="ru-RU" dirty="0"/>
            </a:br>
            <a:endParaRPr lang="en-US" dirty="0"/>
          </a:p>
        </p:txBody>
      </p:sp>
      <p:sp>
        <p:nvSpPr>
          <p:cNvPr id="4" name="Title 3"/>
          <p:cNvSpPr>
            <a:spLocks noGrp="1"/>
          </p:cNvSpPr>
          <p:nvPr>
            <p:ph type="title"/>
          </p:nvPr>
        </p:nvSpPr>
        <p:spPr/>
        <p:txBody>
          <a:bodyPr/>
          <a:lstStyle/>
          <a:p>
            <a:r>
              <a:rPr lang="bg-BG" dirty="0"/>
              <a:t>Базов </a:t>
            </a:r>
            <a:r>
              <a:rPr lang="en-US" dirty="0"/>
              <a:t>SQL SELECT (1)</a:t>
            </a:r>
          </a:p>
        </p:txBody>
      </p:sp>
      <p:sp>
        <p:nvSpPr>
          <p:cNvPr id="5" name="Rectangle 3"/>
          <p:cNvSpPr>
            <a:spLocks noChangeArrowheads="1"/>
          </p:cNvSpPr>
          <p:nvPr/>
        </p:nvSpPr>
        <p:spPr bwMode="auto">
          <a:xfrm>
            <a:off x="2541000" y="4779000"/>
            <a:ext cx="6795000" cy="95410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bg-BG" sz="2800" b="1" noProof="1">
                <a:solidFill>
                  <a:schemeClr val="bg1"/>
                </a:solidFill>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DISTINCT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Category</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Products</a:t>
            </a:r>
          </a:p>
        </p:txBody>
      </p:sp>
      <p:sp>
        <p:nvSpPr>
          <p:cNvPr id="6" name="Slide Number">
            <a:extLst>
              <a:ext uri="{FF2B5EF4-FFF2-40B4-BE49-F238E27FC236}">
                <a16:creationId xmlns:a16="http://schemas.microsoft.com/office/drawing/2014/main" id="{CEEC9AB6-6AF5-CEFB-6EF0-2A7966E74A7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30851910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90401" y="1196125"/>
            <a:ext cx="11968645" cy="5599196"/>
          </a:xfrm>
        </p:spPr>
        <p:txBody>
          <a:bodyPr/>
          <a:lstStyle/>
          <a:p>
            <a:pPr>
              <a:buClr>
                <a:schemeClr val="tx2"/>
              </a:buClr>
            </a:pPr>
            <a:r>
              <a:rPr lang="en-US" sz="3400" b="1" dirty="0">
                <a:solidFill>
                  <a:schemeClr val="bg1"/>
                </a:solidFill>
              </a:rPr>
              <a:t>ORDER BY </a:t>
            </a:r>
            <a:r>
              <a:rPr lang="bg-BG" dirty="0"/>
              <a:t>оператор:</a:t>
            </a:r>
            <a:endParaRPr lang="en-US" dirty="0"/>
          </a:p>
          <a:p>
            <a:pPr lvl="1">
              <a:buClr>
                <a:schemeClr val="tx2"/>
              </a:buClr>
            </a:pPr>
            <a:r>
              <a:rPr lang="ru-RU" dirty="0"/>
              <a:t>сортиране на резултатите в набора по определена колона</a:t>
            </a:r>
            <a:endParaRPr lang="en-US" dirty="0"/>
          </a:p>
          <a:p>
            <a:pPr>
              <a:buClr>
                <a:schemeClr val="tx2"/>
              </a:buClr>
            </a:pPr>
            <a:endParaRPr lang="en-US" sz="3400" b="1" dirty="0">
              <a:solidFill>
                <a:schemeClr val="bg1"/>
              </a:solidFill>
            </a:endParaRPr>
          </a:p>
          <a:p>
            <a:pPr>
              <a:buClr>
                <a:schemeClr val="tx2"/>
              </a:buClr>
            </a:pPr>
            <a:endParaRPr lang="en-US" sz="3400" b="1" dirty="0">
              <a:solidFill>
                <a:schemeClr val="bg1"/>
              </a:solidFill>
            </a:endParaRPr>
          </a:p>
          <a:p>
            <a:pPr>
              <a:buClr>
                <a:schemeClr val="tx2"/>
              </a:buClr>
            </a:pPr>
            <a:endParaRPr lang="en-US" sz="3400" b="1" dirty="0">
              <a:solidFill>
                <a:schemeClr val="bg1"/>
              </a:solidFill>
            </a:endParaRPr>
          </a:p>
          <a:p>
            <a:pPr>
              <a:buClr>
                <a:schemeClr val="tx2"/>
              </a:buClr>
            </a:pPr>
            <a:r>
              <a:rPr lang="en-US" sz="3400" b="1" dirty="0">
                <a:solidFill>
                  <a:schemeClr val="bg1"/>
                </a:solidFill>
              </a:rPr>
              <a:t>WHERE </a:t>
            </a:r>
            <a:r>
              <a:rPr lang="bg-BG" dirty="0"/>
              <a:t>оператор:</a:t>
            </a:r>
            <a:endParaRPr lang="en-US" dirty="0"/>
          </a:p>
          <a:p>
            <a:pPr lvl="1">
              <a:buClr>
                <a:schemeClr val="tx2"/>
              </a:buClr>
            </a:pPr>
            <a:r>
              <a:rPr lang="ru-RU" dirty="0"/>
              <a:t>филтриране на редовете, базирани на дадено условие</a:t>
            </a:r>
            <a:endParaRPr lang="en-US" dirty="0"/>
          </a:p>
          <a:p>
            <a:pPr lvl="1">
              <a:buClr>
                <a:schemeClr val="tx2"/>
              </a:buClr>
            </a:pPr>
            <a:endParaRPr lang="en-US" dirty="0"/>
          </a:p>
        </p:txBody>
      </p:sp>
      <p:sp>
        <p:nvSpPr>
          <p:cNvPr id="4" name="Title 3"/>
          <p:cNvSpPr>
            <a:spLocks noGrp="1"/>
          </p:cNvSpPr>
          <p:nvPr>
            <p:ph type="title"/>
          </p:nvPr>
        </p:nvSpPr>
        <p:spPr/>
        <p:txBody>
          <a:bodyPr/>
          <a:lstStyle/>
          <a:p>
            <a:r>
              <a:rPr lang="bg-BG" dirty="0"/>
              <a:t>Базов </a:t>
            </a:r>
            <a:r>
              <a:rPr lang="en-US" dirty="0"/>
              <a:t>SQL SELECT (2)</a:t>
            </a:r>
          </a:p>
        </p:txBody>
      </p:sp>
      <p:sp>
        <p:nvSpPr>
          <p:cNvPr id="5" name="Rectangle 3"/>
          <p:cNvSpPr>
            <a:spLocks noChangeArrowheads="1"/>
          </p:cNvSpPr>
          <p:nvPr/>
        </p:nvSpPr>
        <p:spPr bwMode="auto">
          <a:xfrm>
            <a:off x="2518500" y="2933999"/>
            <a:ext cx="715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a:t>
            </a:r>
            <a:r>
              <a:rPr lang="en-US" sz="2800" b="1" noProof="1">
                <a:latin typeface="Consolas" pitchFamily="49" charset="0"/>
                <a:cs typeface="Consolas" pitchFamily="49" charset="0"/>
              </a:rPr>
              <a:t>FirstName, LastName</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ORDER BY </a:t>
            </a:r>
            <a:r>
              <a:rPr lang="en-US" sz="2800" b="1" noProof="1">
                <a:latin typeface="Consolas" pitchFamily="49" charset="0"/>
                <a:cs typeface="Consolas" pitchFamily="49" charset="0"/>
              </a:rPr>
              <a:t>LastName </a:t>
            </a:r>
            <a:r>
              <a:rPr lang="en-US" sz="2800" b="1" noProof="1">
                <a:solidFill>
                  <a:schemeClr val="bg1"/>
                </a:solidFill>
                <a:latin typeface="Consolas" pitchFamily="49" charset="0"/>
                <a:cs typeface="Consolas" pitchFamily="49" charset="0"/>
              </a:rPr>
              <a:t>ASC</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A50A4264-DA8C-3FDE-803B-C318207FFA3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2643868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2"/>
              </a:buClr>
            </a:pPr>
            <a:r>
              <a:rPr lang="en-US" sz="3600" b="1" dirty="0">
                <a:solidFill>
                  <a:schemeClr val="bg1"/>
                </a:solidFill>
              </a:rPr>
              <a:t>LIKE </a:t>
            </a:r>
            <a:r>
              <a:rPr lang="bg-BG" sz="3600" dirty="0"/>
              <a:t>оператор:</a:t>
            </a:r>
            <a:endParaRPr lang="en-US" sz="3600" dirty="0"/>
          </a:p>
          <a:p>
            <a:pPr lvl="1">
              <a:buClr>
                <a:schemeClr val="tx2"/>
              </a:buClr>
            </a:pPr>
            <a:r>
              <a:rPr lang="ru-RU" sz="3400" dirty="0"/>
              <a:t>търсене на стойности, съдържащи определен низ (шаблон).</a:t>
            </a:r>
            <a:endParaRPr lang="en-US" sz="3400" dirty="0"/>
          </a:p>
          <a:p>
            <a:pPr lvl="1">
              <a:buClr>
                <a:schemeClr val="tx2"/>
              </a:buClr>
            </a:pPr>
            <a:r>
              <a:rPr lang="bg-BG" sz="3400" dirty="0"/>
              <a:t>обикновено се използва със специални символи (</a:t>
            </a:r>
            <a:r>
              <a:rPr lang="bg-BG" sz="3400" b="1" dirty="0">
                <a:solidFill>
                  <a:schemeClr val="bg1"/>
                </a:solidFill>
              </a:rPr>
              <a:t>% </a:t>
            </a:r>
            <a:r>
              <a:rPr lang="bg-BG" sz="3400" dirty="0"/>
              <a:t>- нула или повече символи)</a:t>
            </a:r>
            <a:endParaRPr lang="en-US" sz="3400" dirty="0"/>
          </a:p>
          <a:p>
            <a:pPr>
              <a:buClr>
                <a:schemeClr val="tx2"/>
              </a:buClr>
            </a:pPr>
            <a:endParaRPr lang="en-US" sz="3400" b="1" dirty="0">
              <a:solidFill>
                <a:schemeClr val="bg1"/>
              </a:solidFill>
            </a:endParaRPr>
          </a:p>
          <a:p>
            <a:pPr>
              <a:buClr>
                <a:schemeClr val="tx2"/>
              </a:buClr>
            </a:pPr>
            <a:endParaRPr lang="en-US" sz="3400" b="1" dirty="0">
              <a:solidFill>
                <a:schemeClr val="bg1"/>
              </a:solidFill>
            </a:endParaRPr>
          </a:p>
          <a:p>
            <a:pPr lvl="1">
              <a:buClr>
                <a:schemeClr val="tx2"/>
              </a:buClr>
              <a:buNone/>
            </a:pPr>
            <a:endParaRPr lang="en-US" dirty="0"/>
          </a:p>
          <a:p>
            <a:endParaRPr lang="en-US" dirty="0"/>
          </a:p>
        </p:txBody>
      </p:sp>
      <p:sp>
        <p:nvSpPr>
          <p:cNvPr id="4" name="Title 3"/>
          <p:cNvSpPr>
            <a:spLocks noGrp="1"/>
          </p:cNvSpPr>
          <p:nvPr>
            <p:ph type="title"/>
          </p:nvPr>
        </p:nvSpPr>
        <p:spPr/>
        <p:txBody>
          <a:bodyPr/>
          <a:lstStyle/>
          <a:p>
            <a:r>
              <a:rPr lang="bg-BG" dirty="0"/>
              <a:t>Базов </a:t>
            </a:r>
            <a:r>
              <a:rPr lang="en-US" dirty="0"/>
              <a:t>SQL SELECT (3)</a:t>
            </a:r>
          </a:p>
        </p:txBody>
      </p:sp>
      <p:sp>
        <p:nvSpPr>
          <p:cNvPr id="5" name="Rectangle 3"/>
          <p:cNvSpPr>
            <a:spLocks noChangeArrowheads="1"/>
          </p:cNvSpPr>
          <p:nvPr/>
        </p:nvSpPr>
        <p:spPr bwMode="auto">
          <a:xfrm>
            <a:off x="2496000" y="4734000"/>
            <a:ext cx="715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a:t>
            </a:r>
            <a:r>
              <a:rPr lang="en-US" sz="2800" b="1" noProof="1">
                <a:latin typeface="Consolas" pitchFamily="49" charset="0"/>
                <a:cs typeface="Consolas" pitchFamily="49" charset="0"/>
              </a:rPr>
              <a:t>ProductId, ProductName</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Products</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ProductName </a:t>
            </a:r>
            <a:r>
              <a:rPr lang="en-US" sz="2800" b="1" noProof="1">
                <a:solidFill>
                  <a:schemeClr val="bg1"/>
                </a:solidFill>
                <a:latin typeface="Consolas" pitchFamily="49" charset="0"/>
                <a:cs typeface="Consolas" pitchFamily="49" charset="0"/>
              </a:rPr>
              <a:t>LIKE </a:t>
            </a:r>
            <a:r>
              <a:rPr lang="en-US" sz="2800" b="1" dirty="0"/>
              <a:t>'Apple%'</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CC88595C-379D-BB13-A348-DB8165CFA98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16082616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a:buClr>
                <a:schemeClr val="tx2"/>
              </a:buClr>
            </a:pPr>
            <a:r>
              <a:rPr lang="en-US" sz="3600" b="1" dirty="0">
                <a:solidFill>
                  <a:schemeClr val="bg1"/>
                </a:solidFill>
              </a:rPr>
              <a:t>IS NOT NULL </a:t>
            </a:r>
            <a:r>
              <a:rPr lang="bg-BG" sz="3600" dirty="0"/>
              <a:t>оператор:</a:t>
            </a:r>
            <a:endParaRPr lang="en-US" sz="3600" dirty="0"/>
          </a:p>
          <a:p>
            <a:pPr lvl="1">
              <a:buClr>
                <a:schemeClr val="tx2"/>
              </a:buClr>
            </a:pPr>
            <a:r>
              <a:rPr lang="bg-BG" sz="3400" dirty="0"/>
              <a:t>филтриране на редове, чиито стойности в определената колона не са </a:t>
            </a:r>
            <a:r>
              <a:rPr lang="en-US" sz="3400" b="1" dirty="0">
                <a:solidFill>
                  <a:schemeClr val="bg1"/>
                </a:solidFill>
              </a:rPr>
              <a:t>NULL </a:t>
            </a:r>
          </a:p>
          <a:p>
            <a:pPr>
              <a:buClr>
                <a:schemeClr val="tx2"/>
              </a:buClr>
            </a:pPr>
            <a:endParaRPr lang="en-US" sz="3600" b="1" dirty="0">
              <a:solidFill>
                <a:schemeClr val="bg1"/>
              </a:solidFill>
            </a:endParaRPr>
          </a:p>
          <a:p>
            <a:pPr lvl="1">
              <a:buClr>
                <a:schemeClr val="tx2"/>
              </a:buClr>
              <a:buNone/>
            </a:pPr>
            <a:endParaRPr lang="en-US" sz="3600" dirty="0"/>
          </a:p>
          <a:p>
            <a:endParaRPr lang="en-US" sz="3600" dirty="0"/>
          </a:p>
        </p:txBody>
      </p:sp>
      <p:sp>
        <p:nvSpPr>
          <p:cNvPr id="4" name="Title 3"/>
          <p:cNvSpPr>
            <a:spLocks noGrp="1"/>
          </p:cNvSpPr>
          <p:nvPr>
            <p:ph type="title"/>
          </p:nvPr>
        </p:nvSpPr>
        <p:spPr/>
        <p:txBody>
          <a:bodyPr/>
          <a:lstStyle/>
          <a:p>
            <a:r>
              <a:rPr lang="bg-BG" dirty="0"/>
              <a:t>Базов </a:t>
            </a:r>
            <a:r>
              <a:rPr lang="en-US" dirty="0"/>
              <a:t>SQL SELECT (4)</a:t>
            </a:r>
          </a:p>
        </p:txBody>
      </p:sp>
      <p:sp>
        <p:nvSpPr>
          <p:cNvPr id="5" name="Rectangle 3"/>
          <p:cNvSpPr>
            <a:spLocks noChangeArrowheads="1"/>
          </p:cNvSpPr>
          <p:nvPr/>
        </p:nvSpPr>
        <p:spPr bwMode="auto">
          <a:xfrm>
            <a:off x="2586000" y="3879000"/>
            <a:ext cx="7020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a:t>
            </a:r>
            <a:r>
              <a:rPr lang="en-US" sz="2800" b="1" noProof="1">
                <a:latin typeface="Consolas" pitchFamily="49" charset="0"/>
                <a:cs typeface="Consolas" pitchFamily="49" charset="0"/>
              </a:rPr>
              <a:t>ProjectId, ProjectName</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Projects</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StartDate </a:t>
            </a:r>
            <a:r>
              <a:rPr lang="en-US" sz="2800" b="1" noProof="1">
                <a:solidFill>
                  <a:schemeClr val="bg1"/>
                </a:solidFill>
                <a:latin typeface="Consolas" pitchFamily="49" charset="0"/>
                <a:cs typeface="Consolas" pitchFamily="49" charset="0"/>
              </a:rPr>
              <a:t>IS NOT NULL</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CB7A7A3E-B296-07A6-689C-9380664E941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11861720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ql File Format Symbol Svg Png Icon Free Download (#5361 ..."/>
          <p:cNvPicPr>
            <a:picLocks noChangeAspect="1" noChangeArrowheads="1"/>
          </p:cNvPicPr>
          <p:nvPr/>
        </p:nvPicPr>
        <p:blipFill>
          <a:blip r:embed="rId2" cstate="print"/>
          <a:srcRect/>
          <a:stretch>
            <a:fillRect/>
          </a:stretch>
        </p:blipFill>
        <p:spPr bwMode="auto">
          <a:xfrm>
            <a:off x="4916241" y="1449000"/>
            <a:ext cx="2359518" cy="2449500"/>
          </a:xfrm>
          <a:prstGeom prst="rect">
            <a:avLst/>
          </a:prstGeom>
          <a:noFill/>
        </p:spPr>
      </p:pic>
      <p:sp>
        <p:nvSpPr>
          <p:cNvPr id="5" name="Подзаглавие 4">
            <a:extLst>
              <a:ext uri="{FF2B5EF4-FFF2-40B4-BE49-F238E27FC236}">
                <a16:creationId xmlns:a16="http://schemas.microsoft.com/office/drawing/2014/main" id="{BC283505-9D07-DE49-6F57-7921B18767E3}"/>
              </a:ext>
            </a:extLst>
          </p:cNvPr>
          <p:cNvSpPr>
            <a:spLocks noGrp="1"/>
          </p:cNvSpPr>
          <p:nvPr>
            <p:ph type="subTitle" sz="quarter" idx="11"/>
          </p:nvPr>
        </p:nvSpPr>
        <p:spPr/>
        <p:txBody>
          <a:bodyPr/>
          <a:lstStyle/>
          <a:p>
            <a:r>
              <a:rPr lang="ru-RU" dirty="0"/>
              <a:t>Извличане на данни чрез функции</a:t>
            </a:r>
            <a:endParaRPr lang="bg-BG" dirty="0"/>
          </a:p>
        </p:txBody>
      </p:sp>
      <p:sp>
        <p:nvSpPr>
          <p:cNvPr id="7" name="Заглавие 6">
            <a:extLst>
              <a:ext uri="{FF2B5EF4-FFF2-40B4-BE49-F238E27FC236}">
                <a16:creationId xmlns:a16="http://schemas.microsoft.com/office/drawing/2014/main" id="{68CB6399-1D90-EF69-45A5-5C767532D15F}"/>
              </a:ext>
            </a:extLst>
          </p:cNvPr>
          <p:cNvSpPr>
            <a:spLocks noGrp="1"/>
          </p:cNvSpPr>
          <p:nvPr>
            <p:ph type="title" sz="quarter" idx="10"/>
          </p:nvPr>
        </p:nvSpPr>
        <p:spPr/>
        <p:txBody>
          <a:bodyPr/>
          <a:lstStyle/>
          <a:p>
            <a:r>
              <a:rPr lang="bg-BG" dirty="0"/>
              <a:t>Базови </a:t>
            </a:r>
            <a:r>
              <a:rPr lang="en-US" dirty="0"/>
              <a:t>SQL </a:t>
            </a:r>
            <a:r>
              <a:rPr lang="bg-BG" dirty="0"/>
              <a:t>функции</a:t>
            </a:r>
          </a:p>
        </p:txBody>
      </p:sp>
    </p:spTree>
    <p:extLst>
      <p:ext uri="{BB962C8B-B14F-4D97-AF65-F5344CB8AC3E}">
        <p14:creationId xmlns:p14="http://schemas.microsoft.com/office/powerpoint/2010/main" val="23627935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Имаме таблица </a:t>
            </a:r>
            <a:r>
              <a:rPr lang="en-US" sz="3600" b="1" dirty="0">
                <a:solidFill>
                  <a:schemeClr val="bg1"/>
                </a:solidFill>
              </a:rPr>
              <a:t>Orders </a:t>
            </a:r>
            <a:r>
              <a:rPr lang="ru-RU" sz="3600" dirty="0"/>
              <a:t>с колона </a:t>
            </a:r>
            <a:r>
              <a:rPr lang="en-US" sz="3600" b="1" dirty="0">
                <a:solidFill>
                  <a:schemeClr val="bg1"/>
                </a:solidFill>
              </a:rPr>
              <a:t>OrderDate</a:t>
            </a:r>
            <a:r>
              <a:rPr lang="ru-RU" sz="3600" dirty="0"/>
              <a:t>, която съдържа датата на поръчката</a:t>
            </a:r>
            <a:endParaRPr lang="en-US" sz="3600" dirty="0"/>
          </a:p>
          <a:p>
            <a:r>
              <a:rPr lang="ru-RU" sz="3600" dirty="0"/>
              <a:t>Искаме да извлечем името на месеца от </a:t>
            </a:r>
            <a:r>
              <a:rPr lang="en-US" sz="3600" b="1" dirty="0">
                <a:solidFill>
                  <a:schemeClr val="bg1"/>
                </a:solidFill>
              </a:rPr>
              <a:t>OrderDate</a:t>
            </a:r>
            <a:endParaRPr lang="en-US" sz="3600" dirty="0"/>
          </a:p>
        </p:txBody>
      </p:sp>
      <p:sp>
        <p:nvSpPr>
          <p:cNvPr id="4" name="Title 3"/>
          <p:cNvSpPr>
            <a:spLocks noGrp="1"/>
          </p:cNvSpPr>
          <p:nvPr>
            <p:ph type="title"/>
          </p:nvPr>
        </p:nvSpPr>
        <p:spPr>
          <a:xfrm>
            <a:off x="190406" y="100750"/>
            <a:ext cx="10090594" cy="882654"/>
          </a:xfrm>
        </p:spPr>
        <p:txBody>
          <a:bodyPr>
            <a:noAutofit/>
          </a:bodyPr>
          <a:lstStyle/>
          <a:p>
            <a:r>
              <a:rPr lang="ru-RU" sz="4000"/>
              <a:t>Задача – Извличане на име на месец</a:t>
            </a:r>
            <a:endParaRPr lang="en-US" sz="4000" dirty="0"/>
          </a:p>
        </p:txBody>
      </p:sp>
      <p:sp>
        <p:nvSpPr>
          <p:cNvPr id="5" name="Slide Number">
            <a:extLst>
              <a:ext uri="{FF2B5EF4-FFF2-40B4-BE49-F238E27FC236}">
                <a16:creationId xmlns:a16="http://schemas.microsoft.com/office/drawing/2014/main" id="{AC7CF7D9-5561-E237-F588-934435C940C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13359696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За да извлечем името на месеца, можем да използваме функцията </a:t>
            </a:r>
            <a:r>
              <a:rPr lang="en-US" sz="3600" b="1" dirty="0">
                <a:solidFill>
                  <a:schemeClr val="bg1"/>
                </a:solidFill>
              </a:rPr>
              <a:t>MONTHNAME</a:t>
            </a:r>
            <a:endParaRPr lang="bg-BG" sz="3600" dirty="0"/>
          </a:p>
          <a:p>
            <a:pPr lvl="1"/>
            <a:r>
              <a:rPr lang="bg-BG" sz="3400" dirty="0"/>
              <a:t>Функцията връща </a:t>
            </a:r>
            <a:r>
              <a:rPr lang="bg-BG" sz="3400" b="1" dirty="0">
                <a:solidFill>
                  <a:schemeClr val="bg1"/>
                </a:solidFill>
              </a:rPr>
              <a:t>името </a:t>
            </a:r>
            <a:r>
              <a:rPr lang="bg-BG" sz="3400" dirty="0"/>
              <a:t>на месеца за дадена дата</a:t>
            </a:r>
            <a:endParaRPr lang="ru-RU" sz="3400" dirty="0"/>
          </a:p>
        </p:txBody>
      </p:sp>
      <p:sp>
        <p:nvSpPr>
          <p:cNvPr id="4" name="Title 3"/>
          <p:cNvSpPr>
            <a:spLocks noGrp="1"/>
          </p:cNvSpPr>
          <p:nvPr>
            <p:ph type="title"/>
          </p:nvPr>
        </p:nvSpPr>
        <p:spPr/>
        <p:txBody>
          <a:bodyPr/>
          <a:lstStyle/>
          <a:p>
            <a:r>
              <a:rPr lang="ru-RU" sz="4000"/>
              <a:t>Извличане на име на месец – Решение</a:t>
            </a:r>
            <a:endParaRPr lang="en-US" dirty="0"/>
          </a:p>
        </p:txBody>
      </p:sp>
      <p:sp>
        <p:nvSpPr>
          <p:cNvPr id="5" name="Rectangle 3"/>
          <p:cNvSpPr>
            <a:spLocks noChangeArrowheads="1"/>
          </p:cNvSpPr>
          <p:nvPr/>
        </p:nvSpPr>
        <p:spPr bwMode="auto">
          <a:xfrm>
            <a:off x="2518500" y="3924000"/>
            <a:ext cx="715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MONTHNAME</a:t>
            </a:r>
            <a:r>
              <a:rPr lang="en-US" sz="2800" b="1" noProof="1">
                <a:latin typeface="Consolas" pitchFamily="49" charset="0"/>
                <a:cs typeface="Consolas" pitchFamily="49" charset="0"/>
              </a:rPr>
              <a:t>(OrderDate) AS Month</a:t>
            </a:r>
            <a:r>
              <a:rPr lang="en-US" sz="2800" b="1" noProof="1">
                <a:solidFill>
                  <a:schemeClr val="bg1"/>
                </a:solidFill>
                <a:latin typeface="Consolas" pitchFamily="49" charset="0"/>
                <a:cs typeface="Consolas" pitchFamily="49" charset="0"/>
              </a:rPr>
              <a:t>  </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Orders</a:t>
            </a:r>
          </a:p>
        </p:txBody>
      </p:sp>
      <p:sp>
        <p:nvSpPr>
          <p:cNvPr id="6" name="Slide Number">
            <a:extLst>
              <a:ext uri="{FF2B5EF4-FFF2-40B4-BE49-F238E27FC236}">
                <a16:creationId xmlns:a16="http://schemas.microsoft.com/office/drawing/2014/main" id="{8B3A0366-5386-C165-4C5A-8285BCFD586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Tree>
    <p:extLst>
      <p:ext uri="{BB962C8B-B14F-4D97-AF65-F5344CB8AC3E}">
        <p14:creationId xmlns:p14="http://schemas.microsoft.com/office/powerpoint/2010/main" val="10619866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Имаме таблица </a:t>
            </a:r>
            <a:r>
              <a:rPr lang="en-US" sz="3600" b="1" dirty="0">
                <a:solidFill>
                  <a:schemeClr val="bg1"/>
                </a:solidFill>
              </a:rPr>
              <a:t>CUSTOMERS </a:t>
            </a:r>
            <a:r>
              <a:rPr lang="ru-RU" sz="3600" dirty="0"/>
              <a:t>с колони </a:t>
            </a:r>
            <a:r>
              <a:rPr lang="en-US" sz="3600" b="1" dirty="0">
                <a:solidFill>
                  <a:schemeClr val="bg1"/>
                </a:solidFill>
              </a:rPr>
              <a:t>FirstName </a:t>
            </a:r>
            <a:r>
              <a:rPr lang="ru-RU" sz="3600" dirty="0"/>
              <a:t>и </a:t>
            </a:r>
            <a:r>
              <a:rPr lang="en-US" sz="3600" b="1" dirty="0">
                <a:solidFill>
                  <a:schemeClr val="bg1"/>
                </a:solidFill>
              </a:rPr>
              <a:t>LastName</a:t>
            </a:r>
            <a:endParaRPr lang="en-US" sz="3600" dirty="0"/>
          </a:p>
          <a:p>
            <a:r>
              <a:rPr lang="ru-RU" sz="3600" dirty="0"/>
              <a:t>Искаме да създадем нова колона</a:t>
            </a:r>
            <a:r>
              <a:rPr lang="en-US" sz="3600" b="1" dirty="0">
                <a:solidFill>
                  <a:schemeClr val="bg1"/>
                </a:solidFill>
              </a:rPr>
              <a:t> FullName</a:t>
            </a:r>
            <a:r>
              <a:rPr lang="ru-RU" sz="3600" dirty="0"/>
              <a:t>, която да съдържа пълното име на клиента</a:t>
            </a:r>
            <a:endParaRPr lang="en-US" sz="3600" dirty="0"/>
          </a:p>
        </p:txBody>
      </p:sp>
      <p:sp>
        <p:nvSpPr>
          <p:cNvPr id="4" name="Title 3"/>
          <p:cNvSpPr>
            <a:spLocks noGrp="1"/>
          </p:cNvSpPr>
          <p:nvPr>
            <p:ph type="title"/>
          </p:nvPr>
        </p:nvSpPr>
        <p:spPr/>
        <p:txBody>
          <a:bodyPr/>
          <a:lstStyle/>
          <a:p>
            <a:r>
              <a:rPr lang="ru-RU"/>
              <a:t>Задача – Съединение на имена на колони</a:t>
            </a:r>
            <a:endParaRPr lang="en-US" dirty="0"/>
          </a:p>
        </p:txBody>
      </p:sp>
      <p:sp>
        <p:nvSpPr>
          <p:cNvPr id="5" name="Slide Number">
            <a:extLst>
              <a:ext uri="{FF2B5EF4-FFF2-40B4-BE49-F238E27FC236}">
                <a16:creationId xmlns:a16="http://schemas.microsoft.com/office/drawing/2014/main" id="{2A931A42-AADE-FD75-2848-B79D3F08AF1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7141757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За да съединим</a:t>
            </a:r>
            <a:r>
              <a:rPr lang="en-US" sz="3600" b="1" dirty="0">
                <a:solidFill>
                  <a:schemeClr val="bg1"/>
                </a:solidFill>
              </a:rPr>
              <a:t> FirstName</a:t>
            </a:r>
            <a:r>
              <a:rPr lang="ru-RU" sz="3600" dirty="0"/>
              <a:t> и </a:t>
            </a:r>
            <a:r>
              <a:rPr lang="en-US" sz="3600" b="1" dirty="0">
                <a:solidFill>
                  <a:schemeClr val="bg1"/>
                </a:solidFill>
              </a:rPr>
              <a:t>LastName </a:t>
            </a:r>
            <a:r>
              <a:rPr lang="ru-RU" sz="3600" dirty="0"/>
              <a:t>, можем да използваме функцията </a:t>
            </a:r>
            <a:r>
              <a:rPr lang="en-US" sz="3600" b="1" dirty="0">
                <a:solidFill>
                  <a:schemeClr val="bg1"/>
                </a:solidFill>
              </a:rPr>
              <a:t>CONCAT</a:t>
            </a:r>
            <a:endParaRPr lang="en-US" sz="3600" dirty="0"/>
          </a:p>
        </p:txBody>
      </p:sp>
      <p:sp>
        <p:nvSpPr>
          <p:cNvPr id="4" name="Title 3"/>
          <p:cNvSpPr>
            <a:spLocks noGrp="1"/>
          </p:cNvSpPr>
          <p:nvPr>
            <p:ph type="title"/>
          </p:nvPr>
        </p:nvSpPr>
        <p:spPr>
          <a:xfrm>
            <a:off x="190406" y="100750"/>
            <a:ext cx="10450594" cy="882654"/>
          </a:xfrm>
        </p:spPr>
        <p:txBody>
          <a:bodyPr>
            <a:noAutofit/>
          </a:bodyPr>
          <a:lstStyle/>
          <a:p>
            <a:r>
              <a:rPr lang="bg-BG" sz="4000" dirty="0"/>
              <a:t>Решение – Съединение на имена на колони  </a:t>
            </a:r>
            <a:endParaRPr lang="en-US" sz="4000" dirty="0"/>
          </a:p>
        </p:txBody>
      </p:sp>
      <p:sp>
        <p:nvSpPr>
          <p:cNvPr id="5" name="Rectangle 3"/>
          <p:cNvSpPr>
            <a:spLocks noChangeArrowheads="1"/>
          </p:cNvSpPr>
          <p:nvPr/>
        </p:nvSpPr>
        <p:spPr bwMode="auto">
          <a:xfrm>
            <a:off x="1281000" y="3519000"/>
            <a:ext cx="10012500" cy="95410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CONCAT</a:t>
            </a:r>
            <a:r>
              <a:rPr lang="en-US" sz="2800" b="1" noProof="1">
                <a:latin typeface="Consolas" pitchFamily="49" charset="0"/>
                <a:cs typeface="Consolas" pitchFamily="49" charset="0"/>
              </a:rPr>
              <a:t>(FirstName</a:t>
            </a:r>
            <a:r>
              <a:rPr lang="en-US" sz="2800" b="1" dirty="0"/>
              <a:t>,</a:t>
            </a:r>
            <a:r>
              <a:rPr lang="en-US" sz="2800" b="1" noProof="1">
                <a:solidFill>
                  <a:schemeClr val="bg1"/>
                </a:solidFill>
                <a:latin typeface="Consolas" pitchFamily="49" charset="0"/>
                <a:cs typeface="Consolas" pitchFamily="49" charset="0"/>
              </a:rPr>
              <a:t> </a:t>
            </a:r>
            <a:r>
              <a:rPr lang="en-US" sz="2800" b="1" dirty="0"/>
              <a:t>'</a:t>
            </a:r>
            <a:r>
              <a:rPr lang="en-US" sz="2800" b="1" noProof="1">
                <a:solidFill>
                  <a:schemeClr val="bg1"/>
                </a:solidFill>
                <a:latin typeface="Consolas" pitchFamily="49" charset="0"/>
                <a:cs typeface="Consolas" pitchFamily="49" charset="0"/>
              </a:rPr>
              <a:t> </a:t>
            </a:r>
            <a:r>
              <a:rPr lang="en-US" sz="2800" b="1" dirty="0"/>
              <a:t>',</a:t>
            </a:r>
            <a:r>
              <a:rPr lang="en-US" sz="2800" b="1" noProof="1">
                <a:solidFill>
                  <a:schemeClr val="bg1"/>
                </a:solidFill>
                <a:latin typeface="Consolas" pitchFamily="49" charset="0"/>
                <a:cs typeface="Consolas" pitchFamily="49" charset="0"/>
              </a:rPr>
              <a:t> </a:t>
            </a:r>
            <a:r>
              <a:rPr lang="en-US" sz="2800" b="1" noProof="1">
                <a:latin typeface="Consolas" pitchFamily="49" charset="0"/>
                <a:cs typeface="Consolas" pitchFamily="49" charset="0"/>
              </a:rPr>
              <a:t>LastName)</a:t>
            </a:r>
            <a:r>
              <a:rPr lang="en-US" sz="2800" b="1" noProof="1">
                <a:solidFill>
                  <a:schemeClr val="bg1"/>
                </a:solidFill>
                <a:latin typeface="Consolas" pitchFamily="49" charset="0"/>
                <a:cs typeface="Consolas" pitchFamily="49" charset="0"/>
              </a:rPr>
              <a:t> </a:t>
            </a:r>
            <a:r>
              <a:rPr lang="en-US" sz="2800" b="1" noProof="1">
                <a:latin typeface="Consolas" pitchFamily="49" charset="0"/>
                <a:cs typeface="Consolas" pitchFamily="49" charset="0"/>
              </a:rPr>
              <a:t>AS </a:t>
            </a:r>
            <a:r>
              <a:rPr lang="en-US" sz="2800" b="1" noProof="1">
                <a:solidFill>
                  <a:schemeClr val="bg1"/>
                </a:solidFill>
                <a:latin typeface="Consolas" pitchFamily="49" charset="0"/>
                <a:cs typeface="Consolas" pitchFamily="49" charset="0"/>
              </a:rPr>
              <a:t>FullName</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p>
        </p:txBody>
      </p:sp>
      <p:sp>
        <p:nvSpPr>
          <p:cNvPr id="6" name="Slide Number">
            <a:extLst>
              <a:ext uri="{FF2B5EF4-FFF2-40B4-BE49-F238E27FC236}">
                <a16:creationId xmlns:a16="http://schemas.microsoft.com/office/drawing/2014/main" id="{752606FA-BBC1-67D2-D42D-D814C147F14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15182466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3"/>
          </p:nvPr>
        </p:nvSpPr>
        <p:spPr/>
        <p:txBody>
          <a:bodyPr>
            <a:normAutofit/>
          </a:bodyPr>
          <a:lstStyle/>
          <a:p>
            <a:r>
              <a:rPr lang="bg-BG" dirty="0"/>
              <a:t>Запознаване с </a:t>
            </a:r>
            <a:r>
              <a:rPr lang="en-US" dirty="0"/>
              <a:t>SQL</a:t>
            </a:r>
          </a:p>
          <a:p>
            <a:r>
              <a:rPr lang="bg-BG" dirty="0"/>
              <a:t>Проекция, селекция, филтриране</a:t>
            </a:r>
            <a:endParaRPr lang="en-US" dirty="0"/>
          </a:p>
          <a:p>
            <a:r>
              <a:rPr lang="bg-BG" dirty="0"/>
              <a:t>Базови </a:t>
            </a:r>
            <a:r>
              <a:rPr lang="en-US" dirty="0"/>
              <a:t>SQL </a:t>
            </a:r>
            <a:r>
              <a:rPr lang="bg-BG" dirty="0"/>
              <a:t>функции</a:t>
            </a:r>
            <a:endParaRPr lang="ru-RU" dirty="0"/>
          </a:p>
        </p:txBody>
      </p:sp>
      <p:sp>
        <p:nvSpPr>
          <p:cNvPr id="444418" name="Rectangle 2"/>
          <p:cNvSpPr>
            <a:spLocks noGrp="1" noChangeArrowheads="1"/>
          </p:cNvSpPr>
          <p:nvPr>
            <p:ph type="title"/>
          </p:nvPr>
        </p:nvSpPr>
        <p:spPr/>
        <p:txBody>
          <a:bodyPr>
            <a:normAutofit/>
          </a:bodyPr>
          <a:lstStyle/>
          <a:p>
            <a:r>
              <a:rPr lang="bg-BG" dirty="0"/>
              <a:t>Съдържание</a:t>
            </a:r>
          </a:p>
        </p:txBody>
      </p:sp>
      <p:sp>
        <p:nvSpPr>
          <p:cNvPr id="2" name="Slide Number">
            <a:extLst>
              <a:ext uri="{FF2B5EF4-FFF2-40B4-BE49-F238E27FC236}">
                <a16:creationId xmlns:a16="http://schemas.microsoft.com/office/drawing/2014/main" id="{22245521-26C9-830A-1623-463D8617F759}"/>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Tree>
    <p:extLst>
      <p:ext uri="{BB962C8B-B14F-4D97-AF65-F5344CB8AC3E}">
        <p14:creationId xmlns:p14="http://schemas.microsoft.com/office/powerpoint/2010/main" val="30398946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bg-BG" dirty="0"/>
              <a:t>Обобщение</a:t>
            </a:r>
            <a:endParaRPr lang="en-US" dirty="0"/>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06714"/>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456915" marR="0" lvl="0" indent="-456915" algn="l" defTabSz="1218438" rtl="0" eaLnBrk="1" fontAlgn="auto" latinLnBrk="1" hangingPunct="1">
              <a:lnSpc>
                <a:spcPct val="100000"/>
              </a:lnSpc>
              <a:spcBef>
                <a:spcPts val="600"/>
              </a:spcBef>
              <a:spcAft>
                <a:spcPts val="600"/>
              </a:spcAft>
              <a:buClr>
                <a:srgbClr val="FFFFFF"/>
              </a:buClr>
              <a:buSzTx/>
              <a:buFont typeface="Wingdings" panose="05000000000000000000" pitchFamily="2" charset="2"/>
              <a:buChar char="§"/>
              <a:tabLst/>
              <a:defRPr/>
            </a:pPr>
            <a:endParaRPr kumimoji="0" lang="en-US" sz="2800" b="0" i="0" u="none" strike="noStrike" kern="1200" cap="none" spc="0" normalizeH="0" baseline="0" noProof="0" dirty="0">
              <a:ln>
                <a:noFill/>
              </a:ln>
              <a:solidFill>
                <a:schemeClr val="bg2"/>
              </a:solidFill>
              <a:effectLst/>
              <a:uLnTx/>
              <a:uFillTx/>
              <a:latin typeface="Calibri" panose="020F0502020204030204"/>
              <a:ea typeface="+mn-ea"/>
              <a:cs typeface="+mn-cs"/>
            </a:endParaRPr>
          </a:p>
        </p:txBody>
      </p:sp>
      <p:sp>
        <p:nvSpPr>
          <p:cNvPr id="2" name="Rectangle 1"/>
          <p:cNvSpPr/>
          <p:nvPr/>
        </p:nvSpPr>
        <p:spPr>
          <a:xfrm>
            <a:off x="699284" y="1559724"/>
            <a:ext cx="7333456" cy="5632311"/>
          </a:xfrm>
          <a:prstGeom prst="rect">
            <a:avLst/>
          </a:prstGeom>
        </p:spPr>
        <p:txBody>
          <a:bodyPr wrap="square">
            <a:spAutoFit/>
          </a:bodyPr>
          <a:lstStyle/>
          <a:p>
            <a:pPr marL="457200" indent="-457200">
              <a:lnSpc>
                <a:spcPct val="100000"/>
              </a:lnSpc>
              <a:buClr>
                <a:schemeClr val="bg2"/>
              </a:buClr>
              <a:buFont typeface="Wingdings" panose="05000000000000000000" pitchFamily="2" charset="2"/>
              <a:buChar char="§"/>
            </a:pPr>
            <a:r>
              <a:rPr lang="en-US" sz="3600" b="1" dirty="0">
                <a:solidFill>
                  <a:schemeClr val="bg1"/>
                </a:solidFill>
              </a:rPr>
              <a:t>SQL </a:t>
            </a:r>
            <a:r>
              <a:rPr lang="bg-BG" sz="3600" dirty="0">
                <a:solidFill>
                  <a:schemeClr val="bg2"/>
                </a:solidFill>
              </a:rPr>
              <a:t>и </a:t>
            </a:r>
            <a:r>
              <a:rPr lang="en-US" sz="3600" b="1" dirty="0">
                <a:solidFill>
                  <a:schemeClr val="bg1"/>
                </a:solidFill>
              </a:rPr>
              <a:t>T-SQL</a:t>
            </a:r>
            <a:endParaRPr lang="en-US" sz="3600" dirty="0">
              <a:solidFill>
                <a:schemeClr val="bg2"/>
              </a:solidFill>
            </a:endParaRPr>
          </a:p>
          <a:p>
            <a:pPr marL="457200" indent="-457200">
              <a:lnSpc>
                <a:spcPct val="100000"/>
              </a:lnSpc>
              <a:buFont typeface="Wingdings" panose="05000000000000000000" pitchFamily="2" charset="2"/>
              <a:buChar char="§"/>
            </a:pPr>
            <a:r>
              <a:rPr lang="bg-BG" sz="3600" dirty="0">
                <a:solidFill>
                  <a:schemeClr val="bg2"/>
                </a:solidFill>
              </a:rPr>
              <a:t>Проекция, селекция и филтриране на данни</a:t>
            </a:r>
          </a:p>
          <a:p>
            <a:pPr marL="457200" indent="-457200">
              <a:lnSpc>
                <a:spcPct val="100000"/>
              </a:lnSpc>
              <a:buFont typeface="Wingdings" panose="05000000000000000000" pitchFamily="2" charset="2"/>
              <a:buChar char="§"/>
            </a:pPr>
            <a:r>
              <a:rPr lang="bg-BG" sz="3600" dirty="0">
                <a:solidFill>
                  <a:schemeClr val="bg2"/>
                </a:solidFill>
              </a:rPr>
              <a:t>Базов </a:t>
            </a:r>
            <a:r>
              <a:rPr lang="en-US" sz="3600" dirty="0">
                <a:solidFill>
                  <a:schemeClr val="bg2"/>
                </a:solidFill>
              </a:rPr>
              <a:t>SQL SELECT:</a:t>
            </a:r>
          </a:p>
          <a:p>
            <a:pPr marL="914400" lvl="1" indent="-457200">
              <a:buClr>
                <a:schemeClr val="bg2"/>
              </a:buClr>
              <a:buFont typeface="Wingdings" panose="05000000000000000000" pitchFamily="2" charset="2"/>
              <a:buChar char="§"/>
            </a:pPr>
            <a:r>
              <a:rPr lang="en-US" sz="3600" b="1" dirty="0">
                <a:solidFill>
                  <a:schemeClr val="bg1"/>
                </a:solidFill>
              </a:rPr>
              <a:t>DISTINCT</a:t>
            </a:r>
            <a:r>
              <a:rPr lang="en-US" sz="3600" dirty="0">
                <a:solidFill>
                  <a:schemeClr val="bg2"/>
                </a:solidFill>
              </a:rPr>
              <a:t>,</a:t>
            </a:r>
            <a:r>
              <a:rPr lang="en-US" sz="3600" b="1" dirty="0">
                <a:solidFill>
                  <a:schemeClr val="bg1"/>
                </a:solidFill>
              </a:rPr>
              <a:t> WHERE</a:t>
            </a:r>
            <a:r>
              <a:rPr lang="en-US" sz="3600" dirty="0">
                <a:solidFill>
                  <a:schemeClr val="bg2"/>
                </a:solidFill>
              </a:rPr>
              <a:t>, </a:t>
            </a:r>
            <a:r>
              <a:rPr lang="en-US" sz="3600" b="1" dirty="0">
                <a:solidFill>
                  <a:schemeClr val="bg1"/>
                </a:solidFill>
              </a:rPr>
              <a:t>ORDER BY</a:t>
            </a:r>
            <a:r>
              <a:rPr lang="en-US" sz="3600" dirty="0">
                <a:solidFill>
                  <a:schemeClr val="bg2"/>
                </a:solidFill>
              </a:rPr>
              <a:t>,</a:t>
            </a:r>
            <a:r>
              <a:rPr lang="en-US" sz="3600" b="1" dirty="0">
                <a:solidFill>
                  <a:schemeClr val="bg1"/>
                </a:solidFill>
              </a:rPr>
              <a:t> LIKE</a:t>
            </a:r>
            <a:r>
              <a:rPr lang="en-US" sz="3600" dirty="0">
                <a:solidFill>
                  <a:schemeClr val="bg2"/>
                </a:solidFill>
              </a:rPr>
              <a:t>, </a:t>
            </a:r>
            <a:r>
              <a:rPr lang="en-US" sz="3600" b="1" dirty="0">
                <a:solidFill>
                  <a:schemeClr val="bg1"/>
                </a:solidFill>
              </a:rPr>
              <a:t>IS NOT NULL</a:t>
            </a:r>
            <a:endParaRPr lang="bg-BG" sz="3600" dirty="0">
              <a:solidFill>
                <a:schemeClr val="bg2"/>
              </a:solidFill>
            </a:endParaRPr>
          </a:p>
          <a:p>
            <a:pPr lvl="1" indent="-457200">
              <a:buFont typeface="Wingdings" panose="05000000000000000000" pitchFamily="2" charset="2"/>
              <a:buChar char="§"/>
            </a:pPr>
            <a:r>
              <a:rPr lang="bg-BG" sz="3600" dirty="0">
                <a:solidFill>
                  <a:schemeClr val="bg2"/>
                </a:solidFill>
              </a:rPr>
              <a:t>Базови </a:t>
            </a:r>
            <a:r>
              <a:rPr lang="en-US" sz="3600" dirty="0">
                <a:solidFill>
                  <a:schemeClr val="bg2"/>
                </a:solidFill>
              </a:rPr>
              <a:t>SQL </a:t>
            </a:r>
            <a:r>
              <a:rPr lang="bg-BG" sz="3600" dirty="0">
                <a:solidFill>
                  <a:schemeClr val="bg2"/>
                </a:solidFill>
              </a:rPr>
              <a:t>функции</a:t>
            </a:r>
          </a:p>
          <a:p>
            <a:pPr lvl="2" indent="-457200">
              <a:buClr>
                <a:schemeClr val="bg2"/>
              </a:buClr>
              <a:buFont typeface="Wingdings" panose="05000000000000000000" pitchFamily="2" charset="2"/>
              <a:buChar char="§"/>
            </a:pPr>
            <a:r>
              <a:rPr lang="en-US" sz="3600" b="1" dirty="0">
                <a:solidFill>
                  <a:schemeClr val="bg1"/>
                </a:solidFill>
              </a:rPr>
              <a:t>MONTHNAME</a:t>
            </a:r>
            <a:r>
              <a:rPr lang="en-US" sz="3600" dirty="0">
                <a:solidFill>
                  <a:schemeClr val="bg2"/>
                </a:solidFill>
              </a:rPr>
              <a:t>,</a:t>
            </a:r>
            <a:r>
              <a:rPr lang="en-US" sz="3600" b="1" dirty="0">
                <a:solidFill>
                  <a:schemeClr val="bg1"/>
                </a:solidFill>
              </a:rPr>
              <a:t> CONCAT</a:t>
            </a:r>
            <a:endParaRPr lang="bg-BG" sz="3600" dirty="0">
              <a:solidFill>
                <a:schemeClr val="bg2"/>
              </a:solidFill>
            </a:endParaRPr>
          </a:p>
          <a:p>
            <a:pPr lvl="1" indent="-457200">
              <a:buFont typeface="Wingdings" panose="05000000000000000000" pitchFamily="2" charset="2"/>
              <a:buChar char="§"/>
            </a:pPr>
            <a:endParaRPr lang="bg-BG" sz="3600" dirty="0">
              <a:solidFill>
                <a:schemeClr val="bg2"/>
              </a:solidFill>
            </a:endParaRPr>
          </a:p>
          <a:p>
            <a:pPr lvl="2" indent="-457200">
              <a:buFont typeface="Wingdings" panose="05000000000000000000" pitchFamily="2" charset="2"/>
              <a:buChar char="§"/>
            </a:pPr>
            <a:endParaRPr lang="en-US" sz="3600" dirty="0">
              <a:solidFill>
                <a:schemeClr val="bg2"/>
              </a:solidFill>
            </a:endParaRPr>
          </a:p>
        </p:txBody>
      </p:sp>
      <p:sp>
        <p:nvSpPr>
          <p:cNvPr id="3" name="Slide Number">
            <a:extLst>
              <a:ext uri="{FF2B5EF4-FFF2-40B4-BE49-F238E27FC236}">
                <a16:creationId xmlns:a16="http://schemas.microsoft.com/office/drawing/2014/main" id="{32C5F3C2-F283-6C0A-4F5C-CF4751E463E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22920737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bg-BG" dirty="0"/>
              <a:t>Въпроси</a:t>
            </a:r>
            <a:r>
              <a:rPr lang="en-US" dirty="0"/>
              <a:t>?</a:t>
            </a:r>
          </a:p>
        </p:txBody>
      </p:sp>
      <p:sp>
        <p:nvSpPr>
          <p:cNvPr id="2" name="Rectangle Bottom Copyright">
            <a:extLst>
              <a:ext uri="{FF2B5EF4-FFF2-40B4-BE49-F238E27FC236}">
                <a16:creationId xmlns:a16="http://schemas.microsoft.com/office/drawing/2014/main" id="{664812A4-2991-44D1-BFE9-32E55AADF8A5}"/>
              </a:ext>
            </a:extLst>
          </p:cNvPr>
          <p:cNvSpPr/>
          <p:nvPr/>
        </p:nvSpPr>
        <p:spPr>
          <a:xfrm>
            <a:off x="111000" y="6454758"/>
            <a:ext cx="11970000" cy="304242"/>
          </a:xfrm>
          <a:prstGeom prst="rect">
            <a:avLst/>
          </a:prstGeom>
        </p:spPr>
        <p:txBody>
          <a:bodyPr wrap="square">
            <a:noAutofit/>
          </a:bodyPr>
          <a:lstStyle/>
          <a:p>
            <a:pPr algn="ctr">
              <a:lnSpc>
                <a:spcPct val="100000"/>
              </a:lnSpc>
              <a:spcBef>
                <a:spcPts val="0"/>
              </a:spcBef>
              <a:spcAft>
                <a:spcPts val="0"/>
              </a:spcAft>
            </a:pP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Проект "</a:t>
            </a:r>
            <a:r>
              <a:rPr lang="bg-BG" sz="1600" dirty="0">
                <a:solidFill>
                  <a:schemeClr val="bg1">
                    <a:lumMod val="20000"/>
                    <a:lumOff val="80000"/>
                  </a:schemeClr>
                </a:solidFill>
                <a:effectLst/>
                <a:latin typeface="Calibri" panose="020F050202020403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Отворено учебно съдържание по програмиране и ИТ</a:t>
            </a: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 СофтУни Фондация (лиценз </a:t>
            </a:r>
            <a:r>
              <a:rPr lang="en-US"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CC-BY-NC-SA</a:t>
            </a: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a:t>
            </a:r>
            <a:endParaRPr lang="bg-BG" sz="240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653003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9865598" cy="2474999"/>
          </a:xfrm>
        </p:spPr>
        <p:txBody>
          <a:bodyPr>
            <a:normAutofit/>
          </a:bodyPr>
          <a:lstStyle/>
          <a:p>
            <a:pPr>
              <a:lnSpc>
                <a:spcPct val="120000"/>
              </a:lnSpc>
            </a:pPr>
            <a:r>
              <a:rPr lang="bg-BG" sz="3200" dirty="0"/>
              <a:t>Този курс</a:t>
            </a:r>
            <a:r>
              <a:rPr lang="en-US" sz="3200" dirty="0"/>
              <a:t> (</a:t>
            </a:r>
            <a:r>
              <a:rPr lang="bg-BG" sz="3200" dirty="0"/>
              <a:t>презентации, примери, демонстрационен код, упражнения, домашни, видео и други активи</a:t>
            </a:r>
            <a:r>
              <a:rPr lang="en-US" sz="3200" dirty="0"/>
              <a:t>) </a:t>
            </a:r>
            <a:r>
              <a:rPr lang="bg-BG" sz="3200" dirty="0"/>
              <a:t>представлява</a:t>
            </a:r>
            <a:r>
              <a:rPr lang="en-US" sz="3200" dirty="0"/>
              <a:t> </a:t>
            </a:r>
            <a:r>
              <a:rPr lang="bg-BG" sz="3200" b="1" dirty="0"/>
              <a:t>свободно учебно съдържание </a:t>
            </a:r>
            <a:r>
              <a:rPr lang="bg-BG" sz="3200" dirty="0"/>
              <a:t>и се разпространява под свободен лиценз </a:t>
            </a:r>
            <a:r>
              <a:rPr lang="en-US" sz="3200" b="1" dirty="0"/>
              <a:t>CC-BY-NC-SA</a:t>
            </a:r>
            <a:endParaRPr lang="bg-BG" sz="3200" dirty="0"/>
          </a:p>
        </p:txBody>
      </p:sp>
      <p:pic>
        <p:nvPicPr>
          <p:cNvPr id="6" name="Picture License" descr="License">
            <a:extLst>
              <a:ext uri="{FF2B5EF4-FFF2-40B4-BE49-F238E27FC236}">
                <a16:creationId xmlns:a16="http://schemas.microsoft.com/office/drawing/2014/main" id="{82BA520F-A037-4E01-AA18-27D9F1E930A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226175" y="1440120"/>
            <a:ext cx="1198986" cy="1268880"/>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bg-BG" dirty="0"/>
              <a:t>Лиценз</a:t>
            </a:r>
          </a:p>
        </p:txBody>
      </p:sp>
      <p:sp>
        <p:nvSpPr>
          <p:cNvPr id="11" name="TextBox 10">
            <a:extLst>
              <a:ext uri="{FF2B5EF4-FFF2-40B4-BE49-F238E27FC236}">
                <a16:creationId xmlns:a16="http://schemas.microsoft.com/office/drawing/2014/main" id="{0C18DF19-B750-4C88-975B-661A6BF61F5E}"/>
              </a:ext>
            </a:extLst>
          </p:cNvPr>
          <p:cNvSpPr txBox="1"/>
          <p:nvPr/>
        </p:nvSpPr>
        <p:spPr>
          <a:xfrm>
            <a:off x="190401" y="3927519"/>
            <a:ext cx="11710599" cy="1979644"/>
          </a:xfrm>
          <a:prstGeom prst="rect">
            <a:avLst/>
          </a:prstGeom>
          <a:noFill/>
          <a:ln w="12700">
            <a:noFill/>
          </a:ln>
        </p:spPr>
        <p:txBody>
          <a:bodyPr wrap="square">
            <a:spAutoFit/>
          </a:bodyPr>
          <a:lstStyle/>
          <a:p>
            <a:pPr marL="360363" indent="-360363" defTabSz="1218438">
              <a:lnSpc>
                <a:spcPct val="120000"/>
              </a:lnSpc>
              <a:spcBef>
                <a:spcPts val="600"/>
              </a:spcBef>
              <a:spcAft>
                <a:spcPts val="600"/>
              </a:spcAft>
              <a:buFont typeface="Wingdings" panose="05000000000000000000" pitchFamily="2" charset="2"/>
              <a:buChar char="§"/>
              <a:defRPr/>
            </a:pPr>
            <a:r>
              <a:rPr lang="bg-BG" sz="3200" dirty="0"/>
              <a:t>Проект "</a:t>
            </a:r>
            <a:r>
              <a:rPr lang="bg-BG" sz="3200" b="1" dirty="0"/>
              <a:t>Отворено учебно съдържание по програмиране и ИТ</a:t>
            </a:r>
            <a:r>
              <a:rPr lang="bg-BG" sz="3200" dirty="0"/>
              <a:t>" към Фондация "Софтуерен университет"</a:t>
            </a:r>
            <a:r>
              <a:rPr lang="en-US" sz="3200" dirty="0"/>
              <a:t>:</a:t>
            </a:r>
            <a:endParaRPr lang="bg-BG" sz="3200" dirty="0"/>
          </a:p>
          <a:p>
            <a:pPr marL="817563" lvl="1" indent="-360363" defTabSz="1218438">
              <a:lnSpc>
                <a:spcPct val="120000"/>
              </a:lnSpc>
              <a:spcBef>
                <a:spcPts val="600"/>
              </a:spcBef>
              <a:spcAft>
                <a:spcPts val="600"/>
              </a:spcAft>
              <a:buFont typeface="Wingdings" panose="05000000000000000000" pitchFamily="2" charset="2"/>
              <a:buChar char="§"/>
              <a:defRPr/>
            </a:pPr>
            <a:r>
              <a:rPr kumimoji="0" lang="en-US" sz="3200" b="0" i="0" u="none" strike="noStrike" kern="1200" cap="none" spc="0" normalizeH="0" baseline="0" noProof="0" dirty="0">
                <a:ln>
                  <a:noFill/>
                </a:ln>
                <a:solidFill>
                  <a:srgbClr val="234465"/>
                </a:solidFill>
                <a:effectLst/>
                <a:uLnTx/>
                <a:uFillTx/>
                <a:latin typeface="Calibri"/>
                <a:ea typeface="+mn-ea"/>
                <a:cs typeface="+mn-cs"/>
                <a:hlinkClick r:id="rId4"/>
              </a:rPr>
              <a:t>https://github.com/BG-IT-Edu</a:t>
            </a:r>
            <a:endParaRPr kumimoji="0" lang="bg-BG" sz="3200" b="0" i="0" u="none" strike="noStrike" kern="1200" cap="none" spc="0" normalizeH="0" baseline="0" noProof="0" dirty="0">
              <a:ln>
                <a:noFill/>
              </a:ln>
              <a:solidFill>
                <a:srgbClr val="234465"/>
              </a:solidFill>
              <a:effectLst/>
              <a:uLnTx/>
              <a:uFillTx/>
              <a:latin typeface="Calibri"/>
              <a:ea typeface="+mn-ea"/>
              <a:cs typeface="+mn-cs"/>
            </a:endParaRPr>
          </a:p>
        </p:txBody>
      </p:sp>
      <p:pic>
        <p:nvPicPr>
          <p:cNvPr id="7" name="Picture 6" title="CC-BY-NC-SA License">
            <a:hlinkClick r:id="rId5" tooltip="This work is licensed under the &quot;Creative Commons Attribution-NonCommercial-ShareAlike 4.0 International&quot; license"/>
            <a:extLst>
              <a:ext uri="{FF2B5EF4-FFF2-40B4-BE49-F238E27FC236}">
                <a16:creationId xmlns:a16="http://schemas.microsoft.com/office/drawing/2014/main" id="{F6C77C47-F7D8-A176-5C69-7FDE5C7E8003}"/>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9831000" y="2908593"/>
            <a:ext cx="1989336" cy="696022"/>
          </a:xfrm>
          <a:prstGeom prst="roundRect">
            <a:avLst>
              <a:gd name="adj" fmla="val 3940"/>
            </a:avLst>
          </a:prstGeom>
          <a:solidFill>
            <a:srgbClr val="231F20">
              <a:alpha val="50000"/>
            </a:srgbClr>
          </a:solidFill>
          <a:ln>
            <a:noFill/>
          </a:ln>
        </p:spPr>
      </p:pic>
      <p:sp>
        <p:nvSpPr>
          <p:cNvPr id="4" name="Slide Number">
            <a:extLst>
              <a:ext uri="{FF2B5EF4-FFF2-40B4-BE49-F238E27FC236}">
                <a16:creationId xmlns:a16="http://schemas.microsoft.com/office/drawing/2014/main" id="{1122AF68-4530-DFD4-EFA2-DA513199D52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Tree>
    <p:extLst>
      <p:ext uri="{BB962C8B-B14F-4D97-AF65-F5344CB8AC3E}">
        <p14:creationId xmlns:p14="http://schemas.microsoft.com/office/powerpoint/2010/main" val="11121955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File:Sql data base with logo.png - Wikimedia Commons"/>
          <p:cNvPicPr>
            <a:picLocks noChangeAspect="1" noChangeArrowheads="1"/>
          </p:cNvPicPr>
          <p:nvPr/>
        </p:nvPicPr>
        <p:blipFill>
          <a:blip r:embed="rId2" cstate="print"/>
          <a:srcRect/>
          <a:stretch>
            <a:fillRect/>
          </a:stretch>
        </p:blipFill>
        <p:spPr bwMode="auto">
          <a:xfrm>
            <a:off x="4611000" y="1989000"/>
            <a:ext cx="2965178" cy="1383751"/>
          </a:xfrm>
          <a:prstGeom prst="rect">
            <a:avLst/>
          </a:prstGeom>
          <a:noFill/>
        </p:spPr>
      </p:pic>
      <p:sp>
        <p:nvSpPr>
          <p:cNvPr id="6" name="Подзаглавие 5">
            <a:extLst>
              <a:ext uri="{FF2B5EF4-FFF2-40B4-BE49-F238E27FC236}">
                <a16:creationId xmlns:a16="http://schemas.microsoft.com/office/drawing/2014/main" id="{6AFC1CDC-5AE0-867D-EE41-28F8D09600EC}"/>
              </a:ext>
            </a:extLst>
          </p:cNvPr>
          <p:cNvSpPr>
            <a:spLocks noGrp="1"/>
          </p:cNvSpPr>
          <p:nvPr>
            <p:ph type="subTitle" sz="quarter" idx="11"/>
          </p:nvPr>
        </p:nvSpPr>
        <p:spPr/>
        <p:txBody>
          <a:bodyPr/>
          <a:lstStyle/>
          <a:p>
            <a:r>
              <a:rPr lang="bg-BG"/>
              <a:t>Що е то </a:t>
            </a:r>
            <a:r>
              <a:rPr lang="en-US"/>
              <a:t>SQL?</a:t>
            </a:r>
            <a:endParaRPr lang="bg-BG"/>
          </a:p>
        </p:txBody>
      </p:sp>
      <p:sp>
        <p:nvSpPr>
          <p:cNvPr id="8" name="Заглавие 7">
            <a:extLst>
              <a:ext uri="{FF2B5EF4-FFF2-40B4-BE49-F238E27FC236}">
                <a16:creationId xmlns:a16="http://schemas.microsoft.com/office/drawing/2014/main" id="{7884B5EA-97A2-5CA0-9690-CBAE4A1DC185}"/>
              </a:ext>
            </a:extLst>
          </p:cNvPr>
          <p:cNvSpPr>
            <a:spLocks noGrp="1"/>
          </p:cNvSpPr>
          <p:nvPr>
            <p:ph type="title" sz="quarter" idx="10"/>
          </p:nvPr>
        </p:nvSpPr>
        <p:spPr/>
        <p:txBody>
          <a:bodyPr/>
          <a:lstStyle/>
          <a:p>
            <a:r>
              <a:rPr lang="en-US"/>
              <a:t>SQL </a:t>
            </a:r>
            <a:r>
              <a:rPr lang="bg-BG"/>
              <a:t>и </a:t>
            </a:r>
            <a:r>
              <a:rPr lang="en-US"/>
              <a:t>T-SQL</a:t>
            </a:r>
            <a:endParaRPr lang="bg-BG"/>
          </a:p>
        </p:txBody>
      </p:sp>
    </p:spTree>
    <p:extLst>
      <p:ext uri="{BB962C8B-B14F-4D97-AF65-F5344CB8AC3E}">
        <p14:creationId xmlns:p14="http://schemas.microsoft.com/office/powerpoint/2010/main" val="227476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pPr>
              <a:lnSpc>
                <a:spcPct val="110000"/>
              </a:lnSpc>
              <a:buClr>
                <a:schemeClr val="tx1"/>
              </a:buClr>
            </a:pPr>
            <a:r>
              <a:rPr lang="en-US" sz="3600" b="1" dirty="0">
                <a:solidFill>
                  <a:schemeClr val="bg1"/>
                </a:solidFill>
              </a:rPr>
              <a:t>Structured Query Language</a:t>
            </a:r>
          </a:p>
          <a:p>
            <a:pPr lvl="1">
              <a:lnSpc>
                <a:spcPct val="110000"/>
              </a:lnSpc>
            </a:pPr>
            <a:r>
              <a:rPr lang="bg-BG" sz="3400" dirty="0"/>
              <a:t>Декларативен език</a:t>
            </a:r>
            <a:endParaRPr lang="en-US" sz="3400" dirty="0"/>
          </a:p>
          <a:p>
            <a:pPr lvl="1">
              <a:lnSpc>
                <a:spcPct val="110000"/>
              </a:lnSpc>
            </a:pPr>
            <a:r>
              <a:rPr lang="bg-BG" sz="3400" dirty="0"/>
              <a:t>Доближава се до английския език</a:t>
            </a:r>
            <a:endParaRPr lang="en-US" sz="3400" dirty="0"/>
          </a:p>
          <a:p>
            <a:pPr lvl="1">
              <a:lnSpc>
                <a:spcPct val="110000"/>
              </a:lnSpc>
            </a:pPr>
            <a:endParaRPr lang="en-US" sz="3400" dirty="0"/>
          </a:p>
          <a:p>
            <a:pPr lvl="1">
              <a:lnSpc>
                <a:spcPct val="110000"/>
              </a:lnSpc>
            </a:pPr>
            <a:r>
              <a:rPr lang="ru-RU" sz="3400" dirty="0"/>
              <a:t>Поддържа дефиниране, манипулиране и контрол на достъпа до записи</a:t>
            </a:r>
            <a:endParaRPr lang="en-US" sz="3400" dirty="0"/>
          </a:p>
          <a:p>
            <a:pPr>
              <a:lnSpc>
                <a:spcPct val="110000"/>
              </a:lnSpc>
              <a:buClr>
                <a:schemeClr val="tx1"/>
              </a:buClr>
            </a:pPr>
            <a:r>
              <a:rPr lang="en-US" sz="3600" b="1" dirty="0">
                <a:solidFill>
                  <a:schemeClr val="bg1"/>
                </a:solidFill>
              </a:rPr>
              <a:t>Transact-SQL (T-SQL) </a:t>
            </a:r>
            <a:r>
              <a:rPr lang="en-US" sz="3600" dirty="0"/>
              <a:t>– SQL Server</a:t>
            </a:r>
            <a:r>
              <a:rPr lang="bg-BG" sz="3600" dirty="0"/>
              <a:t> версията на </a:t>
            </a:r>
            <a:r>
              <a:rPr lang="en-US" sz="3600" dirty="0"/>
              <a:t>SQL</a:t>
            </a:r>
          </a:p>
          <a:p>
            <a:pPr lvl="1">
              <a:lnSpc>
                <a:spcPct val="110000"/>
              </a:lnSpc>
            </a:pPr>
            <a:r>
              <a:rPr lang="bg-BG" sz="3400" dirty="0"/>
              <a:t>Поддържа контролна последователност</a:t>
            </a:r>
            <a:r>
              <a:rPr lang="en-US" sz="3400" dirty="0"/>
              <a:t> (</a:t>
            </a:r>
            <a:r>
              <a:rPr lang="en-US" sz="3400" b="1" dirty="0">
                <a:solidFill>
                  <a:schemeClr val="bg1"/>
                </a:solidFill>
                <a:latin typeface="Consolas" panose="020B0609020204030204" pitchFamily="49" charset="0"/>
              </a:rPr>
              <a:t>if</a:t>
            </a:r>
            <a:r>
              <a:rPr lang="en-US" sz="3400" dirty="0"/>
              <a:t> statements, </a:t>
            </a:r>
            <a:r>
              <a:rPr lang="en-US" sz="3400" b="1" dirty="0">
                <a:solidFill>
                  <a:schemeClr val="bg1"/>
                </a:solidFill>
              </a:rPr>
              <a:t>loops</a:t>
            </a:r>
            <a:r>
              <a:rPr lang="en-US" sz="3400" dirty="0"/>
              <a:t>)</a:t>
            </a:r>
          </a:p>
          <a:p>
            <a:pPr lvl="1">
              <a:lnSpc>
                <a:spcPct val="110000"/>
              </a:lnSpc>
            </a:pPr>
            <a:r>
              <a:rPr lang="bg-BG" sz="3400" dirty="0"/>
              <a:t>Проектиран за писане на </a:t>
            </a:r>
            <a:r>
              <a:rPr lang="bg-BG" sz="3400" b="1" dirty="0">
                <a:solidFill>
                  <a:schemeClr val="bg1"/>
                </a:solidFill>
              </a:rPr>
              <a:t>логика</a:t>
            </a:r>
            <a:r>
              <a:rPr lang="en-US" sz="3400" dirty="0"/>
              <a:t> </a:t>
            </a:r>
            <a:r>
              <a:rPr lang="bg-BG" sz="3400" dirty="0"/>
              <a:t>в базата данни</a:t>
            </a:r>
            <a:endParaRPr lang="en-US" sz="3400" dirty="0"/>
          </a:p>
          <a:p>
            <a:endParaRPr lang="bg-BG" dirty="0"/>
          </a:p>
        </p:txBody>
      </p:sp>
      <p:sp>
        <p:nvSpPr>
          <p:cNvPr id="483330" name="Rectangle 2"/>
          <p:cNvSpPr>
            <a:spLocks noGrp="1" noChangeArrowheads="1"/>
          </p:cNvSpPr>
          <p:nvPr>
            <p:ph type="title"/>
          </p:nvPr>
        </p:nvSpPr>
        <p:spPr/>
        <p:txBody>
          <a:bodyPr/>
          <a:lstStyle/>
          <a:p>
            <a:r>
              <a:rPr lang="bg-BG" dirty="0"/>
              <a:t>Какво са</a:t>
            </a:r>
            <a:r>
              <a:rPr lang="en-US" dirty="0"/>
              <a:t> SQL </a:t>
            </a:r>
            <a:r>
              <a:rPr lang="bg-BG" dirty="0"/>
              <a:t>и </a:t>
            </a:r>
            <a:r>
              <a:rPr lang="en-US" dirty="0"/>
              <a:t>T-SQL?</a:t>
            </a:r>
            <a:endParaRPr lang="bg-BG" dirty="0"/>
          </a:p>
        </p:txBody>
      </p:sp>
      <p:sp>
        <p:nvSpPr>
          <p:cNvPr id="5" name="Rectangle 3"/>
          <p:cNvSpPr>
            <a:spLocks noChangeArrowheads="1"/>
          </p:cNvSpPr>
          <p:nvPr/>
        </p:nvSpPr>
        <p:spPr bwMode="auto">
          <a:xfrm>
            <a:off x="914400" y="3197635"/>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latin typeface="Consolas" pitchFamily="49" charset="0"/>
                <a:cs typeface="Consolas" pitchFamily="49" charset="0"/>
              </a:rPr>
              <a:t>FirstName, LastName, JobTitle </a:t>
            </a:r>
            <a:r>
              <a:rPr lang="en-US" sz="2600" b="1" noProof="1">
                <a:solidFill>
                  <a:schemeClr val="bg1"/>
                </a:solidFill>
                <a:latin typeface="Consolas" pitchFamily="49" charset="0"/>
                <a:cs typeface="Consolas" pitchFamily="49" charset="0"/>
              </a:rPr>
              <a:t>FROM</a:t>
            </a:r>
            <a:r>
              <a:rPr lang="en-US" sz="2600" b="1" noProof="1">
                <a:latin typeface="Consolas" pitchFamily="49" charset="0"/>
                <a:cs typeface="Consolas" pitchFamily="49" charset="0"/>
              </a:rPr>
              <a:t> Employees</a:t>
            </a:r>
          </a:p>
        </p:txBody>
      </p:sp>
      <p:sp>
        <p:nvSpPr>
          <p:cNvPr id="2" name="Slide Number">
            <a:extLst>
              <a:ext uri="{FF2B5EF4-FFF2-40B4-BE49-F238E27FC236}">
                <a16:creationId xmlns:a16="http://schemas.microsoft.com/office/drawing/2014/main" id="{082E6272-7FAD-1B2E-D69D-946F2F76DCC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a:t>
            </a:fld>
            <a:endParaRPr lang="en-US" noProof="0" dirty="0"/>
          </a:p>
        </p:txBody>
      </p:sp>
    </p:spTree>
    <p:extLst>
      <p:ext uri="{BB962C8B-B14F-4D97-AF65-F5344CB8AC3E}">
        <p14:creationId xmlns:p14="http://schemas.microsoft.com/office/powerpoint/2010/main" val="18253013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bg-BG" sz="3600" dirty="0"/>
              <a:t>Можем да комуникираме с машината на базата данни, използвайки </a:t>
            </a:r>
            <a:r>
              <a:rPr lang="en-US" sz="3600" dirty="0"/>
              <a:t>SQL</a:t>
            </a:r>
          </a:p>
          <a:p>
            <a:r>
              <a:rPr lang="bg-BG" sz="3600" dirty="0"/>
              <a:t>Заявките предоставят по-добър</a:t>
            </a:r>
            <a:r>
              <a:rPr lang="en-US" sz="3600" dirty="0"/>
              <a:t> </a:t>
            </a:r>
            <a:r>
              <a:rPr lang="bg-BG" sz="3600" b="1" dirty="0">
                <a:solidFill>
                  <a:schemeClr val="bg1"/>
                </a:solidFill>
              </a:rPr>
              <a:t>контрол</a:t>
            </a:r>
            <a:r>
              <a:rPr lang="en-US" sz="3600" dirty="0"/>
              <a:t> </a:t>
            </a:r>
            <a:r>
              <a:rPr lang="bg-BG" sz="3600" dirty="0"/>
              <a:t>и</a:t>
            </a:r>
            <a:r>
              <a:rPr lang="en-US" sz="3600" dirty="0"/>
              <a:t> </a:t>
            </a:r>
            <a:r>
              <a:rPr lang="bg-BG" sz="3600" b="1" dirty="0">
                <a:solidFill>
                  <a:schemeClr val="bg1"/>
                </a:solidFill>
              </a:rPr>
              <a:t>гъвкавост</a:t>
            </a:r>
            <a:endParaRPr lang="en-US" sz="3600" dirty="0"/>
          </a:p>
          <a:p>
            <a:r>
              <a:rPr lang="bg-BG" sz="3600" dirty="0"/>
              <a:t>Ключовите думи в </a:t>
            </a:r>
            <a:r>
              <a:rPr lang="en-US" sz="3600" dirty="0"/>
              <a:t>SQL </a:t>
            </a:r>
            <a:r>
              <a:rPr lang="bg-BG" sz="3600" dirty="0"/>
              <a:t>стандартно са </a:t>
            </a:r>
            <a:r>
              <a:rPr lang="bg-BG" sz="3600" b="1" dirty="0">
                <a:solidFill>
                  <a:schemeClr val="bg1"/>
                </a:solidFill>
              </a:rPr>
              <a:t>с главни букви</a:t>
            </a:r>
            <a:endParaRPr lang="en-US" dirty="0"/>
          </a:p>
          <a:p>
            <a:pPr>
              <a:buNone/>
            </a:pPr>
            <a:endParaRPr lang="bg-BG" dirty="0"/>
          </a:p>
          <a:p>
            <a:pPr>
              <a:buNone/>
            </a:pPr>
            <a:endParaRPr lang="bg-BG" dirty="0"/>
          </a:p>
        </p:txBody>
      </p:sp>
      <p:sp>
        <p:nvSpPr>
          <p:cNvPr id="4" name="Title 3"/>
          <p:cNvSpPr>
            <a:spLocks noGrp="1"/>
          </p:cNvSpPr>
          <p:nvPr>
            <p:ph type="title"/>
          </p:nvPr>
        </p:nvSpPr>
        <p:spPr/>
        <p:txBody>
          <a:bodyPr/>
          <a:lstStyle/>
          <a:p>
            <a:r>
              <a:rPr lang="en-US" dirty="0"/>
              <a:t>SQL </a:t>
            </a:r>
            <a:r>
              <a:rPr lang="bg-BG" dirty="0"/>
              <a:t>Заявки</a:t>
            </a:r>
          </a:p>
        </p:txBody>
      </p:sp>
      <p:sp>
        <p:nvSpPr>
          <p:cNvPr id="2" name="Slide Number">
            <a:extLst>
              <a:ext uri="{FF2B5EF4-FFF2-40B4-BE49-F238E27FC236}">
                <a16:creationId xmlns:a16="http://schemas.microsoft.com/office/drawing/2014/main" id="{28BCD656-E76E-154B-B178-7D13C6093FE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3185158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a:buClr>
                <a:schemeClr val="tx2"/>
              </a:buClr>
            </a:pPr>
            <a:r>
              <a:rPr lang="bg-BG" sz="3600" b="1" dirty="0">
                <a:solidFill>
                  <a:schemeClr val="bg1"/>
                </a:solidFill>
              </a:rPr>
              <a:t>Проекцията </a:t>
            </a:r>
            <a:r>
              <a:rPr lang="ru-RU" sz="3600" dirty="0"/>
              <a:t>е операция в SQL, която се използва за </a:t>
            </a:r>
            <a:r>
              <a:rPr lang="bg-BG" sz="3600" b="1" dirty="0">
                <a:solidFill>
                  <a:schemeClr val="bg1"/>
                </a:solidFill>
              </a:rPr>
              <a:t>избиране </a:t>
            </a:r>
            <a:r>
              <a:rPr lang="ru-RU" sz="3600" dirty="0"/>
              <a:t>на определени колони от таблица</a:t>
            </a:r>
          </a:p>
          <a:p>
            <a:pPr>
              <a:buClr>
                <a:schemeClr val="tx2"/>
              </a:buClr>
            </a:pPr>
            <a:endParaRPr lang="ru-RU" sz="3600" dirty="0"/>
          </a:p>
          <a:p>
            <a:pPr>
              <a:buClr>
                <a:schemeClr val="tx2"/>
              </a:buClr>
            </a:pPr>
            <a:endParaRPr lang="ru-RU" sz="3600" dirty="0"/>
          </a:p>
          <a:p>
            <a:pPr>
              <a:buClr>
                <a:schemeClr val="tx2"/>
              </a:buClr>
            </a:pPr>
            <a:r>
              <a:rPr lang="ru-RU" sz="3600" dirty="0"/>
              <a:t>Селектираме колоните, които ни интересуват</a:t>
            </a:r>
          </a:p>
          <a:p>
            <a:pPr>
              <a:buClr>
                <a:schemeClr val="tx2"/>
              </a:buClr>
            </a:pPr>
            <a:endParaRPr lang="en-US" sz="3600" dirty="0"/>
          </a:p>
        </p:txBody>
      </p:sp>
      <p:sp>
        <p:nvSpPr>
          <p:cNvPr id="4" name="Title 3"/>
          <p:cNvSpPr>
            <a:spLocks noGrp="1"/>
          </p:cNvSpPr>
          <p:nvPr>
            <p:ph type="title"/>
          </p:nvPr>
        </p:nvSpPr>
        <p:spPr/>
        <p:txBody>
          <a:bodyPr/>
          <a:lstStyle/>
          <a:p>
            <a:r>
              <a:rPr lang="bg-BG" dirty="0"/>
              <a:t>Проекция</a:t>
            </a:r>
            <a:endParaRPr lang="en-US" dirty="0"/>
          </a:p>
        </p:txBody>
      </p:sp>
      <p:sp>
        <p:nvSpPr>
          <p:cNvPr id="5" name="Rectangle 3"/>
          <p:cNvSpPr>
            <a:spLocks noChangeArrowheads="1"/>
          </p:cNvSpPr>
          <p:nvPr/>
        </p:nvSpPr>
        <p:spPr bwMode="auto">
          <a:xfrm>
            <a:off x="516000" y="2934000"/>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latin typeface="Consolas" pitchFamily="49" charset="0"/>
                <a:cs typeface="Consolas" pitchFamily="49" charset="0"/>
              </a:rPr>
              <a:t>FirstName, LastName, JobTitle </a:t>
            </a:r>
            <a:r>
              <a:rPr lang="en-US" sz="2600" b="1" noProof="1">
                <a:solidFill>
                  <a:schemeClr val="bg1"/>
                </a:solidFill>
                <a:latin typeface="Consolas" pitchFamily="49" charset="0"/>
                <a:cs typeface="Consolas" pitchFamily="49" charset="0"/>
              </a:rPr>
              <a:t>FROM</a:t>
            </a:r>
            <a:r>
              <a:rPr lang="en-US" sz="2600" b="1" noProof="1">
                <a:latin typeface="Consolas" pitchFamily="49" charset="0"/>
                <a:cs typeface="Consolas" pitchFamily="49" charset="0"/>
              </a:rPr>
              <a:t> Employees</a:t>
            </a:r>
          </a:p>
        </p:txBody>
      </p:sp>
      <p:sp>
        <p:nvSpPr>
          <p:cNvPr id="6" name="Slide Number">
            <a:extLst>
              <a:ext uri="{FF2B5EF4-FFF2-40B4-BE49-F238E27FC236}">
                <a16:creationId xmlns:a16="http://schemas.microsoft.com/office/drawing/2014/main" id="{9826DB60-507B-4030-7521-9651AD96E5B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36599886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a:lnSpc>
                <a:spcPct val="100000"/>
              </a:lnSpc>
            </a:pPr>
            <a:r>
              <a:rPr lang="bg-BG" dirty="0"/>
              <a:t>Избиране на</a:t>
            </a:r>
            <a:r>
              <a:rPr lang="en-US" dirty="0"/>
              <a:t> </a:t>
            </a:r>
            <a:r>
              <a:rPr lang="bg-BG" b="1" dirty="0">
                <a:solidFill>
                  <a:schemeClr val="bg1"/>
                </a:solidFill>
              </a:rPr>
              <a:t>всички</a:t>
            </a:r>
            <a:r>
              <a:rPr lang="en-US" b="1" dirty="0">
                <a:solidFill>
                  <a:schemeClr val="bg1"/>
                </a:solidFill>
              </a:rPr>
              <a:t> </a:t>
            </a:r>
            <a:r>
              <a:rPr lang="bg-BG" dirty="0"/>
              <a:t>колони от таблицата</a:t>
            </a:r>
            <a:r>
              <a:rPr lang="en-US" dirty="0"/>
              <a:t> "Departments"</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bg-BG" dirty="0"/>
              <a:t>Избиране на</a:t>
            </a:r>
            <a:r>
              <a:rPr lang="en-US" dirty="0"/>
              <a:t> </a:t>
            </a:r>
            <a:r>
              <a:rPr lang="bg-BG" b="1" dirty="0">
                <a:solidFill>
                  <a:schemeClr val="bg1"/>
                </a:solidFill>
              </a:rPr>
              <a:t>специфични </a:t>
            </a:r>
            <a:r>
              <a:rPr lang="bg-BG" dirty="0"/>
              <a:t>колони</a:t>
            </a:r>
            <a:endParaRPr lang="en-US" dirty="0"/>
          </a:p>
          <a:p>
            <a:endParaRPr lang="bg-BG" dirty="0"/>
          </a:p>
        </p:txBody>
      </p:sp>
      <p:sp>
        <p:nvSpPr>
          <p:cNvPr id="496642" name="Rectangle 2"/>
          <p:cNvSpPr>
            <a:spLocks noGrp="1" noChangeArrowheads="1"/>
          </p:cNvSpPr>
          <p:nvPr>
            <p:ph type="title"/>
          </p:nvPr>
        </p:nvSpPr>
        <p:spPr/>
        <p:txBody>
          <a:bodyPr/>
          <a:lstStyle/>
          <a:p>
            <a:r>
              <a:rPr lang="en-US" dirty="0"/>
              <a:t>SELECT – </a:t>
            </a:r>
            <a:r>
              <a:rPr lang="bg-BG" dirty="0"/>
              <a:t>Пример</a:t>
            </a:r>
            <a:endParaRPr lang="en-US" dirty="0"/>
          </a:p>
        </p:txBody>
      </p:sp>
      <p:sp>
        <p:nvSpPr>
          <p:cNvPr id="496644" name="Rectangle 4"/>
          <p:cNvSpPr>
            <a:spLocks noChangeArrowheads="1"/>
          </p:cNvSpPr>
          <p:nvPr/>
        </p:nvSpPr>
        <p:spPr bwMode="auto">
          <a:xfrm>
            <a:off x="2362200" y="1800665"/>
            <a:ext cx="740568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 FROM </a:t>
            </a:r>
            <a:r>
              <a:rPr lang="en-US" sz="2600" b="1" noProof="1">
                <a:latin typeface="Consolas" pitchFamily="49" charset="0"/>
                <a:cs typeface="Consolas" pitchFamily="49" charset="0"/>
              </a:rPr>
              <a:t>Departments</a:t>
            </a:r>
          </a:p>
        </p:txBody>
      </p:sp>
      <p:sp>
        <p:nvSpPr>
          <p:cNvPr id="496645" name="Rectangle 5"/>
          <p:cNvSpPr>
            <a:spLocks noChangeArrowheads="1"/>
          </p:cNvSpPr>
          <p:nvPr/>
        </p:nvSpPr>
        <p:spPr bwMode="auto">
          <a:xfrm>
            <a:off x="1371600" y="5176130"/>
            <a:ext cx="48006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rPr>
              <a:t>SELECT</a:t>
            </a:r>
            <a:r>
              <a:rPr lang="en-US" sz="2600" b="1" noProof="1">
                <a:solidFill>
                  <a:schemeClr val="accent1"/>
                </a:solidFill>
                <a:latin typeface="Consolas" pitchFamily="49" charset="0"/>
              </a:rPr>
              <a:t> </a:t>
            </a:r>
            <a:r>
              <a:rPr lang="en-US" sz="2600" b="1" noProof="1">
                <a:solidFill>
                  <a:schemeClr val="tx2"/>
                </a:solidFill>
                <a:latin typeface="Consolas" pitchFamily="49" charset="0"/>
              </a:rPr>
              <a:t>DepartmentId, Name</a:t>
            </a:r>
          </a:p>
          <a:p>
            <a:pPr eaLnBrk="0" hangingPunct="0">
              <a:buClr>
                <a:schemeClr val="accent5">
                  <a:lumMod val="40000"/>
                  <a:lumOff val="60000"/>
                </a:schemeClr>
              </a:buClr>
              <a:buSzPct val="70000"/>
            </a:pPr>
            <a:r>
              <a:rPr lang="en-US" sz="2600" b="1" noProof="1">
                <a:solidFill>
                  <a:schemeClr val="tx2"/>
                </a:solidFill>
                <a:latin typeface="Consolas" pitchFamily="49" charset="0"/>
              </a:rPr>
              <a:t>  </a:t>
            </a:r>
            <a:r>
              <a:rPr lang="en-US" sz="2600" b="1" noProof="1">
                <a:solidFill>
                  <a:schemeClr val="bg1"/>
                </a:solidFill>
                <a:latin typeface="Consolas" pitchFamily="49" charset="0"/>
              </a:rPr>
              <a:t>FROM</a:t>
            </a:r>
            <a:r>
              <a:rPr lang="en-US" sz="2600" b="1" noProof="1">
                <a:solidFill>
                  <a:schemeClr val="tx2"/>
                </a:solidFill>
                <a:latin typeface="Consolas" pitchFamily="49" charset="0"/>
              </a:rPr>
              <a:t> Departments</a:t>
            </a:r>
          </a:p>
        </p:txBody>
      </p:sp>
      <p:graphicFrame>
        <p:nvGraphicFramePr>
          <p:cNvPr id="496646" name="Group 6"/>
          <p:cNvGraphicFramePr>
            <a:graphicFrameLocks noGrp="1"/>
          </p:cNvGraphicFramePr>
          <p:nvPr>
            <p:extLst>
              <p:ext uri="{D42A27DB-BD31-4B8C-83A1-F6EECF244321}">
                <p14:modId xmlns:p14="http://schemas.microsoft.com/office/powerpoint/2010/main" val="2873921945"/>
              </p:ext>
            </p:extLst>
          </p:nvPr>
        </p:nvGraphicFramePr>
        <p:xfrm>
          <a:off x="2362200" y="2514600"/>
          <a:ext cx="7405688" cy="1789176"/>
        </p:xfrm>
        <a:graphic>
          <a:graphicData uri="http://schemas.openxmlformats.org/drawingml/2006/table">
            <a:tbl>
              <a:tblPr/>
              <a:tblGrid>
                <a:gridCol w="1862138">
                  <a:extLst>
                    <a:ext uri="{9D8B030D-6E8A-4147-A177-3AD203B41FA5}">
                      <a16:colId xmlns:a16="http://schemas.microsoft.com/office/drawing/2014/main" val="20000"/>
                    </a:ext>
                  </a:extLst>
                </a:gridCol>
                <a:gridCol w="3959225">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96672" name="Group 32"/>
          <p:cNvGraphicFramePr>
            <a:graphicFrameLocks noGrp="1"/>
          </p:cNvGraphicFramePr>
          <p:nvPr>
            <p:extLst>
              <p:ext uri="{D42A27DB-BD31-4B8C-83A1-F6EECF244321}">
                <p14:modId xmlns:p14="http://schemas.microsoft.com/office/powerpoint/2010/main" val="2471511480"/>
              </p:ext>
            </p:extLst>
          </p:nvPr>
        </p:nvGraphicFramePr>
        <p:xfrm>
          <a:off x="7024248" y="4682196"/>
          <a:ext cx="3796152" cy="1789176"/>
        </p:xfrm>
        <a:graphic>
          <a:graphicData uri="http://schemas.openxmlformats.org/drawingml/2006/table">
            <a:tbl>
              <a:tblPr/>
              <a:tblGrid>
                <a:gridCol w="1817724">
                  <a:extLst>
                    <a:ext uri="{9D8B030D-6E8A-4147-A177-3AD203B41FA5}">
                      <a16:colId xmlns:a16="http://schemas.microsoft.com/office/drawing/2014/main" val="20000"/>
                    </a:ext>
                  </a:extLst>
                </a:gridCol>
                <a:gridCol w="1978428">
                  <a:extLst>
                    <a:ext uri="{9D8B030D-6E8A-4147-A177-3AD203B41FA5}">
                      <a16:colId xmlns:a16="http://schemas.microsoft.com/office/drawing/2014/main" val="20001"/>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endParaRPr kumimoji="1" lang="bg-BG" sz="1800" b="1" i="0" u="none" strike="noStrike" cap="none" normalizeH="0" baseline="0" noProof="1">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Arrow: Right 2"/>
          <p:cNvSpPr/>
          <p:nvPr/>
        </p:nvSpPr>
        <p:spPr>
          <a:xfrm>
            <a:off x="6383276" y="5441245"/>
            <a:ext cx="457200" cy="36232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 name="Slide Number">
            <a:extLst>
              <a:ext uri="{FF2B5EF4-FFF2-40B4-BE49-F238E27FC236}">
                <a16:creationId xmlns:a16="http://schemas.microsoft.com/office/drawing/2014/main" id="{AF219525-103F-5E08-7D7E-8C8AE03A723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Tree>
    <p:extLst>
      <p:ext uri="{BB962C8B-B14F-4D97-AF65-F5344CB8AC3E}">
        <p14:creationId xmlns:p14="http://schemas.microsoft.com/office/powerpoint/2010/main" val="16511713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966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664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96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2"/>
              </a:buClr>
            </a:pPr>
            <a:r>
              <a:rPr lang="bg-BG" sz="3400" b="1" dirty="0">
                <a:solidFill>
                  <a:schemeClr val="bg1"/>
                </a:solidFill>
              </a:rPr>
              <a:t>Селекцията</a:t>
            </a:r>
            <a:r>
              <a:rPr lang="ru-RU" dirty="0"/>
              <a:t> в SQL се използва за </a:t>
            </a:r>
            <a:r>
              <a:rPr lang="bg-BG" sz="3400" b="1" dirty="0">
                <a:solidFill>
                  <a:schemeClr val="bg1"/>
                </a:solidFill>
              </a:rPr>
              <a:t>филтриране</a:t>
            </a:r>
            <a:r>
              <a:rPr lang="bg-BG" sz="3600" b="1" dirty="0">
                <a:solidFill>
                  <a:schemeClr val="bg1"/>
                </a:solidFill>
              </a:rPr>
              <a:t> </a:t>
            </a:r>
            <a:r>
              <a:rPr lang="ru-RU" dirty="0"/>
              <a:t>на редовете в таблица базирано на дадено условие</a:t>
            </a:r>
            <a:endParaRPr lang="en-US" dirty="0"/>
          </a:p>
          <a:p>
            <a:pPr>
              <a:buClr>
                <a:schemeClr val="tx2"/>
              </a:buClr>
            </a:pPr>
            <a:endParaRPr lang="en-US" dirty="0"/>
          </a:p>
          <a:p>
            <a:pPr>
              <a:buClr>
                <a:schemeClr val="tx2"/>
              </a:buClr>
            </a:pPr>
            <a:endParaRPr lang="en-US" dirty="0"/>
          </a:p>
          <a:p>
            <a:pPr>
              <a:buClr>
                <a:schemeClr val="tx2"/>
              </a:buClr>
            </a:pPr>
            <a:endParaRPr lang="en-US" dirty="0"/>
          </a:p>
          <a:p>
            <a:pPr>
              <a:buClr>
                <a:schemeClr val="tx2"/>
              </a:buClr>
            </a:pPr>
            <a:r>
              <a:rPr lang="ru-RU" dirty="0"/>
              <a:t>Ако искаме да изберем само служителите от даден отдел, можем да направим селекция като използваме "</a:t>
            </a:r>
            <a:r>
              <a:rPr lang="en-US" sz="3400" b="1" dirty="0">
                <a:solidFill>
                  <a:schemeClr val="bg1"/>
                </a:solidFill>
              </a:rPr>
              <a:t>WHERE</a:t>
            </a:r>
            <a:r>
              <a:rPr lang="ru-RU" dirty="0"/>
              <a:t>" условие</a:t>
            </a:r>
            <a:endParaRPr lang="en-US" dirty="0"/>
          </a:p>
        </p:txBody>
      </p:sp>
      <p:sp>
        <p:nvSpPr>
          <p:cNvPr id="4" name="Title 3"/>
          <p:cNvSpPr>
            <a:spLocks noGrp="1"/>
          </p:cNvSpPr>
          <p:nvPr>
            <p:ph type="title"/>
          </p:nvPr>
        </p:nvSpPr>
        <p:spPr/>
        <p:txBody>
          <a:bodyPr/>
          <a:lstStyle/>
          <a:p>
            <a:r>
              <a:rPr lang="bg-BG" dirty="0"/>
              <a:t>Селекция</a:t>
            </a:r>
            <a:endParaRPr lang="en-US" dirty="0"/>
          </a:p>
        </p:txBody>
      </p:sp>
      <p:sp>
        <p:nvSpPr>
          <p:cNvPr id="6" name="Rectangle 3"/>
          <p:cNvSpPr>
            <a:spLocks noChangeArrowheads="1"/>
          </p:cNvSpPr>
          <p:nvPr/>
        </p:nvSpPr>
        <p:spPr bwMode="auto">
          <a:xfrm>
            <a:off x="2406000" y="2754000"/>
            <a:ext cx="7380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FirstName, LastName, JobTitle </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r>
              <a:rPr lang="bg-BG" sz="2800" b="1" noProof="1">
                <a:latin typeface="Consolas" pitchFamily="49" charset="0"/>
                <a:cs typeface="Consolas" pitchFamily="49" charset="0"/>
              </a:rPr>
              <a:t> </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DepartmentId = 1</a:t>
            </a:r>
          </a:p>
        </p:txBody>
      </p:sp>
      <p:sp>
        <p:nvSpPr>
          <p:cNvPr id="5" name="Slide Number">
            <a:extLst>
              <a:ext uri="{FF2B5EF4-FFF2-40B4-BE49-F238E27FC236}">
                <a16:creationId xmlns:a16="http://schemas.microsoft.com/office/drawing/2014/main" id="{0BB4491F-E15B-7CEA-B940-3A4120CEE5E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5770151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Филтрирането в </a:t>
            </a:r>
            <a:r>
              <a:rPr lang="en-US" sz="3600" b="1" dirty="0">
                <a:solidFill>
                  <a:schemeClr val="bg1"/>
                </a:solidFill>
              </a:rPr>
              <a:t>SQL </a:t>
            </a:r>
            <a:r>
              <a:rPr lang="ru-RU" sz="3600" dirty="0"/>
              <a:t>може да се осъществи чрез оператори като </a:t>
            </a:r>
            <a:r>
              <a:rPr lang="en-US" sz="3600" b="1" dirty="0">
                <a:solidFill>
                  <a:schemeClr val="bg1"/>
                </a:solidFill>
              </a:rPr>
              <a:t>LIKE</a:t>
            </a:r>
            <a:r>
              <a:rPr lang="ru-RU" sz="3600" dirty="0"/>
              <a:t>, </a:t>
            </a:r>
            <a:r>
              <a:rPr lang="en-US" sz="3600" b="1" dirty="0">
                <a:solidFill>
                  <a:schemeClr val="bg1"/>
                </a:solidFill>
              </a:rPr>
              <a:t>BETWEEN</a:t>
            </a:r>
            <a:r>
              <a:rPr lang="ru-RU" sz="3600" dirty="0"/>
              <a:t>, </a:t>
            </a:r>
            <a:r>
              <a:rPr lang="en-US" sz="3600" b="1" dirty="0">
                <a:solidFill>
                  <a:schemeClr val="bg1"/>
                </a:solidFill>
              </a:rPr>
              <a:t>IN</a:t>
            </a:r>
            <a:r>
              <a:rPr lang="ru-RU" sz="3600" dirty="0"/>
              <a:t>,</a:t>
            </a:r>
            <a:r>
              <a:rPr lang="en-US" sz="3600" dirty="0"/>
              <a:t> </a:t>
            </a:r>
            <a:r>
              <a:rPr lang="en-US" sz="3600" b="1" dirty="0">
                <a:solidFill>
                  <a:schemeClr val="bg1"/>
                </a:solidFill>
              </a:rPr>
              <a:t>NOT IN</a:t>
            </a:r>
            <a:r>
              <a:rPr lang="ru-RU" sz="3600" dirty="0"/>
              <a:t>, и други</a:t>
            </a:r>
            <a:endParaRPr lang="en-US" sz="3600" dirty="0"/>
          </a:p>
          <a:p>
            <a:r>
              <a:rPr lang="bg-BG" sz="3600" dirty="0"/>
              <a:t>Специфираме условия за филтриране на редовете</a:t>
            </a:r>
            <a:endParaRPr lang="en-US" sz="3600" dirty="0"/>
          </a:p>
        </p:txBody>
      </p:sp>
      <p:sp>
        <p:nvSpPr>
          <p:cNvPr id="4" name="Title 3"/>
          <p:cNvSpPr>
            <a:spLocks noGrp="1"/>
          </p:cNvSpPr>
          <p:nvPr>
            <p:ph type="title"/>
          </p:nvPr>
        </p:nvSpPr>
        <p:spPr/>
        <p:txBody>
          <a:bodyPr/>
          <a:lstStyle/>
          <a:p>
            <a:r>
              <a:rPr lang="bg-BG" dirty="0"/>
              <a:t>Филтриране</a:t>
            </a:r>
            <a:r>
              <a:rPr lang="en-US" dirty="0"/>
              <a:t> (1)</a:t>
            </a:r>
          </a:p>
        </p:txBody>
      </p:sp>
      <p:sp>
        <p:nvSpPr>
          <p:cNvPr id="5" name="Rectangle 3"/>
          <p:cNvSpPr>
            <a:spLocks noChangeArrowheads="1"/>
          </p:cNvSpPr>
          <p:nvPr/>
        </p:nvSpPr>
        <p:spPr bwMode="auto">
          <a:xfrm>
            <a:off x="2406000" y="3879000"/>
            <a:ext cx="7380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FirstName, LastName, JobTitle </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r>
              <a:rPr lang="bg-BG" sz="2800" b="1" noProof="1">
                <a:latin typeface="Consolas" pitchFamily="49" charset="0"/>
                <a:cs typeface="Consolas" pitchFamily="49" charset="0"/>
              </a:rPr>
              <a:t> </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FirstName </a:t>
            </a:r>
            <a:r>
              <a:rPr lang="en-US" sz="2800" b="1" noProof="1">
                <a:solidFill>
                  <a:schemeClr val="bg1"/>
                </a:solidFill>
                <a:latin typeface="Consolas" pitchFamily="49" charset="0"/>
                <a:cs typeface="Consolas" pitchFamily="49" charset="0"/>
              </a:rPr>
              <a:t>LIKE </a:t>
            </a:r>
            <a:r>
              <a:rPr lang="en-US" sz="2800" b="1" dirty="0"/>
              <a:t>'A%'</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76579046-AA67-E04A-CB7F-8B6866106D7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25078365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SoftUni">
  <a:themeElements>
    <a:clrScheme name="Custom 2">
      <a:dk1>
        <a:srgbClr val="234465"/>
      </a:dk1>
      <a:lt1>
        <a:srgbClr val="BF78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BF7800"/>
      </a:hlink>
      <a:folHlink>
        <a:srgbClr val="EF951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3835</TotalTime>
  <Words>1107</Words>
  <Application>Microsoft Office PowerPoint</Application>
  <PresentationFormat>Widescreen</PresentationFormat>
  <Paragraphs>204</Paragraphs>
  <Slides>22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Consolas</vt:lpstr>
      <vt:lpstr>Courier New</vt:lpstr>
      <vt:lpstr>Wingdings</vt:lpstr>
      <vt:lpstr>SoftUni</vt:lpstr>
      <vt:lpstr>Въведение в SQL</vt:lpstr>
      <vt:lpstr>Съдържание</vt:lpstr>
      <vt:lpstr>SQL и T-SQL</vt:lpstr>
      <vt:lpstr>Какво са SQL и T-SQL?</vt:lpstr>
      <vt:lpstr>SQL Заявки</vt:lpstr>
      <vt:lpstr>Проекция</vt:lpstr>
      <vt:lpstr>SELECT – Пример</vt:lpstr>
      <vt:lpstr>Селекция</vt:lpstr>
      <vt:lpstr>Филтриране (1)</vt:lpstr>
      <vt:lpstr>Филтриране (2)</vt:lpstr>
      <vt:lpstr>Базов SQL SELECT (1)</vt:lpstr>
      <vt:lpstr>Базов SQL SELECT (2)</vt:lpstr>
      <vt:lpstr>Базов SQL SELECT (3)</vt:lpstr>
      <vt:lpstr>Базов SQL SELECT (4)</vt:lpstr>
      <vt:lpstr>Базови SQL функции</vt:lpstr>
      <vt:lpstr>Задача – Извличане на име на месец</vt:lpstr>
      <vt:lpstr>Извличане на име на месец – Решение</vt:lpstr>
      <vt:lpstr>Задача – Съединение на имена на колони</vt:lpstr>
      <vt:lpstr>Решение – Съединение на имена на колони  </vt:lpstr>
      <vt:lpstr>Обобщение</vt:lpstr>
      <vt:lpstr>Въпроси?</vt:lpstr>
      <vt:lpstr>Лиценз</vt:lpstr>
    </vt:vector>
  </TitlesOfParts>
  <Company>BG-IT-Edu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Въведение в SQL</dc:title>
  <dc:subject>Databases Basics - MS SQL Server - Practical Training Course @ SoftUni</dc:subject>
  <dc:creator>BG-IT-Edu</dc:creator>
  <cp:keywords>Databases; SQL; programming; SoftUni; Software University; programming; software development; software engineering; course; database systems</cp:keywords>
  <dc:description>Open Programming and IT Courseware for IT Teachers (BG-IT-Edu): https://github.com/BG-IT-Edu
With the kind support of SoftUni: https://softuni.bg</dc:description>
  <cp:lastModifiedBy>Spasko Katsarski</cp:lastModifiedBy>
  <cp:revision>77</cp:revision>
  <dcterms:created xsi:type="dcterms:W3CDTF">2018-05-23T13:08:44Z</dcterms:created>
  <dcterms:modified xsi:type="dcterms:W3CDTF">2023-10-06T15:53:23Z</dcterms:modified>
  <cp:category>db;databases;sql;programming;computer programming;software development</cp:category>
</cp:coreProperties>
</file>