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74" r:id="rId2"/>
    <p:sldId id="619" r:id="rId3"/>
    <p:sldId id="766" r:id="rId4"/>
    <p:sldId id="729" r:id="rId5"/>
    <p:sldId id="703" r:id="rId6"/>
    <p:sldId id="723" r:id="rId7"/>
    <p:sldId id="733" r:id="rId8"/>
    <p:sldId id="734" r:id="rId9"/>
    <p:sldId id="732" r:id="rId10"/>
    <p:sldId id="735" r:id="rId11"/>
    <p:sldId id="736" r:id="rId12"/>
    <p:sldId id="753" r:id="rId13"/>
    <p:sldId id="752" r:id="rId14"/>
    <p:sldId id="749" r:id="rId15"/>
    <p:sldId id="724" r:id="rId16"/>
    <p:sldId id="754" r:id="rId17"/>
    <p:sldId id="748" r:id="rId18"/>
    <p:sldId id="755" r:id="rId19"/>
    <p:sldId id="756" r:id="rId20"/>
    <p:sldId id="757" r:id="rId21"/>
    <p:sldId id="758" r:id="rId22"/>
    <p:sldId id="759" r:id="rId23"/>
    <p:sldId id="760" r:id="rId24"/>
    <p:sldId id="762" r:id="rId25"/>
    <p:sldId id="763" r:id="rId26"/>
    <p:sldId id="764" r:id="rId27"/>
    <p:sldId id="765" r:id="rId28"/>
    <p:sldId id="580" r:id="rId29"/>
    <p:sldId id="504" r:id="rId30"/>
    <p:sldId id="5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DEAC09CA-2F5A-44D2-89DE-BBA7CEF77A17}">
          <p14:sldIdLst>
            <p14:sldId id="274"/>
            <p14:sldId id="619"/>
          </p14:sldIdLst>
        </p14:section>
        <p14:section name="Защо е важно да знаем командите за файлове" id="{047031AB-BF4C-4B54-8522-136EEDD06090}">
          <p14:sldIdLst>
            <p14:sldId id="766"/>
          </p14:sldIdLst>
        </p14:section>
        <p14:section name="Четене на файл" id="{58A1C76E-43E6-425F-A5D0-5DC465370CD2}">
          <p14:sldIdLst>
            <p14:sldId id="729"/>
            <p14:sldId id="703"/>
            <p14:sldId id="723"/>
            <p14:sldId id="733"/>
            <p14:sldId id="734"/>
            <p14:sldId id="732"/>
            <p14:sldId id="735"/>
            <p14:sldId id="736"/>
            <p14:sldId id="753"/>
            <p14:sldId id="752"/>
            <p14:sldId id="749"/>
            <p14:sldId id="724"/>
            <p14:sldId id="754"/>
            <p14:sldId id="748"/>
          </p14:sldIdLst>
        </p14:section>
        <p14:section name="Статистика на файл" id="{6D359428-E03B-47AA-8A79-C4F8C02B9454}">
          <p14:sldIdLst>
            <p14:sldId id="755"/>
            <p14:sldId id="756"/>
            <p14:sldId id="757"/>
            <p14:sldId id="758"/>
            <p14:sldId id="759"/>
            <p14:sldId id="760"/>
          </p14:sldIdLst>
        </p14:section>
        <p14:section name="Записване на статистика" id="{9948F74D-06FB-4D41-8672-5125B0A4B91F}">
          <p14:sldIdLst>
            <p14:sldId id="762"/>
            <p14:sldId id="763"/>
            <p14:sldId id="764"/>
            <p14:sldId id="765"/>
          </p14:sldIdLst>
        </p14:section>
        <p14:section name="Обобщение" id="{70000E94-2EBF-4023-89DD-4E78D4FD29B5}">
          <p14:sldIdLst>
            <p14:sldId id="580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0" autoAdjust="0"/>
    <p:restoredTop sz="95215" autoAdjust="0"/>
  </p:normalViewPr>
  <p:slideViewPr>
    <p:cSldViewPr showGuides="1">
      <p:cViewPr varScale="1">
        <p:scale>
          <a:sx n="78" d="100"/>
          <a:sy n="78" d="100"/>
        </p:scale>
        <p:origin x="931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18.9.2023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3C62FB0-3A08-8D35-6CEF-1AA1229632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8684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F0D24A70-F25D-2087-8B93-BE472A9069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0225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0093415-C925-A84C-0AAB-7AD0229F38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10617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C42FABF-1A43-D866-F5F5-36761A3FDF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0810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AA5BDAD-C1F1-BB17-D3AF-A6639B7A01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67559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8205D8-D3C9-2137-88AC-4356ECC14E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343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3"/>
            <a:ext cx="11083636" cy="724904"/>
          </a:xfrm>
        </p:spPr>
        <p:txBody>
          <a:bodyPr>
            <a:normAutofit/>
          </a:bodyPr>
          <a:lstStyle/>
          <a:p>
            <a:r>
              <a:rPr lang="bg-BG" dirty="0"/>
              <a:t>Използване на </a:t>
            </a:r>
            <a:r>
              <a:rPr lang="en-US" dirty="0"/>
              <a:t>Windows Forms</a:t>
            </a:r>
            <a:r>
              <a:rPr lang="bg-BG" dirty="0"/>
              <a:t> с </a:t>
            </a:r>
            <a:r>
              <a:rPr lang="en-US" sz="3600" dirty="0">
                <a:cs typeface="Calibri"/>
              </a:rPr>
              <a:t>файлове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Графични приложения (</a:t>
            </a:r>
            <a:r>
              <a:rPr lang="en-US" dirty="0"/>
              <a:t>GUI Apps)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2E3E89ED-2D14-48D8-2176-4AB396861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006" y="3114000"/>
            <a:ext cx="5721855" cy="30447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29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98EA-51AF-6B20-7BCC-D644EF38E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36527"/>
            <a:ext cx="5095595" cy="552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5. </a:t>
            </a:r>
            <a:r>
              <a:rPr lang="bg-BG" sz="3000" dirty="0"/>
              <a:t>Променете </a:t>
            </a:r>
            <a:r>
              <a:rPr lang="bg-BG" sz="3000" b="1" dirty="0">
                <a:solidFill>
                  <a:schemeClr val="bg1"/>
                </a:solidFill>
              </a:rPr>
              <a:t>имената</a:t>
            </a:r>
            <a:r>
              <a:rPr lang="bg-BG" sz="3000" dirty="0"/>
              <a:t> на контролите</a:t>
            </a:r>
          </a:p>
          <a:p>
            <a:pPr marL="623888" lvl="1" indent="-354013"/>
            <a:r>
              <a:rPr lang="en-US" sz="2600" dirty="0"/>
              <a:t>textBox1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textBoxContent</a:t>
            </a:r>
          </a:p>
          <a:p>
            <a:pPr marL="623888" lvl="1" indent="-354013"/>
            <a:r>
              <a:rPr lang="en-US" sz="2600" dirty="0"/>
              <a:t>textBox2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textBoxData</a:t>
            </a:r>
          </a:p>
          <a:p>
            <a:pPr marL="623888" lvl="1" indent="-354013"/>
            <a:r>
              <a:rPr lang="en-US" sz="2600" dirty="0"/>
              <a:t>button1 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buttonRead</a:t>
            </a:r>
          </a:p>
          <a:p>
            <a:pPr marL="623888" lvl="1" indent="-354013"/>
            <a:r>
              <a:rPr lang="en-US" sz="2600" dirty="0"/>
              <a:t>button2 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noProof="1"/>
              <a:t>buttonStatistics</a:t>
            </a:r>
          </a:p>
          <a:p>
            <a:pPr marL="623888" lvl="1" indent="-354013"/>
            <a:r>
              <a:rPr lang="en-US" sz="2600" dirty="0"/>
              <a:t>button3 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buttonWrite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66F63-EBEA-BDC6-CC19-A2402B9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Стъпки за изграждане на приложението (</a:t>
            </a:r>
            <a:r>
              <a:rPr lang="en-US" dirty="0"/>
              <a:t>5</a:t>
            </a:r>
            <a:r>
              <a:rPr lang="bg-BG" dirty="0"/>
              <a:t>)</a:t>
            </a:r>
            <a:endParaRPr lang="en-BG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DAC0EF1-E4EC-499F-153E-FD8F728EFACA}"/>
              </a:ext>
            </a:extLst>
          </p:cNvPr>
          <p:cNvSpPr/>
          <p:nvPr/>
        </p:nvSpPr>
        <p:spPr bwMode="auto">
          <a:xfrm>
            <a:off x="8283841" y="3853862"/>
            <a:ext cx="371901" cy="2863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27E45CEE-7D94-C70C-E5D4-0BE1B0F3B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950" y="1487089"/>
            <a:ext cx="2834027" cy="501991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1" name="Картина 20">
            <a:extLst>
              <a:ext uri="{FF2B5EF4-FFF2-40B4-BE49-F238E27FC236}">
                <a16:creationId xmlns:a16="http://schemas.microsoft.com/office/drawing/2014/main" id="{EC8014E9-B6A1-F5AD-7AD0-DCE7943A2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877" y="1486295"/>
            <a:ext cx="2897572" cy="503262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84F9158C-12DF-2E30-2671-A008EC6189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242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98EA-51AF-6B20-7BCC-D644EF38E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904" y="1228484"/>
            <a:ext cx="11818096" cy="552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000" dirty="0"/>
              <a:t>6. Променете </a:t>
            </a:r>
            <a:r>
              <a:rPr lang="bg-BG" sz="3000" b="1" dirty="0">
                <a:solidFill>
                  <a:schemeClr val="bg1"/>
                </a:solidFill>
              </a:rPr>
              <a:t>текста</a:t>
            </a:r>
            <a:r>
              <a:rPr lang="bg-BG" sz="3000" dirty="0"/>
              <a:t> на контролите</a:t>
            </a:r>
          </a:p>
          <a:p>
            <a:pPr lvl="1"/>
            <a:r>
              <a:rPr lang="en-US" sz="2600" dirty="0"/>
              <a:t>button1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bg-BG" sz="2600" dirty="0"/>
              <a:t>Зареди файл</a:t>
            </a:r>
            <a:endParaRPr lang="en-US" sz="2600" dirty="0"/>
          </a:p>
          <a:p>
            <a:pPr lvl="1"/>
            <a:r>
              <a:rPr lang="en-US" sz="2600" dirty="0"/>
              <a:t>button2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bg-BG" sz="2600" dirty="0"/>
              <a:t>Статистика на думите</a:t>
            </a:r>
            <a:endParaRPr lang="en-US" sz="2600" dirty="0"/>
          </a:p>
          <a:p>
            <a:pPr lvl="1"/>
            <a:r>
              <a:rPr lang="en-US" sz="2600" dirty="0"/>
              <a:t>button3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bg-BG" sz="2600" dirty="0"/>
              <a:t>Запиши статистиките</a:t>
            </a:r>
            <a:br>
              <a:rPr lang="bg-BG" sz="2600" dirty="0"/>
            </a:br>
            <a:r>
              <a:rPr lang="bg-BG" sz="2600" dirty="0"/>
              <a:t>във файл</a:t>
            </a:r>
            <a:endParaRPr lang="en-US" sz="2600" dirty="0"/>
          </a:p>
          <a:p>
            <a:pPr lvl="1"/>
            <a:endParaRPr lang="en-BG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66F63-EBEA-BDC6-CC19-A2402B9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Стъпки за изграждане на приложението (</a:t>
            </a:r>
            <a:r>
              <a:rPr lang="en-US" dirty="0"/>
              <a:t>6</a:t>
            </a:r>
            <a:r>
              <a:rPr lang="bg-BG" dirty="0"/>
              <a:t>)</a:t>
            </a:r>
            <a:endParaRPr lang="en-BG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DAC0EF1-E4EC-499F-153E-FD8F728EFACA}"/>
              </a:ext>
            </a:extLst>
          </p:cNvPr>
          <p:cNvSpPr/>
          <p:nvPr/>
        </p:nvSpPr>
        <p:spPr bwMode="auto">
          <a:xfrm>
            <a:off x="8796000" y="3425536"/>
            <a:ext cx="495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28ECCED2-8933-2A3A-8FE0-188105065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000" y="1378423"/>
            <a:ext cx="2486406" cy="44092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8B4C8616-B825-728A-767F-130C4533F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000" y="1387949"/>
            <a:ext cx="2486406" cy="43981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4804DA64-EC07-FCC2-F81C-5A8C20CA13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098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156C79B5-B9BF-76D9-5D71-6A3830749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След като включим свойството </a:t>
            </a:r>
            <a:r>
              <a:rPr lang="en-US" b="1" dirty="0">
                <a:solidFill>
                  <a:schemeClr val="bg1"/>
                </a:solidFill>
              </a:rPr>
              <a:t>ReadOnly</a:t>
            </a:r>
            <a:r>
              <a:rPr lang="ru-RU" dirty="0"/>
              <a:t> на textbox, съдържанието му няма да може да се </a:t>
            </a:r>
            <a:r>
              <a:rPr lang="ru-RU" b="1" dirty="0">
                <a:solidFill>
                  <a:schemeClr val="bg1"/>
                </a:solidFill>
              </a:rPr>
              <a:t>променя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C31369F-10F3-B7ED-7C85-4D051717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Забраняване на писане на текст в TextBox</a:t>
            </a:r>
            <a:endParaRPr lang="bg-BG" dirty="0"/>
          </a:p>
        </p:txBody>
      </p:sp>
      <p:sp>
        <p:nvSpPr>
          <p:cNvPr id="7" name="Right Arrow 9">
            <a:extLst>
              <a:ext uri="{FF2B5EF4-FFF2-40B4-BE49-F238E27FC236}">
                <a16:creationId xmlns:a16="http://schemas.microsoft.com/office/drawing/2014/main" id="{78C12589-DF46-24B6-1045-02BCD31A48B4}"/>
              </a:ext>
            </a:extLst>
          </p:cNvPr>
          <p:cNvSpPr/>
          <p:nvPr/>
        </p:nvSpPr>
        <p:spPr bwMode="auto">
          <a:xfrm>
            <a:off x="7401000" y="4239000"/>
            <a:ext cx="624269" cy="3395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Групиране 10">
            <a:extLst>
              <a:ext uri="{FF2B5EF4-FFF2-40B4-BE49-F238E27FC236}">
                <a16:creationId xmlns:a16="http://schemas.microsoft.com/office/drawing/2014/main" id="{0F0E6450-D2C1-DFBA-0437-88F74C4CFD40}"/>
              </a:ext>
            </a:extLst>
          </p:cNvPr>
          <p:cNvGrpSpPr/>
          <p:nvPr/>
        </p:nvGrpSpPr>
        <p:grpSpPr>
          <a:xfrm>
            <a:off x="8475269" y="2679852"/>
            <a:ext cx="3002602" cy="3797313"/>
            <a:chOff x="9021000" y="3073349"/>
            <a:chExt cx="2457793" cy="3010320"/>
          </a:xfrm>
        </p:grpSpPr>
        <p:pic>
          <p:nvPicPr>
            <p:cNvPr id="6" name="Картина 5">
              <a:extLst>
                <a:ext uri="{FF2B5EF4-FFF2-40B4-BE49-F238E27FC236}">
                  <a16:creationId xmlns:a16="http://schemas.microsoft.com/office/drawing/2014/main" id="{440F63A9-DCBD-779B-9D96-A83F01527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21000" y="3073349"/>
              <a:ext cx="2457793" cy="301032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9" name="Правоъгълник 8">
              <a:extLst>
                <a:ext uri="{FF2B5EF4-FFF2-40B4-BE49-F238E27FC236}">
                  <a16:creationId xmlns:a16="http://schemas.microsoft.com/office/drawing/2014/main" id="{15AE54C3-649C-39E4-FE80-742F83BD63C1}"/>
                </a:ext>
              </a:extLst>
            </p:cNvPr>
            <p:cNvSpPr/>
            <p:nvPr/>
          </p:nvSpPr>
          <p:spPr bwMode="auto">
            <a:xfrm>
              <a:off x="9111000" y="5184000"/>
              <a:ext cx="2249999" cy="180000"/>
            </a:xfrm>
            <a:prstGeom prst="rect">
              <a:avLst/>
            </a:prstGeom>
            <a:noFill/>
            <a:ln w="57150">
              <a:solidFill>
                <a:srgbClr val="0113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893710BD-5BA1-D7BE-67DE-C544291F3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grpSp>
        <p:nvGrpSpPr>
          <p:cNvPr id="13" name="Групиране 12">
            <a:extLst>
              <a:ext uri="{FF2B5EF4-FFF2-40B4-BE49-F238E27FC236}">
                <a16:creationId xmlns:a16="http://schemas.microsoft.com/office/drawing/2014/main" id="{03E2FC07-3486-3351-D0F1-38D5DBD60BDD}"/>
              </a:ext>
            </a:extLst>
          </p:cNvPr>
          <p:cNvGrpSpPr/>
          <p:nvPr/>
        </p:nvGrpSpPr>
        <p:grpSpPr>
          <a:xfrm>
            <a:off x="203575" y="2405823"/>
            <a:ext cx="6377833" cy="4319068"/>
            <a:chOff x="203575" y="2405823"/>
            <a:chExt cx="6377833" cy="4319068"/>
          </a:xfrm>
        </p:grpSpPr>
        <p:pic>
          <p:nvPicPr>
            <p:cNvPr id="2" name="Картина 1">
              <a:extLst>
                <a:ext uri="{FF2B5EF4-FFF2-40B4-BE49-F238E27FC236}">
                  <a16:creationId xmlns:a16="http://schemas.microsoft.com/office/drawing/2014/main" id="{7925A699-0EB4-1536-7454-558F62768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575" y="2405823"/>
              <a:ext cx="6377833" cy="4319068"/>
            </a:xfrm>
            <a:prstGeom prst="rect">
              <a:avLst/>
            </a:prstGeom>
          </p:spPr>
        </p:pic>
        <p:sp>
          <p:nvSpPr>
            <p:cNvPr id="8" name="Правоъгълник 7">
              <a:extLst>
                <a:ext uri="{FF2B5EF4-FFF2-40B4-BE49-F238E27FC236}">
                  <a16:creationId xmlns:a16="http://schemas.microsoft.com/office/drawing/2014/main" id="{20FA9D67-0075-8EF2-7688-212F1F41B355}"/>
                </a:ext>
              </a:extLst>
            </p:cNvPr>
            <p:cNvSpPr/>
            <p:nvPr/>
          </p:nvSpPr>
          <p:spPr bwMode="auto">
            <a:xfrm>
              <a:off x="4881000" y="5814000"/>
              <a:ext cx="1621130" cy="14205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83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0A370BB1-4F1A-619A-2AFA-566D880B83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След като включи</a:t>
            </a:r>
            <a:r>
              <a:rPr lang="bg-BG" dirty="0"/>
              <a:t>м</a:t>
            </a:r>
            <a:r>
              <a:rPr lang="ru-RU" dirty="0"/>
              <a:t> свойството </a:t>
            </a:r>
            <a:r>
              <a:rPr lang="ru-RU" b="1" dirty="0">
                <a:solidFill>
                  <a:schemeClr val="bg1"/>
                </a:solidFill>
              </a:rPr>
              <a:t>Multiline</a:t>
            </a:r>
            <a:r>
              <a:rPr lang="ru-RU" dirty="0"/>
              <a:t> на textbox, съдържанието на файла ще бъде на редове</a:t>
            </a:r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C301FE5-BA22-947B-D906-49B578EE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Разрешаване на редове в TextBox</a:t>
            </a:r>
            <a:endParaRPr lang="bg-BG" dirty="0"/>
          </a:p>
        </p:txBody>
      </p:sp>
      <p:sp>
        <p:nvSpPr>
          <p:cNvPr id="7" name="Right Arrow 9">
            <a:extLst>
              <a:ext uri="{FF2B5EF4-FFF2-40B4-BE49-F238E27FC236}">
                <a16:creationId xmlns:a16="http://schemas.microsoft.com/office/drawing/2014/main" id="{5AB7B1D0-58D8-A289-49F3-5340C2DD0049}"/>
              </a:ext>
            </a:extLst>
          </p:cNvPr>
          <p:cNvSpPr/>
          <p:nvPr/>
        </p:nvSpPr>
        <p:spPr bwMode="auto">
          <a:xfrm>
            <a:off x="6957359" y="3960508"/>
            <a:ext cx="495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Групиране 10">
            <a:extLst>
              <a:ext uri="{FF2B5EF4-FFF2-40B4-BE49-F238E27FC236}">
                <a16:creationId xmlns:a16="http://schemas.microsoft.com/office/drawing/2014/main" id="{D417B1D7-8EDB-5672-6223-50AF05FA1FAF}"/>
              </a:ext>
            </a:extLst>
          </p:cNvPr>
          <p:cNvGrpSpPr/>
          <p:nvPr/>
        </p:nvGrpSpPr>
        <p:grpSpPr>
          <a:xfrm>
            <a:off x="7863718" y="2772402"/>
            <a:ext cx="3183209" cy="3704969"/>
            <a:chOff x="8301000" y="2700632"/>
            <a:chExt cx="2457793" cy="3067478"/>
          </a:xfrm>
        </p:grpSpPr>
        <p:pic>
          <p:nvPicPr>
            <p:cNvPr id="6" name="Картина 5">
              <a:extLst>
                <a:ext uri="{FF2B5EF4-FFF2-40B4-BE49-F238E27FC236}">
                  <a16:creationId xmlns:a16="http://schemas.microsoft.com/office/drawing/2014/main" id="{E4649E3B-6E12-1F13-3806-93AEFCCC7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1000" y="2700632"/>
              <a:ext cx="2457793" cy="306747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9" name="Правоъгълник 8">
              <a:extLst>
                <a:ext uri="{FF2B5EF4-FFF2-40B4-BE49-F238E27FC236}">
                  <a16:creationId xmlns:a16="http://schemas.microsoft.com/office/drawing/2014/main" id="{05697D61-0D63-9C6C-AB3E-0967AD338E46}"/>
                </a:ext>
              </a:extLst>
            </p:cNvPr>
            <p:cNvSpPr/>
            <p:nvPr/>
          </p:nvSpPr>
          <p:spPr bwMode="auto">
            <a:xfrm>
              <a:off x="8391000" y="4464000"/>
              <a:ext cx="2250000" cy="225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0E4F1D7D-61E4-3F9C-AFCE-C90FC32FD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9E175A63-6BC7-982C-2010-E90D50243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8" y="2211946"/>
            <a:ext cx="6626225" cy="4512945"/>
          </a:xfrm>
          <a:prstGeom prst="rect">
            <a:avLst/>
          </a:prstGeom>
        </p:spPr>
      </p:pic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29AF067E-A10E-23A6-C133-D136EFA2D7D3}"/>
              </a:ext>
            </a:extLst>
          </p:cNvPr>
          <p:cNvSpPr/>
          <p:nvPr/>
        </p:nvSpPr>
        <p:spPr bwMode="auto">
          <a:xfrm>
            <a:off x="5325703" y="5572320"/>
            <a:ext cx="1432429" cy="17911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77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91FBC1-B6D4-096F-27E9-5D630662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Button.Click Event Handler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1DDE2716-702A-978C-471B-04337341A2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4DB390CA-F1C5-A6B9-9521-0E86236D1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99" y="1084082"/>
            <a:ext cx="8272305" cy="576900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925E0-300B-D5BF-341E-DC596AE0F8B3}"/>
              </a:ext>
            </a:extLst>
          </p:cNvPr>
          <p:cNvCxnSpPr>
            <a:cxnSpLocks/>
          </p:cNvCxnSpPr>
          <p:nvPr/>
        </p:nvCxnSpPr>
        <p:spPr>
          <a:xfrm flipH="1">
            <a:off x="9741000" y="4599000"/>
            <a:ext cx="720000" cy="76500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6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98EA-51AF-6B20-7BCC-D644EF38E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7</a:t>
            </a:r>
            <a:r>
              <a:rPr lang="bg-BG" sz="3000" dirty="0"/>
              <a:t>.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Event handler</a:t>
            </a:r>
            <a:r>
              <a:rPr lang="en-US" sz="3000" dirty="0"/>
              <a:t> (</a:t>
            </a:r>
            <a:r>
              <a:rPr lang="bg-BG" sz="3000" b="1" dirty="0">
                <a:solidFill>
                  <a:schemeClr val="bg1"/>
                </a:solidFill>
              </a:rPr>
              <a:t>обработчик</a:t>
            </a:r>
            <a:r>
              <a:rPr lang="bg-BG" sz="3000" dirty="0"/>
              <a:t>) на събитието </a:t>
            </a:r>
            <a:r>
              <a:rPr lang="en-US" sz="3000" b="1" dirty="0">
                <a:solidFill>
                  <a:schemeClr val="bg1"/>
                </a:solidFill>
              </a:rPr>
              <a:t>Click</a:t>
            </a:r>
            <a:r>
              <a:rPr lang="bg-BG" sz="3000" dirty="0"/>
              <a:t> на бутона за четене на файла</a:t>
            </a:r>
            <a:r>
              <a:rPr lang="en-US" sz="3000" dirty="0"/>
              <a:t>: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66F63-EBEA-BDC6-CC19-A2402B9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Обработка на </a:t>
            </a:r>
            <a:r>
              <a:rPr lang="en-US" dirty="0"/>
              <a:t>Button.Click</a:t>
            </a:r>
            <a:r>
              <a:rPr lang="bg-BG" dirty="0"/>
              <a:t> (1)</a:t>
            </a:r>
            <a:endParaRPr lang="en-BG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EFA54A-6586-B439-D0AB-6980C1E8C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25" y="2959838"/>
            <a:ext cx="11811196" cy="32591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private  void buttonRead_Click(object sender, EventArgs e)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using (OpenFileDialog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ofd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new OpenFileDialog() {Filter = "Text Documents|*.txt"})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    if (ofd.ShowDialog() == DialogResult.OK)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    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textBoxContent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.Text = "";</a:t>
            </a:r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6C4D5F14-2A9B-00E6-231B-CB89A3827DDF}"/>
              </a:ext>
            </a:extLst>
          </p:cNvPr>
          <p:cNvSpPr/>
          <p:nvPr/>
        </p:nvSpPr>
        <p:spPr bwMode="auto">
          <a:xfrm>
            <a:off x="6636001" y="4239000"/>
            <a:ext cx="5422450" cy="832528"/>
          </a:xfrm>
          <a:prstGeom prst="wedgeRoundRectCallout">
            <a:avLst>
              <a:gd name="adj1" fmla="val -60321"/>
              <a:gd name="adj2" fmla="val 532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потребителят е избрал текстов файл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програмата продължава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9E1B14D9-8A6C-B48E-6E94-C00FFEF7BA45}"/>
              </a:ext>
            </a:extLst>
          </p:cNvPr>
          <p:cNvSpPr/>
          <p:nvPr/>
        </p:nvSpPr>
        <p:spPr bwMode="auto">
          <a:xfrm>
            <a:off x="2336140" y="6264000"/>
            <a:ext cx="7020000" cy="531982"/>
          </a:xfrm>
          <a:prstGeom prst="wedgeRoundRectCallout">
            <a:avLst>
              <a:gd name="adj1" fmla="val -1865"/>
              <a:gd name="adj2" fmla="val -656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Зануляване на съдържанието на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textBoxContent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8">
            <a:extLst>
              <a:ext uri="{FF2B5EF4-FFF2-40B4-BE49-F238E27FC236}">
                <a16:creationId xmlns:a16="http://schemas.microsoft.com/office/drawing/2014/main" id="{09DD857B-DCBE-4E49-4613-0A1B4DAF6D6F}"/>
              </a:ext>
            </a:extLst>
          </p:cNvPr>
          <p:cNvSpPr/>
          <p:nvPr/>
        </p:nvSpPr>
        <p:spPr bwMode="auto">
          <a:xfrm>
            <a:off x="1625997" y="1808091"/>
            <a:ext cx="5800016" cy="1081681"/>
          </a:xfrm>
          <a:prstGeom prst="wedgeRoundRectCallout">
            <a:avLst>
              <a:gd name="adj1" fmla="val -3605"/>
              <a:gd name="adj2" fmla="val 70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клик чрез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OpenFileDialog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отваряме файловата система, за да изберем файл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8">
            <a:extLst>
              <a:ext uri="{FF2B5EF4-FFF2-40B4-BE49-F238E27FC236}">
                <a16:creationId xmlns:a16="http://schemas.microsoft.com/office/drawing/2014/main" id="{90BBC5A2-9D04-217B-429B-7B751582A653}"/>
              </a:ext>
            </a:extLst>
          </p:cNvPr>
          <p:cNvSpPr/>
          <p:nvPr/>
        </p:nvSpPr>
        <p:spPr bwMode="auto">
          <a:xfrm>
            <a:off x="7938731" y="1741692"/>
            <a:ext cx="4079324" cy="1214478"/>
          </a:xfrm>
          <a:prstGeom prst="wedgeRoundRectCallout">
            <a:avLst>
              <a:gd name="adj1" fmla="val -17330"/>
              <a:gd name="adj2" fmla="val 130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Чрез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задаваме с какви разширения трябва да бъдат файловете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EE17A7-F147-A0E2-805F-8E8301222E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64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F605CB0-35C5-E602-4B1C-563DB7ED27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71" y="1179000"/>
            <a:ext cx="11665929" cy="5625000"/>
          </a:xfrm>
        </p:spPr>
        <p:txBody>
          <a:bodyPr/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using (StreamReader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new StreamReader(ofd.FileName))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      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            string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sr.ReadLine();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            while 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!=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          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                this.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textBoxContent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.Text +=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    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sr.ReadLine();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        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    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}</a:t>
            </a:r>
            <a:endParaRPr lang="bg-BG" sz="2200" dirty="0"/>
          </a:p>
          <a:p>
            <a:pPr>
              <a:lnSpc>
                <a:spcPct val="95000"/>
              </a:lnSpc>
            </a:pPr>
            <a:endParaRPr lang="bg-BG" sz="22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9734DC0B-D839-667A-718C-AC5BBF3C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>
            <a:normAutofit/>
          </a:bodyPr>
          <a:lstStyle/>
          <a:p>
            <a:r>
              <a:rPr lang="bg-BG" dirty="0"/>
              <a:t>Обработка на </a:t>
            </a:r>
            <a:r>
              <a:rPr lang="en-US" dirty="0"/>
              <a:t>Button.Click</a:t>
            </a:r>
            <a:r>
              <a:rPr lang="bg-BG" dirty="0"/>
              <a:t> (2)</a:t>
            </a: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190B6A51-8D5E-36E5-2339-8E8BC6EE8384}"/>
              </a:ext>
            </a:extLst>
          </p:cNvPr>
          <p:cNvSpPr/>
          <p:nvPr/>
        </p:nvSpPr>
        <p:spPr bwMode="auto">
          <a:xfrm>
            <a:off x="4656000" y="5142947"/>
            <a:ext cx="4860000" cy="885161"/>
          </a:xfrm>
          <a:prstGeom prst="wedgeRoundRectCallout">
            <a:avLst>
              <a:gd name="adj1" fmla="val 26827"/>
              <a:gd name="adj2" fmla="val -184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Програмата чете ред от файла и го написва в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textBoxContent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300604B-CB54-E959-486E-FD63D9F873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3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FE72-1075-F5ED-3764-75384FE66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Стартираме</a:t>
            </a:r>
            <a:r>
              <a:rPr lang="bg-BG" b="1" dirty="0"/>
              <a:t> </a:t>
            </a:r>
            <a:r>
              <a:rPr lang="bg-BG" dirty="0"/>
              <a:t>приложението с </a:t>
            </a:r>
            <a:r>
              <a:rPr lang="bg-BG" dirty="0">
                <a:solidFill>
                  <a:schemeClr val="bg1"/>
                </a:solidFill>
              </a:rPr>
              <a:t>[</a:t>
            </a:r>
            <a:r>
              <a:rPr lang="en-US" b="1" dirty="0">
                <a:solidFill>
                  <a:schemeClr val="bg1"/>
                </a:solidFill>
              </a:rPr>
              <a:t>Ctrl+F5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bg-BG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Натиснете "</a:t>
            </a:r>
            <a:r>
              <a:rPr lang="bg-BG" b="1" dirty="0">
                <a:solidFill>
                  <a:schemeClr val="bg1"/>
                </a:solidFill>
              </a:rPr>
              <a:t>Зареди файл</a:t>
            </a:r>
            <a:r>
              <a:rPr lang="bg-BG" dirty="0"/>
              <a:t>"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Резултатът трябва да бъде следният: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5AD470-966B-F65C-CD15-BC68CABC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при изпълнение на програмата</a:t>
            </a:r>
            <a:endParaRPr lang="en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554D38-2B84-2132-52A7-26002FEE6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9549234F-FC9E-C1AE-28DD-3C9FC528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916" y="3180405"/>
            <a:ext cx="6030000" cy="36235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817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17E8020-F1EB-F208-ED66-632D092B02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Статистика на файл</a:t>
            </a:r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BAB91BB9-F57C-4BCD-EDA5-4E270E8E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00" y="324000"/>
            <a:ext cx="7173828" cy="43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531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6ACDA3E-03BE-A715-E8D9-9CFA48D6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Button.Click Event Handler</a:t>
            </a:r>
            <a:endParaRPr lang="bg-BG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1E063B5-EBA2-CA8E-9D28-2A0A74269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3B22F971-EF22-D2A1-027A-3FE489731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31" y="1103926"/>
            <a:ext cx="8267738" cy="57835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10" name="Straight Arrow Connector 7">
            <a:extLst>
              <a:ext uri="{FF2B5EF4-FFF2-40B4-BE49-F238E27FC236}">
                <a16:creationId xmlns:a16="http://schemas.microsoft.com/office/drawing/2014/main" id="{FB3C2B37-4CE2-2A05-19DB-424AECACDB96}"/>
              </a:ext>
            </a:extLst>
          </p:cNvPr>
          <p:cNvCxnSpPr>
            <a:cxnSpLocks/>
          </p:cNvCxnSpPr>
          <p:nvPr/>
        </p:nvCxnSpPr>
        <p:spPr>
          <a:xfrm flipH="1">
            <a:off x="9510082" y="4644000"/>
            <a:ext cx="720000" cy="76500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34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600" dirty="0"/>
              <a:t>Защо е важно да знаем командите за файлове?</a:t>
            </a:r>
            <a:endParaRPr lang="en-US" sz="33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2.  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Четене</a:t>
            </a: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 на файл</a:t>
            </a:r>
          </a:p>
          <a:p>
            <a:pPr marL="0" indent="0">
              <a:buNone/>
            </a:pP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3.  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Статистика</a:t>
            </a: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 на файл</a:t>
            </a:r>
          </a:p>
          <a:p>
            <a:pPr marL="0" indent="0">
              <a:buNone/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4.  </a:t>
            </a:r>
            <a:r>
              <a:rPr lang="bg-BG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Записване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на статистика</a:t>
            </a:r>
            <a:endParaRPr lang="bg-BG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A680FBA-44D4-42B7-1805-98AD7AA11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7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2C353E-E274-2023-EDFF-AC4B570123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Event handler</a:t>
            </a:r>
            <a:r>
              <a:rPr lang="en-US" sz="3200" dirty="0"/>
              <a:t> (</a:t>
            </a:r>
            <a:r>
              <a:rPr lang="bg-BG" sz="3200" b="1" dirty="0">
                <a:solidFill>
                  <a:schemeClr val="bg1"/>
                </a:solidFill>
              </a:rPr>
              <a:t>обработчик</a:t>
            </a:r>
            <a:r>
              <a:rPr lang="bg-BG" sz="3200" dirty="0"/>
              <a:t>) на събитието </a:t>
            </a:r>
            <a:r>
              <a:rPr lang="en-US" sz="3200" b="1" dirty="0">
                <a:solidFill>
                  <a:schemeClr val="bg1"/>
                </a:solidFill>
              </a:rPr>
              <a:t>Click</a:t>
            </a:r>
            <a:r>
              <a:rPr lang="bg-BG" sz="3200" dirty="0"/>
              <a:t> на бутона за статистика на файла</a:t>
            </a:r>
            <a:r>
              <a:rPr lang="en-US" sz="3200" dirty="0"/>
              <a:t>: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7E7FFF-3313-0BBF-6CE1-A7DD079FCA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7269" y="2304000"/>
            <a:ext cx="11445761" cy="4529226"/>
          </a:xfrm>
        </p:spPr>
        <p:txBody>
          <a:bodyPr/>
          <a:lstStyle/>
          <a:p>
            <a:pPr marL="0">
              <a:lnSpc>
                <a:spcPct val="50000"/>
              </a:lnSpc>
              <a:spcBef>
                <a:spcPts val="1200"/>
              </a:spcBef>
            </a:pPr>
            <a:r>
              <a:rPr lang="en-US" sz="2400" dirty="0"/>
              <a:t> </a:t>
            </a:r>
            <a:br>
              <a:rPr lang="bg-BG" sz="2400" dirty="0"/>
            </a:br>
            <a:r>
              <a:rPr lang="en-US" sz="2400" dirty="0"/>
              <a:t>private void buttonStatistic_Click(object sender, EventArgs e)</a:t>
            </a:r>
          </a:p>
          <a:p>
            <a:pPr marL="0">
              <a:lnSpc>
                <a:spcPct val="50000"/>
              </a:lnSpc>
            </a:pPr>
            <a:r>
              <a:rPr lang="en-US" sz="2400" dirty="0"/>
              <a:t>        {</a:t>
            </a:r>
          </a:p>
          <a:p>
            <a:pPr marL="0">
              <a:lnSpc>
                <a:spcPct val="50000"/>
              </a:lnSpc>
            </a:pPr>
            <a:r>
              <a:rPr lang="en-US" sz="2400" dirty="0"/>
              <a:t>            int spaces = 0;</a:t>
            </a:r>
          </a:p>
          <a:p>
            <a:pPr marL="0">
              <a:lnSpc>
                <a:spcPct val="50000"/>
              </a:lnSpc>
            </a:pPr>
            <a:r>
              <a:rPr lang="en-US" sz="2400" dirty="0"/>
              <a:t>            int latinLetters = 0;</a:t>
            </a:r>
          </a:p>
          <a:p>
            <a:pPr marL="0">
              <a:lnSpc>
                <a:spcPct val="50000"/>
              </a:lnSpc>
            </a:pPr>
            <a:r>
              <a:rPr lang="en-US" sz="2400" dirty="0"/>
              <a:t>            int cyrillicLetters = 0;</a:t>
            </a:r>
          </a:p>
          <a:p>
            <a:pPr marL="0">
              <a:lnSpc>
                <a:spcPct val="50000"/>
              </a:lnSpc>
            </a:pPr>
            <a:r>
              <a:rPr lang="en-US" sz="2400" dirty="0"/>
              <a:t>            int digits = 0;</a:t>
            </a:r>
          </a:p>
          <a:p>
            <a:pPr marL="0">
              <a:lnSpc>
                <a:spcPct val="50000"/>
              </a:lnSpc>
            </a:pPr>
            <a:r>
              <a:rPr lang="en-US" sz="2400" dirty="0"/>
              <a:t>            int words = this.textBoxContent.Text.Split(' ').Length;</a:t>
            </a:r>
          </a:p>
          <a:p>
            <a:pPr marL="0">
              <a:lnSpc>
                <a:spcPct val="50000"/>
              </a:lnSpc>
            </a:pPr>
            <a:r>
              <a:rPr lang="en-US" sz="2400" dirty="0"/>
              <a:t>            int symbols = this.textBoxContent.Text.Length;</a:t>
            </a:r>
          </a:p>
          <a:p>
            <a:pPr marL="0">
              <a:lnSpc>
                <a:spcPct val="50000"/>
              </a:lnSpc>
            </a:pPr>
            <a:endParaRPr lang="en-US" sz="2400" dirty="0"/>
          </a:p>
          <a:p>
            <a:pPr marL="0">
              <a:lnSpc>
                <a:spcPct val="50000"/>
              </a:lnSpc>
            </a:pPr>
            <a:r>
              <a:rPr lang="en-US" sz="2400" dirty="0"/>
              <a:t>            Regex regexLatinLetters = new Regex(@"^[a-</a:t>
            </a:r>
            <a:r>
              <a:rPr lang="en-US" sz="2400" dirty="0" err="1"/>
              <a:t>zA</a:t>
            </a:r>
            <a:r>
              <a:rPr lang="en-US" sz="2400" dirty="0"/>
              <a:t>-Z]$");</a:t>
            </a:r>
          </a:p>
          <a:p>
            <a:pPr marL="0">
              <a:lnSpc>
                <a:spcPct val="50000"/>
              </a:lnSpc>
            </a:pPr>
            <a:r>
              <a:rPr lang="en-US" sz="2400" dirty="0"/>
              <a:t>            Regex regexCyrillicLetters = new Regex(@"^[</a:t>
            </a:r>
            <a:r>
              <a:rPr lang="bg-BG" sz="2400" dirty="0"/>
              <a:t>А-</a:t>
            </a:r>
            <a:r>
              <a:rPr lang="bg-BG" sz="2400" dirty="0" err="1"/>
              <a:t>Яа</a:t>
            </a:r>
            <a:r>
              <a:rPr lang="bg-BG" sz="2400" dirty="0"/>
              <a:t>-я]$");</a:t>
            </a:r>
          </a:p>
          <a:p>
            <a:pPr marL="0">
              <a:lnSpc>
                <a:spcPct val="50000"/>
              </a:lnSpc>
            </a:pPr>
            <a:endParaRPr lang="bg-BG" sz="24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29D480A1-D04E-F4A4-4408-4D68A727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Обработка на </a:t>
            </a:r>
            <a:r>
              <a:rPr lang="en-US" dirty="0"/>
              <a:t>Button.Click</a:t>
            </a:r>
            <a:r>
              <a:rPr lang="bg-BG" dirty="0"/>
              <a:t> (1)</a:t>
            </a: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216B4FC8-4CD4-202C-802E-94B408A25A7B}"/>
              </a:ext>
            </a:extLst>
          </p:cNvPr>
          <p:cNvSpPr/>
          <p:nvPr/>
        </p:nvSpPr>
        <p:spPr bwMode="auto">
          <a:xfrm>
            <a:off x="7432200" y="3207900"/>
            <a:ext cx="4234633" cy="855000"/>
          </a:xfrm>
          <a:prstGeom prst="wedgeRoundRectCallout">
            <a:avLst>
              <a:gd name="adj1" fmla="val -79826"/>
              <a:gd name="adj2" fmla="val 45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3CCC1ECF-E187-69ED-27CB-FA566FF2419C}"/>
              </a:ext>
            </a:extLst>
          </p:cNvPr>
          <p:cNvSpPr/>
          <p:nvPr/>
        </p:nvSpPr>
        <p:spPr bwMode="auto">
          <a:xfrm>
            <a:off x="182062" y="3437520"/>
            <a:ext cx="2078858" cy="1688573"/>
          </a:xfrm>
          <a:prstGeom prst="wedgeRoundRectCallout">
            <a:avLst>
              <a:gd name="adj1" fmla="val 54880"/>
              <a:gd name="adj2" fmla="val 977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Използваме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проверка на символите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FA08526-92A5-F0F2-9D22-9BD53267AD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Rounded Rectangular Callout 8">
            <a:extLst>
              <a:ext uri="{FF2B5EF4-FFF2-40B4-BE49-F238E27FC236}">
                <a16:creationId xmlns:a16="http://schemas.microsoft.com/office/drawing/2014/main" id="{BECF86EA-773C-CB15-4ADF-07BE7952CA94}"/>
              </a:ext>
            </a:extLst>
          </p:cNvPr>
          <p:cNvSpPr/>
          <p:nvPr/>
        </p:nvSpPr>
        <p:spPr bwMode="auto">
          <a:xfrm>
            <a:off x="7422203" y="3207900"/>
            <a:ext cx="4234633" cy="855000"/>
          </a:xfrm>
          <a:prstGeom prst="wedgeRoundRectCallout">
            <a:avLst>
              <a:gd name="adj1" fmla="val -71828"/>
              <a:gd name="adj2" fmla="val 43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8">
            <a:extLst>
              <a:ext uri="{FF2B5EF4-FFF2-40B4-BE49-F238E27FC236}">
                <a16:creationId xmlns:a16="http://schemas.microsoft.com/office/drawing/2014/main" id="{2AA84371-BB80-AE44-8AD1-43748104E9CA}"/>
              </a:ext>
            </a:extLst>
          </p:cNvPr>
          <p:cNvSpPr/>
          <p:nvPr/>
        </p:nvSpPr>
        <p:spPr bwMode="auto">
          <a:xfrm>
            <a:off x="7432200" y="3244392"/>
            <a:ext cx="4234633" cy="855000"/>
          </a:xfrm>
          <a:prstGeom prst="wedgeRoundRectCallout">
            <a:avLst>
              <a:gd name="adj1" fmla="val -104019"/>
              <a:gd name="adj2" fmla="val -409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8">
            <a:extLst>
              <a:ext uri="{FF2B5EF4-FFF2-40B4-BE49-F238E27FC236}">
                <a16:creationId xmlns:a16="http://schemas.microsoft.com/office/drawing/2014/main" id="{DF891678-7184-5175-46D9-2DE776BADB90}"/>
              </a:ext>
            </a:extLst>
          </p:cNvPr>
          <p:cNvSpPr/>
          <p:nvPr/>
        </p:nvSpPr>
        <p:spPr bwMode="auto">
          <a:xfrm>
            <a:off x="7412206" y="3230459"/>
            <a:ext cx="4234633" cy="855000"/>
          </a:xfrm>
          <a:prstGeom prst="wedgeRoundRectCallout">
            <a:avLst>
              <a:gd name="adj1" fmla="val -84825"/>
              <a:gd name="adj2" fmla="val 877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Създаване на променливи за броене на символи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144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D2DA95-A1D5-28C6-B28B-9889A09466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771" y="2034000"/>
            <a:ext cx="11320458" cy="4193365"/>
          </a:xfrm>
        </p:spPr>
        <p:txBody>
          <a:bodyPr/>
          <a:lstStyle/>
          <a:p>
            <a:pPr>
              <a:lnSpc>
                <a:spcPct val="50000"/>
              </a:lnSpc>
            </a:pPr>
            <a:br>
              <a:rPr lang="en-US" sz="2600" dirty="0"/>
            </a:br>
            <a:r>
              <a:rPr lang="en-US" sz="2600" dirty="0"/>
              <a:t>foreach (var </a:t>
            </a:r>
            <a:r>
              <a:rPr lang="en-US" sz="2600" dirty="0">
                <a:solidFill>
                  <a:schemeClr val="bg1"/>
                </a:solidFill>
              </a:rPr>
              <a:t>c</a:t>
            </a:r>
            <a:r>
              <a:rPr lang="en-US" sz="2600" dirty="0"/>
              <a:t> in this.textBoxContent.Text)</a:t>
            </a:r>
          </a:p>
          <a:p>
            <a:pPr>
              <a:lnSpc>
                <a:spcPct val="50000"/>
              </a:lnSpc>
            </a:pPr>
            <a:r>
              <a:rPr lang="en-US" sz="2600" dirty="0"/>
              <a:t>	{</a:t>
            </a:r>
          </a:p>
          <a:p>
            <a:pPr>
              <a:lnSpc>
                <a:spcPct val="50000"/>
              </a:lnSpc>
            </a:pPr>
            <a:r>
              <a:rPr lang="en-US" sz="2600" dirty="0"/>
              <a:t>		if (</a:t>
            </a:r>
            <a:r>
              <a:rPr lang="en-US" sz="2600" dirty="0">
                <a:solidFill>
                  <a:schemeClr val="bg1"/>
                </a:solidFill>
              </a:rPr>
              <a:t>c</a:t>
            </a:r>
            <a:r>
              <a:rPr lang="en-US" sz="2600" dirty="0"/>
              <a:t> == ' ')</a:t>
            </a:r>
          </a:p>
          <a:p>
            <a:pPr>
              <a:lnSpc>
                <a:spcPct val="50000"/>
              </a:lnSpc>
            </a:pPr>
            <a:r>
              <a:rPr lang="en-US" sz="2600" dirty="0"/>
              <a:t>           </a:t>
            </a:r>
            <a:r>
              <a:rPr lang="en-US" sz="2600" dirty="0">
                <a:solidFill>
                  <a:schemeClr val="bg1"/>
                </a:solidFill>
              </a:rPr>
              <a:t>spaces</a:t>
            </a:r>
            <a:r>
              <a:rPr lang="en-US" sz="2600" dirty="0"/>
              <a:t>++;</a:t>
            </a:r>
          </a:p>
          <a:p>
            <a:pPr>
              <a:lnSpc>
                <a:spcPct val="50000"/>
              </a:lnSpc>
            </a:pPr>
            <a:r>
              <a:rPr lang="en-US" sz="2600" dirty="0"/>
              <a:t>        else if (regexLatinLetters.IsMatch(</a:t>
            </a:r>
            <a:r>
              <a:rPr lang="en-US" sz="2600" dirty="0">
                <a:solidFill>
                  <a:schemeClr val="bg1"/>
                </a:solidFill>
              </a:rPr>
              <a:t>c.ToString()</a:t>
            </a:r>
            <a:r>
              <a:rPr lang="en-US" sz="2600" dirty="0"/>
              <a:t>))</a:t>
            </a:r>
          </a:p>
          <a:p>
            <a:pPr>
              <a:lnSpc>
                <a:spcPct val="50000"/>
              </a:lnSpc>
            </a:pPr>
            <a:r>
              <a:rPr lang="en-US" sz="2600" dirty="0"/>
              <a:t>           </a:t>
            </a:r>
            <a:r>
              <a:rPr lang="en-US" sz="2600" dirty="0">
                <a:solidFill>
                  <a:schemeClr val="bg1"/>
                </a:solidFill>
              </a:rPr>
              <a:t>latinLetters</a:t>
            </a:r>
            <a:r>
              <a:rPr lang="en-US" sz="2600" dirty="0"/>
              <a:t>++;</a:t>
            </a:r>
          </a:p>
          <a:p>
            <a:pPr>
              <a:lnSpc>
                <a:spcPct val="50000"/>
              </a:lnSpc>
            </a:pPr>
            <a:r>
              <a:rPr lang="en-US" sz="2600" dirty="0"/>
              <a:t>        else if (regexCyrillicLetters.IsMatch(</a:t>
            </a:r>
            <a:r>
              <a:rPr lang="en-US" sz="2600" dirty="0">
                <a:solidFill>
                  <a:schemeClr val="bg1"/>
                </a:solidFill>
              </a:rPr>
              <a:t>c.ToString()</a:t>
            </a:r>
            <a:r>
              <a:rPr lang="en-US" sz="2600" dirty="0"/>
              <a:t>))</a:t>
            </a:r>
          </a:p>
          <a:p>
            <a:pPr>
              <a:lnSpc>
                <a:spcPct val="50000"/>
              </a:lnSpc>
            </a:pPr>
            <a:r>
              <a:rPr lang="en-US" sz="2600" dirty="0">
                <a:solidFill>
                  <a:schemeClr val="bg1"/>
                </a:solidFill>
              </a:rPr>
              <a:t>           cyrillicLetters</a:t>
            </a:r>
            <a:r>
              <a:rPr lang="en-US" sz="2600" dirty="0"/>
              <a:t>++;</a:t>
            </a:r>
          </a:p>
          <a:p>
            <a:pPr>
              <a:lnSpc>
                <a:spcPct val="50000"/>
              </a:lnSpc>
            </a:pPr>
            <a:r>
              <a:rPr lang="en-US" sz="2600" dirty="0"/>
              <a:t>        else</a:t>
            </a:r>
          </a:p>
          <a:p>
            <a:pPr>
              <a:lnSpc>
                <a:spcPct val="50000"/>
              </a:lnSpc>
            </a:pPr>
            <a:r>
              <a:rPr lang="en-US" sz="2600" dirty="0">
                <a:solidFill>
                  <a:schemeClr val="bg1"/>
                </a:solidFill>
              </a:rPr>
              <a:t>           digits</a:t>
            </a:r>
            <a:r>
              <a:rPr lang="en-US" sz="2600" dirty="0"/>
              <a:t>++;</a:t>
            </a:r>
          </a:p>
          <a:p>
            <a:pPr>
              <a:lnSpc>
                <a:spcPct val="50000"/>
              </a:lnSpc>
            </a:pPr>
            <a:r>
              <a:rPr lang="en-US" sz="2600" dirty="0"/>
              <a:t>   }</a:t>
            </a:r>
            <a:endParaRPr lang="bg-BG" sz="26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5E8012B7-DE8D-4983-CDBD-D3415097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Обработка на </a:t>
            </a:r>
            <a:r>
              <a:rPr lang="en-US" dirty="0"/>
              <a:t>Button.Click</a:t>
            </a:r>
            <a:r>
              <a:rPr lang="bg-BG" dirty="0"/>
              <a:t> (2)</a:t>
            </a: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8E43F4EF-3E04-7D1F-E827-0E75CC32E9E8}"/>
              </a:ext>
            </a:extLst>
          </p:cNvPr>
          <p:cNvSpPr/>
          <p:nvPr/>
        </p:nvSpPr>
        <p:spPr bwMode="auto">
          <a:xfrm>
            <a:off x="4251905" y="2664505"/>
            <a:ext cx="7784095" cy="629495"/>
          </a:xfrm>
          <a:prstGeom prst="wedgeRoundRectCallout">
            <a:avLst>
              <a:gd name="adj1" fmla="val -8176"/>
              <a:gd name="adj2" fmla="val 98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условието е вярно, символът е от латинската азбука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1D3863D4-1B0D-21A2-EA01-C49F6F3C76F7}"/>
              </a:ext>
            </a:extLst>
          </p:cNvPr>
          <p:cNvSpPr/>
          <p:nvPr/>
        </p:nvSpPr>
        <p:spPr bwMode="auto">
          <a:xfrm>
            <a:off x="5432590" y="5417283"/>
            <a:ext cx="6333965" cy="810082"/>
          </a:xfrm>
          <a:prstGeom prst="wedgeRoundRectCallout">
            <a:avLst>
              <a:gd name="adj1" fmla="val -12756"/>
              <a:gd name="adj2" fmla="val -1313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условието е вярно, символът е от българската азбука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337A39D-D5C4-2408-B7F7-B387C23385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9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15B333-A77E-9FA7-5DE4-15C739250E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000" y="1314000"/>
            <a:ext cx="11700000" cy="4496204"/>
          </a:xfrm>
        </p:spPr>
        <p:txBody>
          <a:bodyPr/>
          <a:lstStyle/>
          <a:p>
            <a:pPr>
              <a:lnSpc>
                <a:spcPct val="50000"/>
              </a:lnSpc>
            </a:pPr>
            <a:br>
              <a:rPr lang="en-US" sz="2600" dirty="0"/>
            </a:br>
            <a:r>
              <a:rPr lang="en-US" sz="2600" dirty="0"/>
              <a:t>StringBuilder asb =new StringBuilder();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      sb.AppendLine("</a:t>
            </a:r>
            <a:r>
              <a:rPr lang="bg-BG" sz="2600" dirty="0"/>
              <a:t>Статистики за текста:");</a:t>
            </a:r>
          </a:p>
          <a:p>
            <a:pPr>
              <a:lnSpc>
                <a:spcPct val="100000"/>
              </a:lnSpc>
            </a:pPr>
            <a:r>
              <a:rPr lang="bg-BG" sz="2600" dirty="0"/>
              <a:t>      </a:t>
            </a:r>
            <a:r>
              <a:rPr lang="en-US" sz="2600" dirty="0"/>
              <a:t>sb.AppendLine($"</a:t>
            </a:r>
            <a:r>
              <a:rPr lang="bg-BG" sz="2600" dirty="0"/>
              <a:t>Целият текст е {</a:t>
            </a:r>
            <a:r>
              <a:rPr lang="en-US" sz="2600" dirty="0"/>
              <a:t>symbols} </a:t>
            </a:r>
            <a:r>
              <a:rPr lang="bg-BG" sz="2600" dirty="0"/>
              <a:t>символа.");</a:t>
            </a:r>
          </a:p>
          <a:p>
            <a:pPr>
              <a:lnSpc>
                <a:spcPct val="100000"/>
              </a:lnSpc>
            </a:pPr>
            <a:r>
              <a:rPr lang="bg-BG" sz="2600" dirty="0"/>
              <a:t>      </a:t>
            </a:r>
            <a:r>
              <a:rPr lang="en-US" sz="2600" dirty="0"/>
              <a:t>sb.AppendLine($"</a:t>
            </a:r>
            <a:r>
              <a:rPr lang="bg-BG" sz="2600" dirty="0"/>
              <a:t>Символи кирилица</a:t>
            </a:r>
            <a:r>
              <a:rPr lang="en-US" sz="2600" dirty="0"/>
              <a:t> </a:t>
            </a:r>
            <a:r>
              <a:rPr lang="bg-BG" sz="2600" dirty="0"/>
              <a:t>{</a:t>
            </a:r>
            <a:r>
              <a:rPr lang="en-US" sz="2600" dirty="0"/>
              <a:t>cyrillicLetters}");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            sb.AppendLine($"</a:t>
            </a:r>
            <a:r>
              <a:rPr lang="bg-BG" sz="2600" dirty="0"/>
              <a:t>Символи латиница:</a:t>
            </a:r>
            <a:r>
              <a:rPr lang="en-US" sz="2600" dirty="0"/>
              <a:t> </a:t>
            </a:r>
            <a:r>
              <a:rPr lang="bg-BG" sz="2600" dirty="0"/>
              <a:t>{</a:t>
            </a:r>
            <a:r>
              <a:rPr lang="en-US" sz="2600" dirty="0"/>
              <a:t>latinLetters}");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            sb.AppendLine($"</a:t>
            </a:r>
            <a:r>
              <a:rPr lang="bg-BG" sz="2600" dirty="0"/>
              <a:t>Бяло пространство:</a:t>
            </a:r>
            <a:r>
              <a:rPr lang="en-US" sz="2600" dirty="0"/>
              <a:t> </a:t>
            </a:r>
            <a:r>
              <a:rPr lang="bg-BG" sz="2600" dirty="0"/>
              <a:t>{</a:t>
            </a:r>
            <a:r>
              <a:rPr lang="en-US" sz="2600" dirty="0"/>
              <a:t>spaces}");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            sb.AppendLine($"</a:t>
            </a:r>
            <a:r>
              <a:rPr lang="bg-BG" sz="2600" dirty="0"/>
              <a:t>Брой думи: {</a:t>
            </a:r>
            <a:r>
              <a:rPr lang="en-US" sz="2600" dirty="0"/>
              <a:t>words}");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            this.textBoxData.Text = sb.ToString();</a:t>
            </a:r>
            <a:endParaRPr lang="bg-BG" sz="26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B90403B4-60F5-5FEC-CDAE-2A928D2E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/>
              <a:t>Обработка на </a:t>
            </a:r>
            <a:r>
              <a:rPr lang="en-US"/>
              <a:t>Button.Click</a:t>
            </a:r>
            <a:r>
              <a:rPr lang="bg-BG"/>
              <a:t> (3)</a:t>
            </a:r>
            <a:endParaRPr lang="bg-BG" dirty="0"/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80CF6132-04DA-7B01-506C-35A0FA8E1115}"/>
              </a:ext>
            </a:extLst>
          </p:cNvPr>
          <p:cNvSpPr/>
          <p:nvPr/>
        </p:nvSpPr>
        <p:spPr bwMode="auto">
          <a:xfrm>
            <a:off x="201000" y="5727036"/>
            <a:ext cx="5400000" cy="1078250"/>
          </a:xfrm>
          <a:prstGeom prst="wedgeRoundRectCallout">
            <a:avLst>
              <a:gd name="adj1" fmla="val -7641"/>
              <a:gd name="adj2" fmla="val -228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Използваме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 да визуализираме текста</a:t>
            </a:r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663B696-855F-7338-046B-66531753AE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9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FE72-1075-F5ED-3764-75384FE66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Стартираме</a:t>
            </a:r>
            <a:r>
              <a:rPr lang="bg-BG" b="1" dirty="0"/>
              <a:t> </a:t>
            </a:r>
            <a:r>
              <a:rPr lang="bg-BG" dirty="0"/>
              <a:t>приложението с </a:t>
            </a:r>
            <a:r>
              <a:rPr lang="bg-BG" dirty="0">
                <a:solidFill>
                  <a:schemeClr val="bg1"/>
                </a:solidFill>
              </a:rPr>
              <a:t>[</a:t>
            </a:r>
            <a:r>
              <a:rPr lang="en-US" b="1" dirty="0">
                <a:solidFill>
                  <a:schemeClr val="bg1"/>
                </a:solidFill>
              </a:rPr>
              <a:t>Ctrl+F5</a:t>
            </a:r>
            <a:r>
              <a:rPr lang="en-US" dirty="0">
                <a:solidFill>
                  <a:schemeClr val="bg1"/>
                </a:solidFill>
              </a:rPr>
              <a:t>]</a:t>
            </a: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bg-BG" b="1" dirty="0">
                <a:solidFill>
                  <a:schemeClr val="bg1"/>
                </a:solidFill>
              </a:rPr>
              <a:t>заредете файл</a:t>
            </a:r>
            <a:endParaRPr lang="en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Натиснете "</a:t>
            </a:r>
            <a:r>
              <a:rPr lang="bg-BG" b="1" dirty="0">
                <a:solidFill>
                  <a:schemeClr val="bg1"/>
                </a:solidFill>
              </a:rPr>
              <a:t>Статистика</a:t>
            </a:r>
            <a:r>
              <a:rPr lang="bg-BG" dirty="0"/>
              <a:t>"</a:t>
            </a:r>
            <a:endParaRPr lang="en-BG" dirty="0"/>
          </a:p>
          <a:p>
            <a:pPr>
              <a:buClr>
                <a:schemeClr val="tx1"/>
              </a:buClr>
            </a:pP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5AD470-966B-F65C-CD15-BC68CABC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при изпълнение на програмата</a:t>
            </a:r>
            <a:endParaRPr lang="en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3765EB8-8CD4-2D2D-B381-31BF33027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A77BA252-BB3C-D6CF-1B1B-59C3D8103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00" y="3115004"/>
            <a:ext cx="6255000" cy="37666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97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5C089D1B-9EF9-3323-C206-5F13CA99EB7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820916"/>
            <a:ext cx="10961783" cy="768084"/>
          </a:xfrm>
        </p:spPr>
        <p:txBody>
          <a:bodyPr/>
          <a:lstStyle/>
          <a:p>
            <a:r>
              <a:rPr lang="bg-BG" dirty="0"/>
              <a:t>Записване на статистика</a:t>
            </a:r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47DDB8F2-7765-3198-168F-E731DD8A9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500" y="369000"/>
            <a:ext cx="7425000" cy="45540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574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923B517-D6BB-2B2F-5640-0321808A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Button.Click Event Handler</a:t>
            </a:r>
            <a:endParaRPr lang="bg-BG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067B5D73-A8E6-4B05-2738-1010A3C41D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A8659AA7-3A12-1E0A-87FA-468D29218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482" y="1134006"/>
            <a:ext cx="8223035" cy="5723994"/>
          </a:xfrm>
          <a:prstGeom prst="rect">
            <a:avLst/>
          </a:prstGeom>
        </p:spPr>
      </p:pic>
      <p:cxnSp>
        <p:nvCxnSpPr>
          <p:cNvPr id="13" name="Straight Arrow Connector 7">
            <a:extLst>
              <a:ext uri="{FF2B5EF4-FFF2-40B4-BE49-F238E27FC236}">
                <a16:creationId xmlns:a16="http://schemas.microsoft.com/office/drawing/2014/main" id="{8A952AA5-D23E-3465-6FBB-AF06339AB37E}"/>
              </a:ext>
            </a:extLst>
          </p:cNvPr>
          <p:cNvCxnSpPr>
            <a:cxnSpLocks/>
          </p:cNvCxnSpPr>
          <p:nvPr/>
        </p:nvCxnSpPr>
        <p:spPr>
          <a:xfrm flipH="1">
            <a:off x="9741000" y="4509000"/>
            <a:ext cx="720000" cy="76500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75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9840A5-F0C2-F0C7-BC9E-FDD2369AA9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556" y="1314000"/>
            <a:ext cx="12120444" cy="5021668"/>
          </a:xfrm>
        </p:spPr>
        <p:txBody>
          <a:bodyPr/>
          <a:lstStyle/>
          <a:p>
            <a:pPr>
              <a:lnSpc>
                <a:spcPct val="50000"/>
              </a:lnSpc>
            </a:pPr>
            <a:br>
              <a:rPr lang="bg-BG" sz="2400" dirty="0"/>
            </a:br>
            <a:r>
              <a:rPr lang="en-US" sz="2400" dirty="0"/>
              <a:t>private void buttonWrite_Click(object sender, EventArgs e)</a:t>
            </a:r>
          </a:p>
          <a:p>
            <a:pPr>
              <a:lnSpc>
                <a:spcPct val="50000"/>
              </a:lnSpc>
            </a:pPr>
            <a:r>
              <a:rPr lang="en-US" sz="2400" dirty="0"/>
              <a:t>  {</a:t>
            </a:r>
          </a:p>
          <a:p>
            <a:pPr>
              <a:lnSpc>
                <a:spcPct val="50000"/>
              </a:lnSpc>
            </a:pPr>
            <a:r>
              <a:rPr lang="en-US" sz="2400" dirty="0"/>
              <a:t>     </a:t>
            </a:r>
            <a:r>
              <a:rPr lang="bg-BG" sz="2400" dirty="0"/>
              <a:t> </a:t>
            </a:r>
            <a:r>
              <a:rPr lang="en-US" sz="2400" dirty="0"/>
              <a:t>using (SaveFileDialog </a:t>
            </a:r>
            <a:r>
              <a:rPr lang="en-US" sz="2400" dirty="0" err="1">
                <a:solidFill>
                  <a:schemeClr val="bg1"/>
                </a:solidFill>
              </a:rPr>
              <a:t>sfd</a:t>
            </a:r>
            <a:r>
              <a:rPr lang="bg-BG" sz="2400" dirty="0">
                <a:solidFill>
                  <a:schemeClr val="bg1"/>
                </a:solidFill>
              </a:rPr>
              <a:t> </a:t>
            </a:r>
            <a:r>
              <a:rPr lang="en-US" sz="2400" dirty="0"/>
              <a:t>= new SaveFileDialog()</a:t>
            </a:r>
            <a:r>
              <a:rPr lang="bg-BG" sz="2400" dirty="0"/>
              <a:t> </a:t>
            </a:r>
            <a:r>
              <a:rPr lang="en-US" sz="2400" dirty="0"/>
              <a:t>{Filter =</a:t>
            </a:r>
            <a:endParaRPr lang="bg-BG" sz="2400" dirty="0"/>
          </a:p>
          <a:p>
            <a:pPr>
              <a:lnSpc>
                <a:spcPct val="50000"/>
              </a:lnSpc>
            </a:pPr>
            <a:r>
              <a:rPr lang="en-US" sz="2400" dirty="0"/>
              <a:t>"Text Documents|*.txt"})</a:t>
            </a:r>
          </a:p>
          <a:p>
            <a:pPr>
              <a:lnSpc>
                <a:spcPct val="50000"/>
              </a:lnSpc>
            </a:pPr>
            <a:r>
              <a:rPr lang="en-US" sz="2400" dirty="0"/>
              <a:t>      {</a:t>
            </a:r>
          </a:p>
          <a:p>
            <a:pPr>
              <a:lnSpc>
                <a:spcPct val="50000"/>
              </a:lnSpc>
            </a:pPr>
            <a:r>
              <a:rPr lang="en-US" sz="2400" dirty="0"/>
              <a:t>          if (sfd.ShowDialog()==DialogResult.OK)</a:t>
            </a:r>
          </a:p>
          <a:p>
            <a:pPr>
              <a:lnSpc>
                <a:spcPct val="50000"/>
              </a:lnSpc>
            </a:pPr>
            <a:r>
              <a:rPr lang="en-US" sz="2400" dirty="0"/>
              <a:t>          {</a:t>
            </a:r>
          </a:p>
          <a:p>
            <a:pPr>
              <a:lnSpc>
                <a:spcPct val="50000"/>
              </a:lnSpc>
            </a:pPr>
            <a:r>
              <a:rPr lang="en-US" sz="2400" dirty="0"/>
              <a:t>             </a:t>
            </a:r>
            <a:r>
              <a:rPr lang="bg-BG" sz="2400" dirty="0"/>
              <a:t> </a:t>
            </a:r>
            <a:r>
              <a:rPr lang="en-US" sz="2400" dirty="0"/>
              <a:t>using (StreamWriter </a:t>
            </a:r>
            <a:r>
              <a:rPr lang="en-US" sz="2400" dirty="0" err="1">
                <a:solidFill>
                  <a:schemeClr val="bg1"/>
                </a:solidFill>
              </a:rPr>
              <a:t>sw</a:t>
            </a:r>
            <a:r>
              <a:rPr lang="en-US" sz="2400" dirty="0"/>
              <a:t> = new</a:t>
            </a:r>
            <a:r>
              <a:rPr lang="bg-BG" sz="2400" dirty="0"/>
              <a:t> </a:t>
            </a:r>
            <a:r>
              <a:rPr lang="en-US" sz="2400" dirty="0"/>
              <a:t>StreamWriter(sfd.FileName))</a:t>
            </a:r>
          </a:p>
          <a:p>
            <a:pPr>
              <a:lnSpc>
                <a:spcPct val="50000"/>
              </a:lnSpc>
            </a:pPr>
            <a:r>
              <a:rPr lang="en-US" sz="2400" dirty="0"/>
              <a:t>              {</a:t>
            </a:r>
          </a:p>
          <a:p>
            <a:pPr>
              <a:lnSpc>
                <a:spcPct val="50000"/>
              </a:lnSpc>
            </a:pPr>
            <a:r>
              <a:rPr lang="en-US" sz="2400" dirty="0"/>
              <a:t>                  </a:t>
            </a:r>
            <a:r>
              <a:rPr lang="bg-BG" sz="2400" dirty="0"/>
              <a:t>sw.Write</a:t>
            </a:r>
            <a:r>
              <a:rPr lang="en-US" sz="2400" dirty="0"/>
              <a:t>(this.</a:t>
            </a:r>
            <a:r>
              <a:rPr lang="en-US" sz="2400" dirty="0">
                <a:solidFill>
                  <a:schemeClr val="bg1"/>
                </a:solidFill>
              </a:rPr>
              <a:t>textBoxData</a:t>
            </a:r>
            <a:r>
              <a:rPr lang="en-US" sz="2400" dirty="0"/>
              <a:t>.Text);  </a:t>
            </a:r>
          </a:p>
          <a:p>
            <a:pPr>
              <a:lnSpc>
                <a:spcPct val="50000"/>
              </a:lnSpc>
            </a:pPr>
            <a:r>
              <a:rPr lang="en-US" sz="2400" dirty="0"/>
              <a:t>              }</a:t>
            </a:r>
          </a:p>
          <a:p>
            <a:pPr>
              <a:lnSpc>
                <a:spcPct val="50000"/>
              </a:lnSpc>
            </a:pPr>
            <a:r>
              <a:rPr lang="en-US" sz="2400" dirty="0"/>
              <a:t>          }</a:t>
            </a:r>
          </a:p>
          <a:p>
            <a:pPr>
              <a:lnSpc>
                <a:spcPct val="50000"/>
              </a:lnSpc>
            </a:pPr>
            <a:r>
              <a:rPr lang="en-US" sz="2400" dirty="0"/>
              <a:t>      }</a:t>
            </a:r>
          </a:p>
          <a:p>
            <a:pPr>
              <a:lnSpc>
                <a:spcPct val="50000"/>
              </a:lnSpc>
            </a:pPr>
            <a:r>
              <a:rPr lang="bg-BG" sz="2400" dirty="0"/>
              <a:t>	</a:t>
            </a:r>
            <a:r>
              <a:rPr lang="en-US" sz="2400" dirty="0"/>
              <a:t>}</a:t>
            </a:r>
            <a:endParaRPr lang="bg-BG" sz="24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08062DD6-9ADF-C61E-34AF-2DBEAEA5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Обработка на </a:t>
            </a:r>
            <a:r>
              <a:rPr lang="en-US" dirty="0"/>
              <a:t>Button.Click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C02C225-BD45-7224-9D3B-33163EDCE4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8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FE72-1075-F5ED-3764-75384FE66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Стартираме</a:t>
            </a:r>
            <a:r>
              <a:rPr lang="bg-BG" b="1" dirty="0"/>
              <a:t> </a:t>
            </a:r>
            <a:r>
              <a:rPr lang="bg-BG" dirty="0"/>
              <a:t>приложението с </a:t>
            </a:r>
            <a:r>
              <a:rPr lang="bg-BG" dirty="0">
                <a:solidFill>
                  <a:schemeClr val="bg1"/>
                </a:solidFill>
              </a:rPr>
              <a:t>[</a:t>
            </a:r>
            <a:r>
              <a:rPr lang="en-US" b="1" dirty="0">
                <a:solidFill>
                  <a:schemeClr val="bg1"/>
                </a:solidFill>
              </a:rPr>
              <a:t>Ctrl+F5</a:t>
            </a:r>
            <a:r>
              <a:rPr lang="en-US" dirty="0">
                <a:solidFill>
                  <a:schemeClr val="bg1"/>
                </a:solidFill>
              </a:rPr>
              <a:t>]</a:t>
            </a: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bg-BG" b="1" dirty="0">
                <a:solidFill>
                  <a:schemeClr val="bg1"/>
                </a:solidFill>
              </a:rPr>
              <a:t>заредете файл</a:t>
            </a:r>
            <a:endParaRPr lang="en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bg-BG" b="1" dirty="0">
                <a:solidFill>
                  <a:schemeClr val="bg1"/>
                </a:solidFill>
              </a:rPr>
              <a:t>статистика</a:t>
            </a:r>
          </a:p>
          <a:p>
            <a:pPr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bg-BG" b="1" dirty="0">
                <a:solidFill>
                  <a:schemeClr val="bg1"/>
                </a:solidFill>
              </a:rPr>
              <a:t>запиши</a:t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bg-BG" b="1" dirty="0">
                <a:solidFill>
                  <a:schemeClr val="bg1"/>
                </a:solidFill>
              </a:rPr>
              <a:t>статистиките във файл</a:t>
            </a:r>
            <a:endParaRPr lang="en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5AD470-966B-F65C-CD15-BC68CABC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при изпълнение на програмата</a:t>
            </a:r>
            <a:endParaRPr lang="en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7BD1EF2-B9AC-081E-99DD-EC44AD592C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E8B8D783-1A64-EAB7-2A11-4C9234407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000" y="2482373"/>
            <a:ext cx="6387964" cy="39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7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98394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89414" y="1609428"/>
            <a:ext cx="10863616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2"/>
                </a:solidFill>
              </a:rPr>
              <a:t>В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GUI</a:t>
            </a:r>
            <a:r>
              <a:rPr lang="bg-BG" sz="3200" dirty="0">
                <a:solidFill>
                  <a:schemeClr val="bg2"/>
                </a:solidFill>
              </a:rPr>
              <a:t> приложенията можем да извършваме следните операции с файлове :</a:t>
            </a:r>
          </a:p>
          <a:p>
            <a:pPr lvl="1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Създаване</a:t>
            </a:r>
            <a:endParaRPr lang="bg-BG" sz="28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Четене</a:t>
            </a:r>
            <a:endParaRPr lang="bg-BG" sz="28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Записване</a:t>
            </a:r>
            <a:endParaRPr lang="bg-BG" sz="28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Изтриване</a:t>
            </a:r>
            <a:endParaRPr lang="bg-BG" sz="32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Запазване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възстановяване</a:t>
            </a:r>
            <a:r>
              <a:rPr lang="bg-BG" sz="2800" dirty="0">
                <a:solidFill>
                  <a:schemeClr val="bg2"/>
                </a:solidFill>
              </a:rPr>
              <a:t> данни във файлове</a:t>
            </a:r>
          </a:p>
          <a:p>
            <a:pPr lvl="1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Обмен </a:t>
            </a:r>
            <a:r>
              <a:rPr lang="bg-BG" sz="2800" dirty="0">
                <a:solidFill>
                  <a:schemeClr val="bg2"/>
                </a:solidFill>
              </a:rPr>
              <a:t>на информация между приложения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5706A46-2F6C-D151-F5E9-C679C2BED1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832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94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11D6255-FEFF-6F7C-4C21-EF8A117CA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Командите за файлове ни дават възможността да: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Създаваме</a:t>
            </a:r>
            <a:r>
              <a:rPr lang="ru-RU" dirty="0"/>
              <a:t> файлове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Четем</a:t>
            </a:r>
            <a:r>
              <a:rPr lang="ru-RU" dirty="0"/>
              <a:t> файлове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Записваме</a:t>
            </a:r>
            <a:r>
              <a:rPr lang="ru-RU" dirty="0"/>
              <a:t> файлове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Изтриваме</a:t>
            </a:r>
            <a:r>
              <a:rPr lang="ru-RU" dirty="0"/>
              <a:t> файлове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Позволява да </a:t>
            </a:r>
            <a:r>
              <a:rPr lang="ru-RU" b="1" dirty="0">
                <a:solidFill>
                  <a:schemeClr val="bg1"/>
                </a:solidFill>
              </a:rPr>
              <a:t>запазваме</a:t>
            </a:r>
            <a:r>
              <a:rPr lang="ru-RU" dirty="0"/>
              <a:t> и възстановяваме данни във файлове</a:t>
            </a:r>
          </a:p>
          <a:p>
            <a:pPr lvl="1">
              <a:buClr>
                <a:schemeClr val="tx1"/>
              </a:buClr>
            </a:pPr>
            <a:r>
              <a:rPr lang="ru-RU" b="1" dirty="0" err="1">
                <a:solidFill>
                  <a:schemeClr val="bg1"/>
                </a:solidFill>
              </a:rPr>
              <a:t>Обменяме</a:t>
            </a:r>
            <a:r>
              <a:rPr lang="ru-RU" dirty="0"/>
              <a:t> информация между приложения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BDF30C2-200F-2F96-719C-314CC59C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100" dirty="0"/>
              <a:t>Защо е важно да знаем командите за файлове?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E85E7C-0C46-69B6-2B11-78AA8BC9B3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8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C6E822FC-6BFE-EB1C-5E9C-CB0BC7E96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113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9E98703C-AF9B-BF7B-8C1C-560D4EB7D31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OpenFileDialog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DC0A0AFA-3147-9367-2906-F969BFB36D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файл</a:t>
            </a:r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DF0B6424-DAA3-7C20-04BF-1B7C5E117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650" y="623831"/>
            <a:ext cx="7437169" cy="3957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900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E2105A-1D9F-29DF-073E-1A9DB99A0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400598" cy="5528766"/>
          </a:xfrm>
        </p:spPr>
        <p:txBody>
          <a:bodyPr/>
          <a:lstStyle/>
          <a:p>
            <a:r>
              <a:rPr lang="bg-BG" dirty="0"/>
              <a:t>Създайте </a:t>
            </a:r>
            <a:r>
              <a:rPr lang="en-US" dirty="0"/>
              <a:t>GUI </a:t>
            </a:r>
            <a:r>
              <a:rPr lang="bg-BG" dirty="0"/>
              <a:t>приложение, което да </a:t>
            </a:r>
            <a:r>
              <a:rPr lang="bg-BG" b="1" dirty="0">
                <a:solidFill>
                  <a:schemeClr val="bg1"/>
                </a:solidFill>
              </a:rPr>
              <a:t>зарежда текст</a:t>
            </a:r>
            <a:r>
              <a:rPr lang="bg-BG" dirty="0"/>
              <a:t>, да </a:t>
            </a:r>
            <a:r>
              <a:rPr lang="bg-BG" b="1" dirty="0">
                <a:solidFill>
                  <a:schemeClr val="bg1"/>
                </a:solidFill>
              </a:rPr>
              <a:t>показва статистика </a:t>
            </a:r>
            <a:r>
              <a:rPr lang="bg-BG" dirty="0"/>
              <a:t>и да </a:t>
            </a:r>
            <a:r>
              <a:rPr lang="bg-BG" b="1" dirty="0">
                <a:solidFill>
                  <a:schemeClr val="bg1"/>
                </a:solidFill>
              </a:rPr>
              <a:t>записва</a:t>
            </a:r>
            <a:r>
              <a:rPr lang="bg-BG" dirty="0"/>
              <a:t> във файл:</a:t>
            </a:r>
            <a:endParaRPr lang="en-US" dirty="0"/>
          </a:p>
          <a:p>
            <a:pPr lvl="1"/>
            <a:r>
              <a:rPr lang="bg-BG" dirty="0"/>
              <a:t>Броят на </a:t>
            </a:r>
            <a:r>
              <a:rPr lang="bg-BG" b="1" dirty="0">
                <a:solidFill>
                  <a:schemeClr val="bg1"/>
                </a:solidFill>
              </a:rPr>
              <a:t>думите</a:t>
            </a:r>
          </a:p>
          <a:p>
            <a:pPr lvl="1"/>
            <a:r>
              <a:rPr lang="bg-BG" dirty="0"/>
              <a:t>Броят на буквите на </a:t>
            </a:r>
            <a:br>
              <a:rPr lang="bg-BG" dirty="0"/>
            </a:br>
            <a:r>
              <a:rPr lang="bg-BG" b="1" dirty="0">
                <a:solidFill>
                  <a:schemeClr val="bg1"/>
                </a:solidFill>
              </a:rPr>
              <a:t>кирилица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латиница</a:t>
            </a:r>
            <a:r>
              <a:rPr lang="bg-BG" dirty="0"/>
              <a:t> и </a:t>
            </a:r>
            <a:br>
              <a:rPr lang="bg-BG" dirty="0"/>
            </a:br>
            <a:r>
              <a:rPr lang="bg-BG" b="1" dirty="0">
                <a:solidFill>
                  <a:schemeClr val="bg1"/>
                </a:solidFill>
              </a:rPr>
              <a:t>празно пространство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50A34-3416-25EE-E038-D0A268C5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Текстови статистики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0A834A7-59FA-1F59-17E5-583D1150BB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D54E4DBC-CD60-70C6-BC96-FEBEF7E02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87" y="1404240"/>
            <a:ext cx="6304511" cy="41397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54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98EA-51AF-6B20-7BCC-D644EF38E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bg-BG" sz="3000" dirty="0"/>
              <a:t>Създайте нов</a:t>
            </a:r>
            <a:r>
              <a:rPr lang="en-US" sz="3000" dirty="0"/>
              <a:t> Windows Forms </a:t>
            </a:r>
            <a:r>
              <a:rPr lang="bg-BG" sz="3000" dirty="0"/>
              <a:t>проект и му задайте подходящо име (например </a:t>
            </a:r>
            <a:r>
              <a:rPr lang="en-BG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AppTextFile</a:t>
            </a:r>
            <a:r>
              <a:rPr lang="en-BG" sz="3000" dirty="0"/>
              <a:t>"</a:t>
            </a:r>
            <a:r>
              <a:rPr lang="en-US" sz="30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66F63-EBEA-BDC6-CC19-A2402B9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Стъпки за изграждане на приложението (1)</a:t>
            </a:r>
            <a:endParaRPr lang="en-BG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82E26E2-F0B1-4FF1-BE6F-61A84CE05F95}"/>
              </a:ext>
            </a:extLst>
          </p:cNvPr>
          <p:cNvSpPr/>
          <p:nvPr/>
        </p:nvSpPr>
        <p:spPr bwMode="auto">
          <a:xfrm>
            <a:off x="5884431" y="3532935"/>
            <a:ext cx="574087" cy="32727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5E91604-A60A-D749-E1BE-DE43AA21A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999" y="2304000"/>
            <a:ext cx="5291205" cy="36899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A34CC235-9474-84DD-FA82-663C0BA21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41" y="2393999"/>
            <a:ext cx="5438238" cy="25200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377FE494-8A6B-CDBF-A6B9-F1939973F2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443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98EA-51AF-6B20-7BCC-D644EF38E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904" y="1275234"/>
            <a:ext cx="11818096" cy="552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000" dirty="0"/>
              <a:t>2. Променете </a:t>
            </a:r>
            <a:r>
              <a:rPr lang="bg-BG" sz="3000" b="1" dirty="0">
                <a:solidFill>
                  <a:schemeClr val="bg1"/>
                </a:solidFill>
              </a:rPr>
              <a:t>името</a:t>
            </a:r>
            <a:r>
              <a:rPr lang="bg-BG" sz="3000" dirty="0"/>
              <a:t> на формата</a:t>
            </a:r>
            <a:r>
              <a:rPr lang="en-US" sz="3000" dirty="0"/>
              <a:t>: </a:t>
            </a:r>
            <a:r>
              <a:rPr lang="bg-BG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000" dirty="0"/>
              <a:t>"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bg-BG" sz="3000" dirty="0"/>
              <a:t>"</a:t>
            </a:r>
            <a:r>
              <a:rPr lang="en-US" sz="3000" b="1" dirty="0" err="1">
                <a:solidFill>
                  <a:schemeClr val="bg1"/>
                </a:solidFill>
              </a:rPr>
              <a:t>AppTextFiles</a:t>
            </a:r>
            <a:r>
              <a:rPr lang="bg-BG" sz="3000" dirty="0"/>
              <a:t>"</a:t>
            </a:r>
            <a:endParaRPr lang="en-US" sz="3000" dirty="0"/>
          </a:p>
          <a:p>
            <a:pPr marL="514350" indent="-514350">
              <a:buAutoNum type="arabicPeriod"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66F63-EBEA-BDC6-CC19-A2402B9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Стъпки за изграждане на приложението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BG" dirty="0"/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EA5A78DB-D122-725F-353D-73204105B7CA}"/>
              </a:ext>
            </a:extLst>
          </p:cNvPr>
          <p:cNvSpPr/>
          <p:nvPr/>
        </p:nvSpPr>
        <p:spPr bwMode="auto">
          <a:xfrm>
            <a:off x="5729000" y="3875980"/>
            <a:ext cx="574087" cy="32727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Групиране 14">
            <a:extLst>
              <a:ext uri="{FF2B5EF4-FFF2-40B4-BE49-F238E27FC236}">
                <a16:creationId xmlns:a16="http://schemas.microsoft.com/office/drawing/2014/main" id="{37AFE2AC-6098-44E8-6EFC-38B9C9AE6884}"/>
              </a:ext>
            </a:extLst>
          </p:cNvPr>
          <p:cNvGrpSpPr/>
          <p:nvPr/>
        </p:nvGrpSpPr>
        <p:grpSpPr>
          <a:xfrm>
            <a:off x="6870924" y="3004383"/>
            <a:ext cx="4130076" cy="2397739"/>
            <a:chOff x="7721258" y="2835174"/>
            <a:chExt cx="4130076" cy="2397739"/>
          </a:xfrm>
        </p:grpSpPr>
        <p:pic>
          <p:nvPicPr>
            <p:cNvPr id="5" name="Картина 4">
              <a:extLst>
                <a:ext uri="{FF2B5EF4-FFF2-40B4-BE49-F238E27FC236}">
                  <a16:creationId xmlns:a16="http://schemas.microsoft.com/office/drawing/2014/main" id="{EF080429-3612-28CD-AB64-96C4A124C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1258" y="2835174"/>
              <a:ext cx="4130076" cy="239773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12" name="Правоъгълник 11">
              <a:extLst>
                <a:ext uri="{FF2B5EF4-FFF2-40B4-BE49-F238E27FC236}">
                  <a16:creationId xmlns:a16="http://schemas.microsoft.com/office/drawing/2014/main" id="{7B8447BE-3C8E-E369-DF8B-96A10A9AE459}"/>
                </a:ext>
              </a:extLst>
            </p:cNvPr>
            <p:cNvSpPr/>
            <p:nvPr/>
          </p:nvSpPr>
          <p:spPr bwMode="auto">
            <a:xfrm>
              <a:off x="8192190" y="4280458"/>
              <a:ext cx="3567667" cy="69934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Групиране 13">
            <a:extLst>
              <a:ext uri="{FF2B5EF4-FFF2-40B4-BE49-F238E27FC236}">
                <a16:creationId xmlns:a16="http://schemas.microsoft.com/office/drawing/2014/main" id="{95640882-CC12-E17B-7454-342F2BC24D30}"/>
              </a:ext>
            </a:extLst>
          </p:cNvPr>
          <p:cNvGrpSpPr/>
          <p:nvPr/>
        </p:nvGrpSpPr>
        <p:grpSpPr>
          <a:xfrm>
            <a:off x="1634000" y="2050375"/>
            <a:ext cx="3527163" cy="4305756"/>
            <a:chOff x="612026" y="2454374"/>
            <a:chExt cx="3198898" cy="3892743"/>
          </a:xfrm>
        </p:grpSpPr>
        <p:pic>
          <p:nvPicPr>
            <p:cNvPr id="6" name="Картина 5">
              <a:extLst>
                <a:ext uri="{FF2B5EF4-FFF2-40B4-BE49-F238E27FC236}">
                  <a16:creationId xmlns:a16="http://schemas.microsoft.com/office/drawing/2014/main" id="{AE8C5BA8-7658-E099-57F2-BDB2CAC7A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026" y="2454374"/>
              <a:ext cx="3198898" cy="3892743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10" name="Правоъгълник 9">
              <a:extLst>
                <a:ext uri="{FF2B5EF4-FFF2-40B4-BE49-F238E27FC236}">
                  <a16:creationId xmlns:a16="http://schemas.microsoft.com/office/drawing/2014/main" id="{DF170B56-AEFE-2075-6A3F-E79BF1BBCA6A}"/>
                </a:ext>
              </a:extLst>
            </p:cNvPr>
            <p:cNvSpPr/>
            <p:nvPr/>
          </p:nvSpPr>
          <p:spPr bwMode="auto">
            <a:xfrm>
              <a:off x="1731000" y="6155041"/>
              <a:ext cx="2079924" cy="19207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Правоъгълник 12">
              <a:extLst>
                <a:ext uri="{FF2B5EF4-FFF2-40B4-BE49-F238E27FC236}">
                  <a16:creationId xmlns:a16="http://schemas.microsoft.com/office/drawing/2014/main" id="{A7332092-D13E-D494-D85D-38D08F109FCF}"/>
                </a:ext>
              </a:extLst>
            </p:cNvPr>
            <p:cNvSpPr/>
            <p:nvPr/>
          </p:nvSpPr>
          <p:spPr bwMode="auto">
            <a:xfrm>
              <a:off x="612026" y="2979000"/>
              <a:ext cx="1118974" cy="19207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8E7C1F61-DAA3-8EF7-4209-1523C38CB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994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98EA-51AF-6B20-7BCC-D644EF38E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115598" cy="552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3</a:t>
            </a:r>
            <a:r>
              <a:rPr lang="bg-BG" sz="3000" dirty="0"/>
              <a:t>. Променете </a:t>
            </a:r>
            <a:r>
              <a:rPr lang="bg-BG" sz="3000" b="1" dirty="0">
                <a:solidFill>
                  <a:schemeClr val="bg1"/>
                </a:solidFill>
              </a:rPr>
              <a:t>заглавието</a:t>
            </a:r>
            <a:r>
              <a:rPr lang="bg-BG" sz="3000" dirty="0"/>
              <a:t> на формата</a:t>
            </a:r>
            <a:r>
              <a:rPr lang="en-US" sz="3000" dirty="0"/>
              <a:t>: </a:t>
            </a:r>
            <a:r>
              <a:rPr lang="bg-BG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000" dirty="0"/>
              <a:t>"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bg-BG" sz="3000" dirty="0"/>
              <a:t>"</a:t>
            </a:r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Текстови статистики</a:t>
            </a:r>
            <a:r>
              <a:rPr lang="bg-BG" sz="3000" dirty="0">
                <a:sym typeface="Wingdings" panose="05000000000000000000" pitchFamily="2" charset="2"/>
              </a:rPr>
              <a:t>"</a:t>
            </a:r>
            <a:endParaRPr lang="en-US" sz="3000" dirty="0"/>
          </a:p>
          <a:p>
            <a:pPr marL="514350" indent="-514350">
              <a:buAutoNum type="arabicPeriod"/>
            </a:pP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66F63-EBEA-BDC6-CC19-A2402B9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Стъпки за изграждане на приложението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BG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6FCBF5A-9865-A4E7-527C-0A655852D61E}"/>
              </a:ext>
            </a:extLst>
          </p:cNvPr>
          <p:cNvSpPr/>
          <p:nvPr/>
        </p:nvSpPr>
        <p:spPr bwMode="auto">
          <a:xfrm>
            <a:off x="7025255" y="3960508"/>
            <a:ext cx="446281" cy="3345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Групиране 12">
            <a:extLst>
              <a:ext uri="{FF2B5EF4-FFF2-40B4-BE49-F238E27FC236}">
                <a16:creationId xmlns:a16="http://schemas.microsoft.com/office/drawing/2014/main" id="{8E4BB74C-5462-7BFC-D3B2-B6B499FA5816}"/>
              </a:ext>
            </a:extLst>
          </p:cNvPr>
          <p:cNvGrpSpPr/>
          <p:nvPr/>
        </p:nvGrpSpPr>
        <p:grpSpPr>
          <a:xfrm>
            <a:off x="78456" y="2384206"/>
            <a:ext cx="6781422" cy="3975550"/>
            <a:chOff x="78456" y="2384206"/>
            <a:chExt cx="6781422" cy="3975550"/>
          </a:xfrm>
        </p:grpSpPr>
        <p:pic>
          <p:nvPicPr>
            <p:cNvPr id="5" name="Картина 4">
              <a:extLst>
                <a:ext uri="{FF2B5EF4-FFF2-40B4-BE49-F238E27FC236}">
                  <a16:creationId xmlns:a16="http://schemas.microsoft.com/office/drawing/2014/main" id="{07764C83-05CB-05C1-4419-67FA181E1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456" y="2384206"/>
              <a:ext cx="6781422" cy="3975550"/>
            </a:xfrm>
            <a:prstGeom prst="rect">
              <a:avLst/>
            </a:prstGeom>
          </p:spPr>
        </p:pic>
        <p:sp>
          <p:nvSpPr>
            <p:cNvPr id="6" name="Правоъгълник 5">
              <a:extLst>
                <a:ext uri="{FF2B5EF4-FFF2-40B4-BE49-F238E27FC236}">
                  <a16:creationId xmlns:a16="http://schemas.microsoft.com/office/drawing/2014/main" id="{B31B15F5-225D-4677-F7AE-0A71C3F90EEB}"/>
                </a:ext>
              </a:extLst>
            </p:cNvPr>
            <p:cNvSpPr/>
            <p:nvPr/>
          </p:nvSpPr>
          <p:spPr bwMode="auto">
            <a:xfrm>
              <a:off x="426001" y="3114001"/>
              <a:ext cx="495000" cy="225000"/>
            </a:xfrm>
            <a:prstGeom prst="rect">
              <a:avLst/>
            </a:prstGeom>
            <a:noFill/>
            <a:ln w="57150">
              <a:solidFill>
                <a:srgbClr val="0113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Правоъгълник 9">
              <a:extLst>
                <a:ext uri="{FF2B5EF4-FFF2-40B4-BE49-F238E27FC236}">
                  <a16:creationId xmlns:a16="http://schemas.microsoft.com/office/drawing/2014/main" id="{65BE714C-770C-DDFE-588A-CEBBC21494CB}"/>
                </a:ext>
              </a:extLst>
            </p:cNvPr>
            <p:cNvSpPr/>
            <p:nvPr/>
          </p:nvSpPr>
          <p:spPr bwMode="auto">
            <a:xfrm>
              <a:off x="4301816" y="4779000"/>
              <a:ext cx="2341571" cy="180000"/>
            </a:xfrm>
            <a:prstGeom prst="rect">
              <a:avLst/>
            </a:prstGeom>
            <a:noFill/>
            <a:ln w="57150">
              <a:solidFill>
                <a:srgbClr val="0113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Групиране 13">
            <a:extLst>
              <a:ext uri="{FF2B5EF4-FFF2-40B4-BE49-F238E27FC236}">
                <a16:creationId xmlns:a16="http://schemas.microsoft.com/office/drawing/2014/main" id="{F998682B-0B8A-C332-6295-304982D8FF1D}"/>
              </a:ext>
            </a:extLst>
          </p:cNvPr>
          <p:cNvGrpSpPr/>
          <p:nvPr/>
        </p:nvGrpSpPr>
        <p:grpSpPr>
          <a:xfrm>
            <a:off x="7550594" y="3339001"/>
            <a:ext cx="4576048" cy="2234939"/>
            <a:chOff x="7550594" y="3339001"/>
            <a:chExt cx="4576048" cy="2234939"/>
          </a:xfrm>
        </p:grpSpPr>
        <p:pic>
          <p:nvPicPr>
            <p:cNvPr id="11" name="Картина 10">
              <a:extLst>
                <a:ext uri="{FF2B5EF4-FFF2-40B4-BE49-F238E27FC236}">
                  <a16:creationId xmlns:a16="http://schemas.microsoft.com/office/drawing/2014/main" id="{C2F221BB-50CE-C239-BAFF-C2925019F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3271" y="3339001"/>
              <a:ext cx="4533371" cy="223493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12" name="Правоъгълник 11">
              <a:extLst>
                <a:ext uri="{FF2B5EF4-FFF2-40B4-BE49-F238E27FC236}">
                  <a16:creationId xmlns:a16="http://schemas.microsoft.com/office/drawing/2014/main" id="{859156B8-4DDB-D151-BD68-2A755B9914F0}"/>
                </a:ext>
              </a:extLst>
            </p:cNvPr>
            <p:cNvSpPr/>
            <p:nvPr/>
          </p:nvSpPr>
          <p:spPr bwMode="auto">
            <a:xfrm>
              <a:off x="7550594" y="4300226"/>
              <a:ext cx="3765406" cy="20877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3EDA8756-8C48-7439-CD02-468A649E71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503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98EA-51AF-6B20-7BCC-D644EF38E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79000"/>
            <a:ext cx="11818096" cy="552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4. </a:t>
            </a:r>
            <a:r>
              <a:rPr lang="bg-BG" sz="3000" dirty="0"/>
              <a:t>Добавете необходимите контроли – две текстови полета (</a:t>
            </a:r>
            <a:r>
              <a:rPr lang="en-US" sz="3000" b="1" dirty="0">
                <a:solidFill>
                  <a:schemeClr val="bg1"/>
                </a:solidFill>
              </a:rPr>
              <a:t>TextBox</a:t>
            </a:r>
            <a:r>
              <a:rPr lang="en-US" sz="3000" dirty="0"/>
              <a:t>) </a:t>
            </a:r>
            <a:r>
              <a:rPr lang="bg-BG" sz="3000" dirty="0"/>
              <a:t>и три бутона (</a:t>
            </a:r>
            <a:r>
              <a:rPr lang="en-US" sz="3000" b="1" dirty="0">
                <a:solidFill>
                  <a:schemeClr val="bg1"/>
                </a:solidFill>
              </a:rPr>
              <a:t>Button</a:t>
            </a:r>
            <a:r>
              <a:rPr lang="en-US" sz="3000" dirty="0"/>
              <a:t>)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66F63-EBEA-BDC6-CC19-A2402B9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Стъпки за изграждане на приложението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3390E4-14F7-6E5E-D5D8-6B18633E82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806A846C-8051-4102-3065-AC0212BC1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000" y="1929360"/>
            <a:ext cx="7091264" cy="47822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475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3909</TotalTime>
  <Words>1219</Words>
  <Application>Microsoft Office PowerPoint</Application>
  <PresentationFormat>Широк екран</PresentationFormat>
  <Paragraphs>199</Paragraphs>
  <Slides>30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SoftUni</vt:lpstr>
      <vt:lpstr>Графични приложения (GUI Apps)</vt:lpstr>
      <vt:lpstr>Съдържание</vt:lpstr>
      <vt:lpstr>Защо е важно да знаем командите за файлове?</vt:lpstr>
      <vt:lpstr>Четене на файл</vt:lpstr>
      <vt:lpstr>Текстови статистики</vt:lpstr>
      <vt:lpstr>Стъпки за изграждане на приложението (1)</vt:lpstr>
      <vt:lpstr>Стъпки за изграждане на приложението (2)</vt:lpstr>
      <vt:lpstr>Стъпки за изграждане на приложението (3)</vt:lpstr>
      <vt:lpstr>Стъпки за изграждане на приложението (4)</vt:lpstr>
      <vt:lpstr>Стъпки за изграждане на приложението (5)</vt:lpstr>
      <vt:lpstr>Стъпки за изграждане на приложението (6)</vt:lpstr>
      <vt:lpstr>Забраняване на писане на текст в TextBox</vt:lpstr>
      <vt:lpstr>Разрешаване на редове в TextBox</vt:lpstr>
      <vt:lpstr>Добавяне на Button.Click Event Handler</vt:lpstr>
      <vt:lpstr>Обработка на Button.Click (1)</vt:lpstr>
      <vt:lpstr>Обработка на Button.Click (2)</vt:lpstr>
      <vt:lpstr>Резултат при изпълнение на програмата</vt:lpstr>
      <vt:lpstr>Статистика на файл</vt:lpstr>
      <vt:lpstr>Добавяне на Button.Click Event Handler</vt:lpstr>
      <vt:lpstr>Обработка на Button.Click (1)</vt:lpstr>
      <vt:lpstr>Обработка на Button.Click (2)</vt:lpstr>
      <vt:lpstr>Обработка на Button.Click (3)</vt:lpstr>
      <vt:lpstr>Резултат при изпълнение на програмата</vt:lpstr>
      <vt:lpstr>Записване на статистика</vt:lpstr>
      <vt:lpstr>Добавяне на Button.Click Event Handler</vt:lpstr>
      <vt:lpstr>Обработка на Button.Click</vt:lpstr>
      <vt:lpstr>Резултат при изпълнение на програмата</vt:lpstr>
      <vt:lpstr>Какво научихме 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Графични приложения (GUI Apps)</dc:title>
  <dc:subject>Модул 2 - Структури от данни и алгоритми</dc:subject>
  <dc:creator>BG-IT-Edu</dc:creator>
  <cp:keywords>Sofware University; SoftUni; programming; coding; software development; education; training; course; курс; програмиране; кодене; кодиране; СофтУни</cp:keywords>
  <dc:description>Open Programming and IT Courseware for IT Teachers (BG-IT-Edu): https://github.com/BG-IT-Edu
With the kind support of SoftUni: https://softuni.bg</dc:description>
  <cp:lastModifiedBy>Stefan Kuiumdjiev</cp:lastModifiedBy>
  <cp:revision>175</cp:revision>
  <dcterms:created xsi:type="dcterms:W3CDTF">2018-05-23T13:08:44Z</dcterms:created>
  <dcterms:modified xsi:type="dcterms:W3CDTF">2023-09-18T13:39:46Z</dcterms:modified>
  <cp:category>computer programming;programming;C#;програмиране;кодиране</cp:category>
</cp:coreProperties>
</file>