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7" r:id="rId2"/>
    <p:sldId id="29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726" r:id="rId18"/>
    <p:sldId id="727" r:id="rId19"/>
    <p:sldId id="728" r:id="rId20"/>
    <p:sldId id="729" r:id="rId21"/>
    <p:sldId id="730" r:id="rId22"/>
    <p:sldId id="731" r:id="rId23"/>
    <p:sldId id="734" r:id="rId24"/>
    <p:sldId id="735" r:id="rId25"/>
    <p:sldId id="736" r:id="rId26"/>
    <p:sldId id="737" r:id="rId27"/>
    <p:sldId id="738" r:id="rId28"/>
    <p:sldId id="732" r:id="rId29"/>
    <p:sldId id="739" r:id="rId30"/>
    <p:sldId id="740" r:id="rId31"/>
    <p:sldId id="741" r:id="rId32"/>
    <p:sldId id="742" r:id="rId33"/>
    <p:sldId id="743" r:id="rId34"/>
    <p:sldId id="744" r:id="rId35"/>
    <p:sldId id="745" r:id="rId36"/>
    <p:sldId id="324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726"/>
          </p14:sldIdLst>
        </p14:section>
        <p14:section name="Предикати" id="{46699B20-3702-41C8-B57D-928A698F6726}">
          <p14:sldIdLst>
            <p14:sldId id="727"/>
            <p14:sldId id="728"/>
            <p14:sldId id="729"/>
          </p14:sldIdLst>
        </p14:section>
        <p14:section name="Събития" id="{5BC4849D-F844-4F37-8492-90BD92BABD47}">
          <p14:sldIdLst>
            <p14:sldId id="730"/>
            <p14:sldId id="731"/>
            <p14:sldId id="734"/>
            <p14:sldId id="735"/>
            <p14:sldId id="736"/>
            <p14:sldId id="737"/>
            <p14:sldId id="738"/>
            <p14:sldId id="732"/>
            <p14:sldId id="739"/>
            <p14:sldId id="740"/>
            <p14:sldId id="741"/>
            <p14:sldId id="742"/>
            <p14:sldId id="743"/>
            <p14:sldId id="744"/>
            <p14:sldId id="745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5238" autoAdjust="0"/>
  </p:normalViewPr>
  <p:slideViewPr>
    <p:cSldViewPr showGuides="1">
      <p:cViewPr varScale="1">
        <p:scale>
          <a:sx n="122" d="100"/>
          <a:sy n="122" d="100"/>
        </p:scale>
        <p:origin x="856" y="1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68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E08A1B-2E5F-499C-A8EE-5168CF2C8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313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92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2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3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24000"/>
            <a:ext cx="11083636" cy="675176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6" y="1949235"/>
            <a:ext cx="4993166" cy="31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8" y="1155452"/>
            <a:ext cx="9120382" cy="51727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checker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n =&gt; n[0] == n.ToUpper()[0]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var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.Split(new string[] {" "},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.Where(</a:t>
            </a:r>
            <a:r>
              <a:rPr lang="en-US" sz="2799" noProof="1">
                <a:solidFill>
                  <a:schemeClr val="bg1"/>
                </a:solidFill>
              </a:rPr>
              <a:t>checker</a:t>
            </a:r>
            <a:r>
              <a:rPr lang="en-US" sz="2799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090012-7B73-41AE-8FBD-CE8D2F8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40471" y="6381427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цените на продукти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Добавете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ДДС</a:t>
            </a:r>
            <a:r>
              <a:rPr lang="en-US" sz="3400" dirty="0"/>
              <a:t> </a:t>
            </a:r>
            <a:r>
              <a:rPr lang="bg-BG" sz="3400" dirty="0"/>
              <a:t>от</a:t>
            </a:r>
            <a:r>
              <a:rPr lang="en-US" sz="3400" dirty="0"/>
              <a:t> 20% </a:t>
            </a:r>
            <a:r>
              <a:rPr lang="bg-BG" sz="3400" dirty="0"/>
              <a:t>към всеки продукт (</a:t>
            </a:r>
            <a:r>
              <a:rPr lang="en-US" sz="3400" b="1" dirty="0"/>
              <a:t>VAT</a:t>
            </a:r>
            <a:r>
              <a:rPr lang="en-US" sz="3400" dirty="0"/>
              <a:t> </a:t>
            </a:r>
            <a:r>
              <a:rPr lang="bg-BG" sz="3400" dirty="0"/>
              <a:t>на английски)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3391" y="3520626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520626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3595250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91" y="3494506"/>
            <a:ext cx="271205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3494506"/>
            <a:ext cx="1133560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3595249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addVat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199" dirty="0"/>
              <a:t>Прочете от конзолата </a:t>
            </a:r>
            <a:r>
              <a:rPr lang="en-US" sz="3199" b="1" dirty="0">
                <a:solidFill>
                  <a:schemeClr val="bg1"/>
                </a:solidFill>
              </a:rPr>
              <a:t>n </a:t>
            </a:r>
            <a:r>
              <a:rPr lang="bg-BG" sz="3199" b="1" dirty="0">
                <a:solidFill>
                  <a:schemeClr val="bg1"/>
                </a:solidFill>
              </a:rPr>
              <a:t>човека</a:t>
            </a:r>
            <a:r>
              <a:rPr lang="en-US" sz="3199" dirty="0"/>
              <a:t> </a:t>
            </a:r>
            <a:r>
              <a:rPr lang="bg-BG" sz="3199" dirty="0"/>
              <a:t>с тяхната </a:t>
            </a:r>
            <a:r>
              <a:rPr lang="bg-BG" sz="3199" b="1" dirty="0">
                <a:solidFill>
                  <a:schemeClr val="bg1"/>
                </a:solidFill>
              </a:rPr>
              <a:t>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 </a:t>
            </a:r>
            <a:r>
              <a:rPr lang="bg-BG" sz="3199" b="1" dirty="0">
                <a:solidFill>
                  <a:schemeClr val="bg1"/>
                </a:solidFill>
              </a:rPr>
              <a:t>условие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</a:t>
            </a:r>
            <a:r>
              <a:rPr lang="bg-BG" sz="3199" dirty="0"/>
              <a:t>или</a:t>
            </a:r>
            <a:r>
              <a:rPr lang="en-US" sz="3199" dirty="0"/>
              <a:t> "</a:t>
            </a:r>
            <a:r>
              <a:rPr lang="en-US" sz="3199" b="1" dirty="0"/>
              <a:t>younger</a:t>
            </a:r>
            <a:r>
              <a:rPr lang="en-US" sz="3199" dirty="0"/>
              <a:t>")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филтър </a:t>
            </a:r>
            <a:r>
              <a:rPr lang="bg-BG" sz="3199" dirty="0"/>
              <a:t>за 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Прочетете </a:t>
            </a:r>
            <a:r>
              <a:rPr lang="bg-BG" sz="3199" b="1" dirty="0">
                <a:solidFill>
                  <a:schemeClr val="bg1"/>
                </a:solidFill>
              </a:rPr>
              <a:t>типа на формата </a:t>
            </a:r>
            <a:r>
              <a:rPr lang="bg-BG" sz="3199" dirty="0"/>
              <a:t>за изхода и филтрирайте данните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възраст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304159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245848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65540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357" y="3308038"/>
            <a:ext cx="1950612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653" y="4406945"/>
            <a:ext cx="898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453453" y="463680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8B02218-AD89-434A-BFC8-F53101A3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0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 </a:t>
            </a:r>
            <a:r>
              <a:rPr lang="en-US" dirty="0"/>
              <a:t>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195072"/>
            <a:ext cx="10887164" cy="2017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bg-BG" sz="2599" i="1" dirty="0">
                <a:solidFill>
                  <a:schemeClr val="accent2"/>
                </a:solidFill>
              </a:rPr>
              <a:t>Прочетете данните от конзолата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CreateTester(condition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283582"/>
            <a:ext cx="1089172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CreateTester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D58A64-9AAA-471A-A987-5BFBADE44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bg-BG" sz="2599" i="1" dirty="0">
                <a:solidFill>
                  <a:schemeClr val="accent2"/>
                </a:solidFill>
              </a:rPr>
              <a:t>довършете останалите случаи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04CF3E-6B26-4024-9995-1391C792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Функциите от по-висок ред </a:t>
            </a:r>
            <a:r>
              <a:rPr lang="bg-BG" sz="3000" dirty="0"/>
              <a:t>приемат други функции като аргументи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от по-висок ред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1A147F-47FA-4E0B-BA36-5EF9397B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Предефинирани булеви делегати</a:t>
            </a:r>
            <a:endParaRPr lang="en-US" dirty="0"/>
          </a:p>
        </p:txBody>
      </p:sp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6" y="1428363"/>
            <a:ext cx="9986411" cy="257713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Предикатите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предефинирани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булеви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делегати</a:t>
            </a:r>
            <a:r>
              <a:rPr lang="en-US" dirty="0"/>
              <a:t> </a:t>
            </a:r>
            <a:r>
              <a:rPr lang="bg-BG" dirty="0"/>
              <a:t>със следната сигнатура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Дефинират начин да се провери дали обектът отговаря на някакъв </a:t>
            </a:r>
            <a:r>
              <a:rPr lang="bg-BG" b="1" dirty="0">
                <a:solidFill>
                  <a:schemeClr val="bg1"/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критерий</a:t>
            </a:r>
            <a:endParaRPr lang="en-US" dirty="0"/>
          </a:p>
          <a:p>
            <a:r>
              <a:rPr lang="bg-BG" dirty="0"/>
              <a:t>Използва се в много методи на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за търсене на елемент</a:t>
            </a:r>
            <a:endParaRPr lang="en-US" dirty="0"/>
          </a:p>
          <a:p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всички елементи, които отговарят на критерия, дефиниран от предиката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3019E-1C0F-4C43-BF04-907FA6639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0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dirty="0"/>
              <a:t>Делегати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Предикати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Събития</a:t>
            </a:r>
            <a:endParaRPr lang="en-US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Предикати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227925"/>
            <a:ext cx="10578460" cy="54661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towns.FindAll(delegate(string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r>
              <a:rPr lang="bg-BG" sz="23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				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B2FF8-3209-454E-A9DB-6DAF6CF59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2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AAF9A-15D2-FCD4-9177-6902536B2D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Хващане и обработка на събития в </a:t>
            </a:r>
            <a:r>
              <a:rPr lang="en-US" dirty="0"/>
              <a:t>C#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 err="1"/>
              <a:t>EventHandler</a:t>
            </a:r>
            <a:r>
              <a:rPr lang="en-US" dirty="0"/>
              <a:t>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 </a:t>
            </a:r>
            <a:r>
              <a:rPr lang="bg-BG" sz="3200" dirty="0"/>
              <a:t>като</a:t>
            </a:r>
            <a:r>
              <a:rPr lang="en-US" sz="3200" dirty="0"/>
              <a:t> </a:t>
            </a:r>
            <a:r>
              <a:rPr lang="bg-BG" sz="3200" dirty="0"/>
              <a:t>натискане на бутон</a:t>
            </a:r>
            <a:r>
              <a:rPr lang="en-US" sz="3200" dirty="0"/>
              <a:t>, </a:t>
            </a:r>
            <a:r>
              <a:rPr lang="bg-BG" sz="3200" dirty="0"/>
              <a:t>клик</a:t>
            </a:r>
            <a:r>
              <a:rPr lang="en-US" sz="3200" dirty="0"/>
              <a:t>, </a:t>
            </a:r>
            <a:r>
              <a:rPr lang="bg-BG" sz="3200" dirty="0"/>
              <a:t>движение на мишката и др. или</a:t>
            </a:r>
            <a:r>
              <a:rPr lang="en-US" sz="3200" dirty="0"/>
              <a:t> </a:t>
            </a:r>
            <a:r>
              <a:rPr lang="bg-BG" sz="3200" dirty="0"/>
              <a:t>системно генерирани известия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889000"/>
            <a:ext cx="6336704" cy="30243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класа и се асоциират с 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), използващи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en-US" sz="3200" dirty="0"/>
              <a:t> </a:t>
            </a:r>
          </a:p>
          <a:p>
            <a:r>
              <a:rPr lang="bg-BG" sz="3200" dirty="0"/>
              <a:t>За да регистрират събитие</a:t>
            </a:r>
            <a:r>
              <a:rPr lang="en-US" sz="3200" dirty="0"/>
              <a:t>, </a:t>
            </a:r>
            <a:r>
              <a:rPr lang="bg-BG" sz="3200" dirty="0"/>
              <a:t>получателите трябва първо да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се абонират за събитието</a:t>
            </a:r>
            <a:r>
              <a:rPr lang="en-US" sz="3200" dirty="0"/>
              <a:t>"</a:t>
            </a:r>
          </a:p>
          <a:p>
            <a:endParaRPr lang="en-US" sz="3200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92" y="2437526"/>
            <a:ext cx="5102738" cy="40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926366" y="1268621"/>
            <a:ext cx="9642243" cy="5400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</a:t>
            </a:r>
            <a:r>
              <a:rPr lang="en-US" dirty="0">
                <a:solidFill>
                  <a:srgbClr val="FFA000"/>
                </a:solidFill>
              </a:rPr>
              <a:t>delegate void </a:t>
            </a:r>
            <a:r>
              <a:rPr lang="en-US" dirty="0">
                <a:solidFill>
                  <a:srgbClr val="234465"/>
                </a:solidFill>
              </a:rPr>
              <a:t>Notify();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Notify ProcessCompleted; //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</a:t>
            </a:r>
            <a:r>
              <a:rPr lang="bg-BG" dirty="0">
                <a:solidFill>
                  <a:srgbClr val="00843C"/>
                </a:solidFill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Ако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en-US" dirty="0" err="1">
                <a:solidFill>
                  <a:srgbClr val="00843C"/>
                </a:solidFill>
                <a:latin typeface="+mn-lt"/>
              </a:rPr>
              <a:t>ProcessCompleted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не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null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, извикваме делегата</a:t>
            </a:r>
            <a:endParaRPr lang="en-US" dirty="0">
              <a:solidFill>
                <a:srgbClr val="00843C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(1)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761000" y="1392830"/>
            <a:ext cx="3653815" cy="937021"/>
          </a:xfrm>
          <a:prstGeom prst="wedgeRoundRectCallout">
            <a:avLst>
              <a:gd name="adj1" fmla="val -68825"/>
              <a:gd name="adj2" fmla="val -24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Първо декларираме типа на делегата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000" y="2348880"/>
            <a:ext cx="2160000" cy="1260120"/>
          </a:xfrm>
          <a:prstGeom prst="wedgeRoundRectCallout">
            <a:avLst>
              <a:gd name="adj1" fmla="val 56822"/>
              <a:gd name="adj2" fmla="val -26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След това декларираме събитието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DA7756-6A96-424B-9055-FFC87B49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C1A295D9-CF3A-09DC-B9A9-D70905F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3744000"/>
            <a:ext cx="3653814" cy="937021"/>
          </a:xfrm>
          <a:prstGeom prst="wedgeRoundRectCallout">
            <a:avLst>
              <a:gd name="adj1" fmla="val -69454"/>
              <a:gd name="adj2" fmla="val -18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Извикваме </a:t>
            </a:r>
            <a:r>
              <a:rPr lang="bg-BG" sz="2400" b="1" dirty="0" err="1">
                <a:solidFill>
                  <a:srgbClr val="FFFFFF"/>
                </a:solidFill>
              </a:rPr>
              <a:t>обработчика</a:t>
            </a:r>
            <a:r>
              <a:rPr lang="bg-BG" sz="2400" b="1" dirty="0">
                <a:solidFill>
                  <a:srgbClr val="FFFFFF"/>
                </a:solidFill>
              </a:rPr>
              <a:t> на събитието (ако има)</a:t>
            </a:r>
          </a:p>
        </p:txBody>
      </p:sp>
    </p:spTree>
    <p:extLst>
      <p:ext uri="{BB962C8B-B14F-4D97-AF65-F5344CB8AC3E}">
        <p14:creationId xmlns:p14="http://schemas.microsoft.com/office/powerpoint/2010/main" val="6326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(2)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5401" y="1353542"/>
            <a:ext cx="9465067" cy="4831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bl_ProcessCompleted;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static void bl_ProcessCompleted()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Console.WriteLine("Process Completed!");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15195" y="3337662"/>
            <a:ext cx="2738066" cy="863253"/>
          </a:xfrm>
          <a:prstGeom prst="wedgeRoundRectCallout">
            <a:avLst>
              <a:gd name="adj1" fmla="val -69015"/>
              <a:gd name="adj2" fmla="val -59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Абонираме се за събитие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23" y="5229000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D6028B5-16C0-4D75-BB16-D244BB113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C# </a:t>
            </a:r>
            <a:r>
              <a:rPr lang="bg-BG" dirty="0"/>
              <a:t>компилаторът</a:t>
            </a:r>
            <a:r>
              <a:rPr lang="en-US" dirty="0"/>
              <a:t> </a:t>
            </a:r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дефинира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</a:t>
            </a:r>
            <a:r>
              <a:rPr lang="bg-BG" dirty="0"/>
              <a:t>операторите за събития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</a:t>
            </a:r>
            <a:r>
              <a:rPr lang="bg-BG" b="1" dirty="0">
                <a:solidFill>
                  <a:schemeClr val="bg1"/>
                </a:solidFill>
              </a:rPr>
              <a:t>се абонира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</a:t>
            </a:r>
            <a:r>
              <a:rPr lang="bg-BG" b="1" dirty="0">
                <a:solidFill>
                  <a:schemeClr val="bg1"/>
                </a:solidFill>
              </a:rPr>
              <a:t>премахва абонамента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r>
              <a:rPr lang="bg-BG" dirty="0"/>
              <a:t>Не са позволени други операции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Абониране и премахване на абонамента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CFC572-EFDC-4498-97FA-6DF1DA3D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8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0122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System.EventHandler</a:t>
            </a:r>
            <a:r>
              <a:rPr lang="en-US" dirty="0"/>
              <a:t> </a:t>
            </a:r>
            <a:r>
              <a:rPr lang="bg-BG" dirty="0"/>
              <a:t>дефинира референция към</a:t>
            </a:r>
            <a:r>
              <a:rPr lang="en-US" dirty="0"/>
              <a:t> callback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който</a:t>
            </a:r>
            <a:r>
              <a:rPr lang="en-US" dirty="0"/>
              <a:t> </a:t>
            </a:r>
            <a:r>
              <a:rPr lang="bg-BG" dirty="0"/>
              <a:t>управлява</a:t>
            </a:r>
            <a:r>
              <a:rPr lang="en-US" dirty="0"/>
              <a:t> </a:t>
            </a:r>
            <a:r>
              <a:rPr lang="bg-BG" dirty="0"/>
              <a:t>събития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noProof="1"/>
              <a:t>EventHandler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b="1" dirty="0">
                <a:solidFill>
                  <a:schemeClr val="bg1"/>
                </a:solidFill>
              </a:rPr>
              <a:t>сигнатура</a:t>
            </a:r>
            <a:r>
              <a:rPr lang="en-US" dirty="0"/>
              <a:t> (object sender, </a:t>
            </a:r>
            <a:r>
              <a:rPr lang="en-US" noProof="1"/>
              <a:t>EventArgs</a:t>
            </a:r>
            <a:r>
              <a:rPr lang="en-US" dirty="0"/>
              <a:t> e), </a:t>
            </a:r>
            <a:r>
              <a:rPr lang="bg-BG" dirty="0"/>
              <a:t>който </a:t>
            </a:r>
            <a:r>
              <a:rPr lang="bg-BG" b="1" dirty="0">
                <a:solidFill>
                  <a:schemeClr val="bg1"/>
                </a:solidFill>
              </a:rPr>
              <a:t>не връща стойност </a:t>
            </a:r>
            <a:r>
              <a:rPr lang="en-US" b="1" dirty="0">
                <a:solidFill>
                  <a:schemeClr val="bg1"/>
                </a:solidFill>
              </a:rPr>
              <a:t>(void)</a:t>
            </a:r>
          </a:p>
          <a:p>
            <a:r>
              <a:rPr lang="bg-BG" dirty="0"/>
              <a:t>Не се праща допълнителна информация за събитието</a:t>
            </a:r>
            <a:r>
              <a:rPr lang="en-US" dirty="0"/>
              <a:t>, </a:t>
            </a:r>
            <a:r>
              <a:rPr lang="bg-BG" dirty="0"/>
              <a:t>само известие: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EventArgs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базовият клас</a:t>
            </a:r>
            <a:r>
              <a:rPr lang="bg-BG" dirty="0"/>
              <a:t> без информация за събитието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bg-BG" noProof="1"/>
              <a:t> </a:t>
            </a:r>
            <a:r>
              <a:rPr lang="en-US" dirty="0"/>
              <a:t>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821712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B3CA-8AA2-4F69-B73F-FC6EB3E5B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4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1259243"/>
            <a:ext cx="11509927" cy="3700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noProof="1">
                <a:sym typeface="Wingdings" pitchFamily="2" charset="2"/>
              </a:rPr>
              <a:t> Button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Click;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GotFocus;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And other types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  <a:p>
            <a:pPr>
              <a:spcAft>
                <a:spcPts val="0"/>
              </a:spcAft>
            </a:pPr>
            <a:endParaRPr lang="bg-BG" sz="1050" dirty="0">
              <a:sym typeface="Wingdings" pitchFamily="2" charset="2"/>
            </a:endParaRP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public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dirty="0">
                <a:sym typeface="Wingdings" pitchFamily="2" charset="2"/>
              </a:rPr>
              <a:t> ButtonExample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private static void OnButtonClick(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object</a:t>
            </a:r>
            <a:r>
              <a:rPr lang="bg-BG" dirty="0">
                <a:sym typeface="Wingdings" pitchFamily="2" charset="2"/>
              </a:rPr>
              <a:t> sender,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EventArgs</a:t>
            </a:r>
            <a:r>
              <a:rPr lang="bg-BG" dirty="0">
                <a:sym typeface="Wingdings" pitchFamily="2" charset="2"/>
              </a:rPr>
              <a:t> eArgs)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  Console.WriteLine("OnButtonClick() event called.");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}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5075666"/>
            <a:ext cx="11509927" cy="1694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static void Main()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 button = new Button();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button.Click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bg-BG" noProof="1">
                <a:sym typeface="Wingdings" pitchFamily="2" charset="2"/>
              </a:rPr>
              <a:t> new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EventHandler</a:t>
            </a:r>
            <a:r>
              <a:rPr lang="bg-BG" noProof="1">
                <a:sym typeface="Wingdings" pitchFamily="2" charset="2"/>
              </a:rPr>
              <a:t>(OnButtonClick);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C0CC518-2E11-4CD6-BC30-2B1F0292E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7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като бутони</a:t>
            </a:r>
            <a:r>
              <a:rPr lang="en-US" sz="3000" dirty="0"/>
              <a:t>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OnClick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Външни компоненти могат да се </a:t>
            </a:r>
            <a:r>
              <a:rPr lang="bg-BG" sz="3000" b="1" dirty="0">
                <a:solidFill>
                  <a:schemeClr val="bg1"/>
                </a:solidFill>
              </a:rPr>
              <a:t>абонират</a:t>
            </a:r>
            <a:r>
              <a:rPr lang="en-US" sz="3000" dirty="0"/>
              <a:t> (</a:t>
            </a:r>
            <a:r>
              <a:rPr lang="bg-BG" sz="3000" dirty="0"/>
              <a:t>слушат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реагират </a:t>
            </a:r>
            <a:r>
              <a:rPr lang="bg-BG" sz="3000" dirty="0"/>
              <a:t>на него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000" y="4351125"/>
            <a:ext cx="202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135" y="5375062"/>
            <a:ext cx="360040" cy="437917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62367" y="4238706"/>
            <a:ext cx="8538633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GetButtonById("btn");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button.OnClick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бъде изпълнен, когато бутонът се натисне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507837-E099-4254-8567-5B3737C13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Event Handler </a:t>
            </a:r>
            <a:r>
              <a:rPr lang="bg-BG" dirty="0"/>
              <a:t>за клик на мишката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MouseButtonEventArgs e</a:t>
            </a:r>
            <a:r>
              <a:rPr lang="en-US" noProof="1">
                <a:sym typeface="Wingdings" pitchFamily="2" charset="2"/>
              </a:rPr>
              <a:t>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.MouseDevice.GetPosition(this).X,  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28249" y="3429000"/>
            <a:ext cx="3257751" cy="950733"/>
          </a:xfrm>
          <a:prstGeom prst="wedgeRoundRectCallout">
            <a:avLst>
              <a:gd name="adj1" fmla="val -69855"/>
              <a:gd name="adj2" fmla="val 46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Получаваме информация за клика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554EE-457B-4054-B541-8EB74BA4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39FB99-4B41-568B-9566-F7F05955A0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Функции и действия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/>
              <a:t>Func&lt;T, V&gt;, Action&lt;T&gt;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bg-BG" dirty="0"/>
              <a:t>технологиите</a:t>
            </a:r>
            <a:r>
              <a:rPr lang="en-US" dirty="0"/>
              <a:t> </a:t>
            </a:r>
            <a:r>
              <a:rPr lang="bg-BG" dirty="0"/>
              <a:t>обикновено имат </a:t>
            </a:r>
            <a:r>
              <a:rPr lang="en-US" b="1" dirty="0">
                <a:solidFill>
                  <a:schemeClr val="bg1"/>
                </a:solidFill>
              </a:rPr>
              <a:t>event loop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Изчаква</a:t>
            </a:r>
            <a:r>
              <a:rPr lang="en-US" dirty="0"/>
              <a:t> </a:t>
            </a:r>
            <a:r>
              <a:rPr lang="bg-BG" dirty="0"/>
              <a:t>събитията от операционната система 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известява</a:t>
            </a:r>
            <a:r>
              <a:rPr lang="en-US" dirty="0"/>
              <a:t> </a:t>
            </a:r>
            <a:r>
              <a:rPr lang="bg-BG" dirty="0"/>
              <a:t>респективните компоненти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за събитията (</a:t>
            </a:r>
            <a:r>
              <a:rPr lang="en-US" dirty="0"/>
              <a:t>Event Loop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09421" y="3128404"/>
            <a:ext cx="10100879" cy="268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while (message != "quit")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Блокираща операция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–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изчаква събитие от ОС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message = GetMessage();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ProcessMessage(message);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44016" y="4952545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Изчаква за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7744016" y="5889867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Реагира на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>
            <a:off x="11124922" y="5051008"/>
            <a:ext cx="626366" cy="1414923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rved Down Arrow 13"/>
          <p:cNvSpPr/>
          <p:nvPr/>
        </p:nvSpPr>
        <p:spPr bwMode="auto">
          <a:xfrm rot="16200000">
            <a:off x="6509721" y="5398451"/>
            <a:ext cx="1517857" cy="617102"/>
          </a:xfrm>
          <a:prstGeom prst="curvedDownArrow">
            <a:avLst>
              <a:gd name="adj1" fmla="val 25000"/>
              <a:gd name="adj2" fmla="val 66104"/>
              <a:gd name="adj3" fmla="val 25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5F4A86-EE69-44AE-B486-351FAE171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4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b="1" dirty="0">
                <a:solidFill>
                  <a:schemeClr val="bg1"/>
                </a:solidFill>
              </a:rPr>
              <a:t>активира събитие</a:t>
            </a:r>
            <a:r>
              <a:rPr lang="en-US" dirty="0"/>
              <a:t>,</a:t>
            </a:r>
            <a:r>
              <a:rPr lang="bg-BG" dirty="0"/>
              <a:t> което променя цвета на конзолата при </a:t>
            </a:r>
            <a:r>
              <a:rPr lang="bg-BG" b="1" dirty="0">
                <a:solidFill>
                  <a:schemeClr val="bg1"/>
                </a:solidFill>
              </a:rPr>
              <a:t>натискане</a:t>
            </a:r>
            <a:r>
              <a:rPr lang="en-US" dirty="0"/>
              <a:t> </a:t>
            </a:r>
            <a:r>
              <a:rPr lang="bg-BG" dirty="0"/>
              <a:t>на бутоните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[a]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[b]</a:t>
            </a:r>
            <a:r>
              <a:rPr lang="bg-BG" dirty="0"/>
              <a:t> . Използвайте следните съобщения</a:t>
            </a:r>
            <a:r>
              <a:rPr lang="en-US" dirty="0"/>
              <a:t>: </a:t>
            </a:r>
          </a:p>
          <a:p>
            <a:r>
              <a:rPr lang="en-US" dirty="0"/>
              <a:t>You pressed the 'A' key.</a:t>
            </a:r>
          </a:p>
          <a:p>
            <a:r>
              <a:rPr lang="en-US" dirty="0"/>
              <a:t>You pressed the 'B' key.</a:t>
            </a:r>
          </a:p>
          <a:p>
            <a:r>
              <a:rPr lang="en-US" dirty="0"/>
              <a:t>No event handler for key {key}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69" y="3032398"/>
            <a:ext cx="5629275" cy="26289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05D8641-CD54-440F-A659-37DAECA5F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(1)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1" y="1397166"/>
            <a:ext cx="10100879" cy="5200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delegate void PressKeyEvent();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class Keyboard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PressKeyA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PressKeyB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PressKeyAEvent()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(PressKeyA != null) { PressKeyA.Invoke();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PressKeyBEvent()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(PressKeyB != null) { PressKeyB.Invoke();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6766" y="6104044"/>
            <a:ext cx="413695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/>
              <a:t>Продължава на следващия слайд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2CABE-C059-496B-B51E-E90A81D7D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764420" y="1177793"/>
            <a:ext cx="10663160" cy="5579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while (true)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string keyPressed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switch (keyPressed)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"a": PressKeyAEvent();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"b": PressKeyBEvent();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default: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  Console.WriteLine("No event handler for key {0}.“, </a:t>
            </a:r>
            <a:br>
              <a:rPr lang="bg-BG" dirty="0">
                <a:solidFill>
                  <a:srgbClr val="234465"/>
                </a:solidFill>
              </a:rPr>
            </a:br>
            <a:r>
              <a:rPr lang="bg-BG" dirty="0">
                <a:solidFill>
                  <a:srgbClr val="234465"/>
                </a:solidFill>
              </a:rPr>
              <a:t>          </a:t>
            </a:r>
            <a:r>
              <a:rPr lang="en-US" dirty="0" err="1">
                <a:solidFill>
                  <a:srgbClr val="234465"/>
                </a:solidFill>
              </a:rPr>
              <a:t>keyPressed</a:t>
            </a:r>
            <a:r>
              <a:rPr lang="en-US" dirty="0">
                <a:solidFill>
                  <a:srgbClr val="234465"/>
                </a:solidFill>
              </a:rPr>
              <a:t>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A21F8E-A6F4-4AB8-95D1-02D62D542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(3)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900"/>
            <a:ext cx="10285728" cy="52104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static void Main()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 keyboard = new Keyboard();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keyboard.PressKeyA += new PressKeyEvent(PressKeyAWriter);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keyboard.PressKeyB += PressKeyBWriter;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while (true)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keyboard.Start();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17A1FC-D871-40B8-A5ED-3CD502D7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(4)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899"/>
            <a:ext cx="10285728" cy="5293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34465"/>
                </a:solidFill>
              </a:rPr>
              <a:t>static private void PressKeyAWriter()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ConsoleColor.Blue;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'A'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r>
              <a:rPr lang="en-US" dirty="0">
                <a:solidFill>
                  <a:srgbClr val="234465"/>
                </a:solidFill>
              </a:rPr>
              <a:t>static private void PressKeyBWriter()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ConsoleColor.Green;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'B'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207825-2FC0-4802-AF1D-2D39E0BE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75840"/>
            <a:ext cx="10579914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е тип данни, който съдържа референция към метод с конкретен списък от параметри и тип на връщаната стойност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Използва се, за да се подават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като аргументи</a:t>
            </a:r>
            <a:r>
              <a:rPr lang="en-US" sz="3000" dirty="0"/>
              <a:t> </a:t>
            </a:r>
            <a:r>
              <a:rPr lang="bg-BG" sz="3000" dirty="0"/>
              <a:t>на други методи (на метод подаваме друг метод като параметър)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Може да се използва, за да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455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5571875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900" dirty="0"/>
              <a:t>Дефиниране на делегат (функция):</a:t>
            </a: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bg-BG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Типът на входа и на изхода може да бъде </a:t>
            </a:r>
            <a:r>
              <a:rPr lang="bg-BG" sz="2900" b="1" dirty="0">
                <a:solidFill>
                  <a:schemeClr val="bg1"/>
                </a:solidFill>
              </a:rPr>
              <a:t>различен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Типът на входа и на изхода </a:t>
            </a:r>
            <a:r>
              <a:rPr lang="bg-BG" sz="2900" b="1" dirty="0">
                <a:solidFill>
                  <a:schemeClr val="bg1"/>
                </a:solidFill>
              </a:rPr>
              <a:t>трябва да бъдат същите като декларирания тип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900" dirty="0"/>
              <a:t>Generic </a:t>
            </a:r>
            <a:r>
              <a:rPr lang="bg-BG" sz="2900" dirty="0"/>
              <a:t>делегатът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/>
              <a:t> </a:t>
            </a:r>
            <a:r>
              <a:rPr lang="bg-BG" sz="2900" dirty="0"/>
              <a:t>дефинира</a:t>
            </a:r>
            <a:r>
              <a:rPr lang="en-US" sz="2900" dirty="0"/>
              <a:t> </a:t>
            </a:r>
            <a:r>
              <a:rPr lang="bg-BG" sz="2900" dirty="0"/>
              <a:t>броя и типа на входните параметри и връща типа на делегата</a:t>
            </a:r>
            <a:endParaRPr lang="en-US" sz="29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2771434"/>
            <a:ext cx="10098304" cy="55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1989000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631301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524497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 err="1">
                <a:solidFill>
                  <a:srgbClr val="FFFFFF"/>
                </a:solidFill>
              </a:rPr>
              <a:t>Ламбда</a:t>
            </a:r>
            <a:r>
              <a:rPr lang="bg-BG" sz="2799" b="1" dirty="0">
                <a:solidFill>
                  <a:srgbClr val="FFFFFF"/>
                </a:solidFill>
              </a:rPr>
              <a:t>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482879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477946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1988999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494683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D24818-68B8-4EB5-AFCD-A00E0B7A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05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</a:t>
            </a:r>
            <a:r>
              <a:rPr lang="en-US" dirty="0"/>
              <a:t>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bg-BG" dirty="0"/>
              <a:t>метод (</a:t>
            </a:r>
            <a:r>
              <a:rPr lang="bg-BG" b="1" dirty="0"/>
              <a:t>действие</a:t>
            </a:r>
            <a:r>
              <a:rPr lang="bg-BG" dirty="0"/>
              <a:t>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Вместо да пишете метода, може да напишете: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Използваме го така</a:t>
            </a:r>
            <a:r>
              <a:rPr lang="en-US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1" y="199804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1" y="3757833"/>
            <a:ext cx="8481791" cy="97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= 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1" y="549206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print("pesho"); 	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E23A5E-23C7-4D64-9AF0-B95BD593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4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dirty="0"/>
              <a:t>Прочетете числа от конзолата</a:t>
            </a:r>
            <a:endParaRPr lang="en-US" dirty="0"/>
          </a:p>
          <a:p>
            <a:r>
              <a:rPr lang="bg-BG" dirty="0"/>
              <a:t>Използвайте своя собствена </a:t>
            </a:r>
            <a:r>
              <a:rPr lang="bg-BG" b="1" dirty="0">
                <a:solidFill>
                  <a:schemeClr val="bg1"/>
                </a:solidFill>
              </a:rPr>
              <a:t>функция, за да конвертирате </a:t>
            </a:r>
            <a:r>
              <a:rPr lang="bg-BG" dirty="0"/>
              <a:t>всеки елемент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числата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55238" y="4296774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523316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021099" y="4648759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39" y="5589000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816035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017300" y="5949997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92A5D39-5DF3-44E8-A71F-8A26C0C8B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3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0421" y="1629469"/>
            <a:ext cx="11144127" cy="4311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bg1"/>
                </a:solidFill>
              </a:rPr>
              <a:t>Func&lt;string, int&gt;</a:t>
            </a:r>
            <a:r>
              <a:rPr lang="en-US" sz="3199" noProof="1">
                <a:solidFill>
                  <a:schemeClr val="tx1"/>
                </a:solidFill>
              </a:rPr>
              <a:t> parser = </a:t>
            </a:r>
            <a:r>
              <a:rPr lang="en-US" sz="3199" noProof="1">
                <a:solidFill>
                  <a:schemeClr val="bg1"/>
                </a:solidFill>
              </a:rPr>
              <a:t>n =&gt; int.Parse(n)</a:t>
            </a:r>
            <a:r>
              <a:rPr lang="en-US" sz="31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.Select(</a:t>
            </a:r>
            <a:r>
              <a:rPr lang="en-US" sz="3199" noProof="1">
                <a:solidFill>
                  <a:schemeClr val="bg1"/>
                </a:solidFill>
              </a:rPr>
              <a:t>parser</a:t>
            </a:r>
            <a:r>
              <a:rPr lang="en-US" sz="3199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133F9B-BDD7-48BA-9574-5E2CC69C0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8EE3-F58A-4292-8EF1-A6C7C1D60A56}"/>
              </a:ext>
            </a:extLst>
          </p:cNvPr>
          <p:cNvSpPr txBox="1"/>
          <p:nvPr/>
        </p:nvSpPr>
        <p:spPr>
          <a:xfrm>
            <a:off x="3176" y="637203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текст от конзолата</a:t>
            </a:r>
            <a:endParaRPr lang="en-US" sz="3400" dirty="0"/>
          </a:p>
          <a:p>
            <a:r>
              <a:rPr lang="bg-BG" sz="3400" dirty="0"/>
              <a:t>Филтрирайте само думи</a:t>
            </a:r>
            <a:r>
              <a:rPr lang="en-US" sz="3400" dirty="0"/>
              <a:t>, </a:t>
            </a:r>
            <a:r>
              <a:rPr lang="bg-BG" sz="3400" dirty="0"/>
              <a:t>които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започват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</a:t>
            </a:r>
            <a:r>
              <a:rPr lang="bg-BG" sz="3400" b="1" dirty="0">
                <a:solidFill>
                  <a:schemeClr val="bg1"/>
                </a:solidFill>
              </a:rPr>
              <a:t>главна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буква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</a:t>
            </a:r>
            <a:r>
              <a:rPr lang="bg-BG" sz="3400" dirty="0"/>
              <a:t>предикат</a:t>
            </a:r>
            <a:r>
              <a:rPr lang="en-US" sz="3400" dirty="0"/>
              <a:t>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400" dirty="0"/>
              <a:t>Отпечатайте всяка от думите на нов ред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400" y="4097598"/>
            <a:ext cx="569383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7890" y="4081952"/>
            <a:ext cx="2245188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95" y="4418380"/>
            <a:ext cx="523739" cy="43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602606"/>
            <a:ext cx="569383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890" y="5615172"/>
            <a:ext cx="2245188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1" y="5669558"/>
            <a:ext cx="523739" cy="43803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1E6B5D2-2B1E-45A1-BAC3-9DA2C456F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3385</TotalTime>
  <Words>2723</Words>
  <Application>Microsoft Macintosh PowerPoint</Application>
  <PresentationFormat>Widescreen</PresentationFormat>
  <Paragraphs>449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Func&lt;T, V&gt;, Action&lt;T&gt;</vt:lpstr>
      <vt:lpstr>Делегати</vt:lpstr>
      <vt:lpstr>Generic делегати – Func&lt;T, V&gt;</vt:lpstr>
      <vt:lpstr>Generic делегати – Action&lt;T&gt;</vt:lpstr>
      <vt:lpstr>Задача: Сума от числа</vt:lpstr>
      <vt:lpstr>Решение: Сума от числа</vt:lpstr>
      <vt:lpstr>Задача: Филтриране на думи с главна буква</vt:lpstr>
      <vt:lpstr>Решение: Филтриране на думи с главна буква</vt:lpstr>
      <vt:lpstr>Задача: Добавяне на ДДС</vt:lpstr>
      <vt:lpstr>Решение: Добавяне на ДДС</vt:lpstr>
      <vt:lpstr>Подаване на функции на метод</vt:lpstr>
      <vt:lpstr>Задача: Филтриране по възраст</vt:lpstr>
      <vt:lpstr>Решение: Филтриране по възраст (1)</vt:lpstr>
      <vt:lpstr>Решение: Филтриране по възраст (2)</vt:lpstr>
      <vt:lpstr>Функции от по-висок ред</vt:lpstr>
      <vt:lpstr>Предефинирани булеви делегати</vt:lpstr>
      <vt:lpstr>Предикати</vt:lpstr>
      <vt:lpstr>Предикати – пример</vt:lpstr>
      <vt:lpstr>Събития (Events) и EventHandler </vt:lpstr>
      <vt:lpstr>Събития</vt:lpstr>
      <vt:lpstr>Деклариране на събития (1)</vt:lpstr>
      <vt:lpstr>Деклариране на събития (2)</vt:lpstr>
      <vt:lpstr>Абониране и премахване на абонамента</vt:lpstr>
      <vt:lpstr>Делегатът System.EventHandler (1) </vt:lpstr>
      <vt:lpstr>Делегатът System.EventHandler (2)</vt:lpstr>
      <vt:lpstr>Събития в потребителски интерфейси</vt:lpstr>
      <vt:lpstr>UI Event Handler за клик на мишката – пример</vt:lpstr>
      <vt:lpstr>Цикъл за събитията (Event Loop)</vt:lpstr>
      <vt:lpstr>Задача: Console Key събитие </vt:lpstr>
      <vt:lpstr>Решение: Console Key събитие (1)</vt:lpstr>
      <vt:lpstr>Решение: Console Key събитие (2)</vt:lpstr>
      <vt:lpstr>Решение: Console Key събитие (3)</vt:lpstr>
      <vt:lpstr>Решение: Console Key събитие (4)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132</cp:revision>
  <dcterms:created xsi:type="dcterms:W3CDTF">2018-05-23T13:08:44Z</dcterms:created>
  <dcterms:modified xsi:type="dcterms:W3CDTF">2023-01-18T10:32:40Z</dcterms:modified>
  <cp:category>© SoftUni – https://softuni.org</cp:category>
</cp:coreProperties>
</file>