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746" r:id="rId14"/>
    <p:sldId id="750" r:id="rId15"/>
    <p:sldId id="751" r:id="rId16"/>
    <p:sldId id="752" r:id="rId17"/>
    <p:sldId id="649" r:id="rId18"/>
    <p:sldId id="707" r:id="rId19"/>
    <p:sldId id="741" r:id="rId20"/>
    <p:sldId id="708" r:id="rId21"/>
    <p:sldId id="710" r:id="rId22"/>
    <p:sldId id="714" r:id="rId23"/>
    <p:sldId id="720" r:id="rId24"/>
    <p:sldId id="743" r:id="rId25"/>
    <p:sldId id="721" r:id="rId26"/>
    <p:sldId id="726" r:id="rId27"/>
    <p:sldId id="723" r:id="rId28"/>
    <p:sldId id="724" r:id="rId29"/>
    <p:sldId id="740" r:id="rId30"/>
    <p:sldId id="744" r:id="rId31"/>
    <p:sldId id="745" r:id="rId32"/>
    <p:sldId id="725" r:id="rId33"/>
    <p:sldId id="742" r:id="rId34"/>
    <p:sldId id="722" r:id="rId35"/>
    <p:sldId id="633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BindingSource" id="{AFC16A30-BF7E-814F-B666-1FF65A35CC5C}">
          <p14:sldIdLst>
            <p14:sldId id="746"/>
            <p14:sldId id="75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43"/>
            <p14:sldId id="721"/>
            <p14:sldId id="726"/>
            <p14:sldId id="723"/>
            <p14:sldId id="724"/>
            <p14:sldId id="740"/>
            <p14:sldId id="744"/>
            <p14:sldId id="745"/>
            <p14:sldId id="725"/>
            <p14:sldId id="742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2" autoAdjust="0"/>
    <p:restoredTop sz="96327" autoAdjust="0"/>
  </p:normalViewPr>
  <p:slideViewPr>
    <p:cSldViewPr showGuides="1">
      <p:cViewPr varScale="1">
        <p:scale>
          <a:sx n="112" d="100"/>
          <a:sy n="112" d="100"/>
        </p:scale>
        <p:origin x="224" y="2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3.10.24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4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Edit Columns</a:t>
            </a:r>
            <a:r>
              <a:rPr lang="en-US" sz="26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60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използване с </a:t>
            </a:r>
            <a:r>
              <a:rPr lang="en-GB" dirty="0"/>
              <a:t>DataGridView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BindingSource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55DA5-CCDA-E20B-C7E3-69A75E942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7073" y="1379815"/>
            <a:ext cx="2577853" cy="25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6B412-7388-0FB8-A2F0-E6F36705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B04C4-4332-EF82-5A84-E460672DB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Междинен обект</a:t>
            </a:r>
            <a:r>
              <a:rPr lang="bg-BG" sz="3000" dirty="0"/>
              <a:t>, служещ за </a:t>
            </a:r>
            <a:r>
              <a:rPr lang="bg-BG" sz="3000" b="1" dirty="0"/>
              <a:t>свързване</a:t>
            </a:r>
            <a:r>
              <a:rPr lang="bg-BG" sz="3000" dirty="0"/>
              <a:t> на </a:t>
            </a:r>
            <a:r>
              <a:rPr lang="bg-BG" sz="3000" b="1" dirty="0"/>
              <a:t>източника</a:t>
            </a:r>
            <a:r>
              <a:rPr lang="bg-BG" sz="3000" dirty="0"/>
              <a:t> </a:t>
            </a:r>
            <a:r>
              <a:rPr lang="bg-BG" sz="3000" b="1" dirty="0"/>
              <a:t>на данни</a:t>
            </a:r>
            <a:r>
              <a:rPr lang="bg-BG" sz="3000" dirty="0"/>
              <a:t> с </a:t>
            </a:r>
            <a:r>
              <a:rPr lang="bg-BG" sz="3000" b="1" dirty="0"/>
              <a:t>визуалните контроли</a:t>
            </a:r>
            <a:r>
              <a:rPr lang="bg-BG" sz="3000" dirty="0"/>
              <a:t> като </a:t>
            </a:r>
            <a:r>
              <a:rPr lang="en-GB" sz="3000" b="1" dirty="0"/>
              <a:t>DataGridView</a:t>
            </a:r>
            <a:r>
              <a:rPr lang="bg-BG" sz="3000" dirty="0"/>
              <a:t>,</a:t>
            </a:r>
            <a:r>
              <a:rPr lang="bg-BG" sz="3000" b="1" dirty="0"/>
              <a:t> </a:t>
            </a:r>
            <a:r>
              <a:rPr lang="en-US" sz="3000" b="1" dirty="0"/>
              <a:t>ListBox </a:t>
            </a:r>
            <a:r>
              <a:rPr lang="bg-BG" sz="3000" dirty="0"/>
              <a:t>и др.</a:t>
            </a:r>
          </a:p>
          <a:p>
            <a:r>
              <a:rPr lang="bg-BG" sz="3000" dirty="0"/>
              <a:t>Управлява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взаимодействието</a:t>
            </a:r>
            <a:r>
              <a:rPr lang="bg-BG" sz="3000" dirty="0"/>
              <a:t> между </a:t>
            </a:r>
            <a:r>
              <a:rPr lang="bg-BG" sz="3000" b="1" dirty="0"/>
              <a:t>данните</a:t>
            </a:r>
            <a:r>
              <a:rPr lang="bg-BG" sz="3000" dirty="0"/>
              <a:t> и </a:t>
            </a:r>
            <a:r>
              <a:rPr lang="bg-BG" sz="3000" b="1" dirty="0"/>
              <a:t>интерфейса</a:t>
            </a:r>
          </a:p>
          <a:p>
            <a:r>
              <a:rPr lang="bg-BG" sz="3000" dirty="0"/>
              <a:t>Опростява </a:t>
            </a:r>
            <a:r>
              <a:rPr lang="bg-BG" sz="3000" b="1" dirty="0">
                <a:solidFill>
                  <a:schemeClr val="bg1"/>
                </a:solidFill>
              </a:rPr>
              <a:t>манипулацията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 и поддържа </a:t>
            </a:r>
            <a:r>
              <a:rPr lang="bg-BG" sz="3000" b="1" dirty="0">
                <a:solidFill>
                  <a:schemeClr val="bg1"/>
                </a:solidFill>
              </a:rPr>
              <a:t>актуализирането</a:t>
            </a:r>
            <a:r>
              <a:rPr lang="bg-BG" sz="3000" dirty="0"/>
              <a:t> на </a:t>
            </a:r>
            <a:r>
              <a:rPr lang="bg-BG" sz="3000" b="1" dirty="0"/>
              <a:t>информацията</a:t>
            </a:r>
            <a:r>
              <a:rPr lang="bg-BG" sz="3000" dirty="0"/>
              <a:t> в </a:t>
            </a:r>
            <a:r>
              <a:rPr lang="bg-BG" sz="3000" b="1" dirty="0"/>
              <a:t>реално</a:t>
            </a:r>
            <a:r>
              <a:rPr lang="bg-BG" sz="3000" dirty="0"/>
              <a:t> </a:t>
            </a:r>
            <a:r>
              <a:rPr lang="bg-BG" sz="3000" b="1" dirty="0"/>
              <a:t>време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CFF72-841A-3C90-A7F4-4ADD09C9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BindingSource?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1C527-4E78-CB51-FC0D-1BCD8992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44" y="3920855"/>
            <a:ext cx="3882511" cy="28040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5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0D2A362-2433-7056-BC00-EA0E06BC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5" y="2835889"/>
            <a:ext cx="4370600" cy="33375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55B9C-4D08-E1C8-B26D-B9E733039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379A6-D348-A634-6C2F-2C0185B62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BindingSource</a:t>
            </a:r>
            <a:r>
              <a:rPr lang="en-US" sz="3200" dirty="0"/>
              <a:t> e </a:t>
            </a:r>
            <a:r>
              <a:rPr lang="bg-BG" sz="3200" b="1" dirty="0">
                <a:solidFill>
                  <a:schemeClr val="bg1"/>
                </a:solidFill>
              </a:rPr>
              <a:t>свързващото звено </a:t>
            </a:r>
            <a:r>
              <a:rPr lang="bg-BG" sz="3200" dirty="0"/>
              <a:t>между </a:t>
            </a:r>
            <a:r>
              <a:rPr lang="bg-BG" sz="3200" b="1" dirty="0"/>
              <a:t>БД</a:t>
            </a:r>
            <a:r>
              <a:rPr lang="bg-BG" sz="3200" dirty="0"/>
              <a:t> и </a:t>
            </a:r>
            <a:r>
              <a:rPr lang="en-GB" sz="3200" b="1" dirty="0"/>
              <a:t>DataGridView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1E4C70-A548-82ED-7883-26A14AEE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51E58-E82C-230C-00A4-581D1970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99" y="3239089"/>
            <a:ext cx="4247001" cy="24227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78963B6-0CA7-3544-D0B0-ABED756291EA}"/>
              </a:ext>
            </a:extLst>
          </p:cNvPr>
          <p:cNvSpPr/>
          <p:nvPr/>
        </p:nvSpPr>
        <p:spPr bwMode="auto">
          <a:xfrm>
            <a:off x="447035" y="1892370"/>
            <a:ext cx="3775598" cy="628597"/>
          </a:xfrm>
          <a:prstGeom prst="wedgeRoundRectCallout">
            <a:avLst>
              <a:gd name="adj1" fmla="val -18544"/>
              <a:gd name="adj2" fmla="val 106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Свързали сме приложението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примерни данни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2295A66-0EF2-6452-8C99-878A387AFEF9}"/>
              </a:ext>
            </a:extLst>
          </p:cNvPr>
          <p:cNvSpPr/>
          <p:nvPr/>
        </p:nvSpPr>
        <p:spPr bwMode="auto">
          <a:xfrm>
            <a:off x="6172335" y="2371492"/>
            <a:ext cx="4199882" cy="628597"/>
          </a:xfrm>
          <a:prstGeom prst="wedgeRoundRectCallout">
            <a:avLst>
              <a:gd name="adj1" fmla="val 31743"/>
              <a:gd name="adj2" fmla="val 172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модела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 source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контролата</a:t>
            </a:r>
          </a:p>
        </p:txBody>
      </p:sp>
      <p:sp>
        <p:nvSpPr>
          <p:cNvPr id="18" name="Arrow: Right 10">
            <a:extLst>
              <a:ext uri="{FF2B5EF4-FFF2-40B4-BE49-F238E27FC236}">
                <a16:creationId xmlns:a16="http://schemas.microsoft.com/office/drawing/2014/main" id="{A05C3051-C517-2DA9-66E5-70C6DDEF2EFE}"/>
              </a:ext>
            </a:extLst>
          </p:cNvPr>
          <p:cNvSpPr/>
          <p:nvPr/>
        </p:nvSpPr>
        <p:spPr>
          <a:xfrm>
            <a:off x="10612800" y="4010400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Arrow: Right 10">
            <a:extLst>
              <a:ext uri="{FF2B5EF4-FFF2-40B4-BE49-F238E27FC236}">
                <a16:creationId xmlns:a16="http://schemas.microsoft.com/office/drawing/2014/main" id="{034FFEC5-F25F-CD80-4660-BDB81B8F4BE5}"/>
              </a:ext>
            </a:extLst>
          </p:cNvPr>
          <p:cNvSpPr/>
          <p:nvPr/>
        </p:nvSpPr>
        <p:spPr>
          <a:xfrm>
            <a:off x="4969537" y="40096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3293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12F4F-E070-45D3-3B8B-7B601CB0B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CFB516-CACF-A647-0040-7449249F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7A64B-37D8-024C-69AB-6C864135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7771" y="2729582"/>
            <a:ext cx="3288966" cy="2440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F87BE9-7454-72BE-596A-2BDD49F82F46}"/>
              </a:ext>
            </a:extLst>
          </p:cNvPr>
          <p:cNvSpPr/>
          <p:nvPr/>
        </p:nvSpPr>
        <p:spPr bwMode="auto">
          <a:xfrm>
            <a:off x="8647771" y="2065821"/>
            <a:ext cx="3195000" cy="508849"/>
          </a:xfrm>
          <a:prstGeom prst="wedgeRoundRectCallout">
            <a:avLst>
              <a:gd name="adj1" fmla="val -6405"/>
              <a:gd name="adj2" fmla="val 156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 се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визуализират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C26E0-4877-57EE-EABF-6FF9E252E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7" y="3364105"/>
            <a:ext cx="5672543" cy="10613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C6A754-8B52-FB92-B1DE-87715F9BB7B0}"/>
              </a:ext>
            </a:extLst>
          </p:cNvPr>
          <p:cNvSpPr/>
          <p:nvPr/>
        </p:nvSpPr>
        <p:spPr>
          <a:xfrm>
            <a:off x="7311000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33C5D9AC-8F50-4C7F-A47A-E3C7E50CF44C}"/>
              </a:ext>
            </a:extLst>
          </p:cNvPr>
          <p:cNvSpPr/>
          <p:nvPr/>
        </p:nvSpPr>
        <p:spPr>
          <a:xfrm>
            <a:off x="190406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5579ED4-CB69-AB78-F513-0DE62A680449}"/>
              </a:ext>
            </a:extLst>
          </p:cNvPr>
          <p:cNvSpPr/>
          <p:nvPr/>
        </p:nvSpPr>
        <p:spPr bwMode="auto">
          <a:xfrm>
            <a:off x="1527177" y="2188423"/>
            <a:ext cx="3288966" cy="508850"/>
          </a:xfrm>
          <a:prstGeom prst="wedgeRoundRectCallout">
            <a:avLst>
              <a:gd name="adj1" fmla="val 36457"/>
              <a:gd name="adj2" fmla="val 177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Зареждаме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</a:p>
        </p:txBody>
      </p:sp>
    </p:spTree>
    <p:extLst>
      <p:ext uri="{BB962C8B-B14F-4D97-AF65-F5344CB8AC3E}">
        <p14:creationId xmlns:p14="http://schemas.microsoft.com/office/powerpoint/2010/main" val="23975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507" y="465400"/>
            <a:ext cx="5636985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endParaRPr lang="bg-BG" sz="3400" dirty="0"/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BindingSource</a:t>
            </a:r>
            <a:endParaRPr lang="en-US" sz="3400" dirty="0"/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използване с </a:t>
            </a:r>
            <a:r>
              <a:rPr lang="en-US" sz="3200" b="1" dirty="0"/>
              <a:t>DataGridView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Test Connection</a:t>
            </a:r>
            <a:r>
              <a:rPr lang="en-US" sz="3000" b="1" dirty="0"/>
              <a:t>]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натискаме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New Query</a:t>
            </a:r>
            <a:r>
              <a:rPr lang="en-US" sz="2800" b="1" dirty="0"/>
              <a:t>]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71CD6-5548-0FED-8EAB-4D71CF316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25A7-8220-6A00-2D46-FD74D912F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позиция</a:t>
            </a:r>
            <a:r>
              <a:rPr lang="bg-BG" dirty="0"/>
              <a:t> на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en-US" sz="3200" dirty="0"/>
              <a:t>→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  <a:p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51A4E-29D0-11CF-E883-E36C7DC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3285F-D779-14B4-E416-4991F47C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89000"/>
            <a:ext cx="3555000" cy="18261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2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36"/>
          <a:stretch/>
        </p:blipFill>
        <p:spPr>
          <a:xfrm>
            <a:off x="5690107" y="1314000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>
          <a:xfrm>
            <a:off x="757496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b="1" dirty="0">
                <a:solidFill>
                  <a:schemeClr val="bg1"/>
                </a:solidFill>
              </a:rPr>
              <a:t>Билдваме</a:t>
            </a:r>
            <a:r>
              <a:rPr lang="bg-BG" sz="2800" dirty="0"/>
              <a:t> проекта</a:t>
            </a:r>
            <a:r>
              <a:rPr lang="en-US" sz="2800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Ctrl + Shift + B</a:t>
            </a:r>
            <a:r>
              <a:rPr lang="en-US" sz="2800" b="1" dirty="0"/>
              <a:t>]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 да заредим моделите</a:t>
            </a:r>
            <a:endParaRPr lang="bg-BG" sz="2800" b="1" dirty="0"/>
          </a:p>
          <a:p>
            <a:r>
              <a:rPr lang="bg-BG" sz="2800" dirty="0"/>
              <a:t>Кликаме на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</a:t>
            </a:r>
            <a:r>
              <a:rPr lang="bg-BG" sz="2800" dirty="0"/>
              <a:t>бутона в </a:t>
            </a:r>
            <a:r>
              <a:rPr lang="bg-BG" sz="2800" b="1" dirty="0"/>
              <a:t>горния десен ъгъл </a:t>
            </a:r>
            <a:r>
              <a:rPr lang="bg-BG" sz="2800" dirty="0"/>
              <a:t>на </a:t>
            </a:r>
            <a:r>
              <a:rPr lang="bg-BG" sz="2800" b="1" dirty="0"/>
              <a:t>контролата</a:t>
            </a:r>
          </a:p>
          <a:p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  <a:r>
              <a:rPr lang="en-US" sz="3200" b="1" dirty="0"/>
              <a:t>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40" y="1955384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06" y="1955384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F74A91D4-30FF-CC49-3EEA-B965AF1642B1}"/>
              </a:ext>
            </a:extLst>
          </p:cNvPr>
          <p:cNvSpPr/>
          <p:nvPr/>
        </p:nvSpPr>
        <p:spPr>
          <a:xfrm>
            <a:off x="5695447" y="3375508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2600" dirty="0"/>
              <a:t>Закачаме </a:t>
            </a:r>
            <a:r>
              <a:rPr lang="bg-BG" sz="2600" b="1" dirty="0">
                <a:solidFill>
                  <a:schemeClr val="bg1"/>
                </a:solidFill>
              </a:rPr>
              <a:t>контролата</a:t>
            </a:r>
            <a:r>
              <a:rPr lang="bg-BG" sz="2600" dirty="0"/>
              <a:t> към </a:t>
            </a:r>
            <a:r>
              <a:rPr lang="bg-BG" sz="2600" b="1" dirty="0">
                <a:solidFill>
                  <a:schemeClr val="bg1"/>
                </a:solidFill>
              </a:rPr>
              <a:t>формата</a:t>
            </a:r>
          </a:p>
          <a:p>
            <a:pPr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en-US" sz="3200" b="1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3D1-0775-0E61-1D4C-5ABE25B5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00920"/>
            <a:ext cx="4917346" cy="378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F1294-CBFA-BFF1-5739-2FE23D89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00920"/>
            <a:ext cx="5832439" cy="34928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8232D-31DC-09C2-EE06-E3EB379F9F7A}"/>
              </a:ext>
            </a:extLst>
          </p:cNvPr>
          <p:cNvSpPr txBox="1"/>
          <p:nvPr/>
        </p:nvSpPr>
        <p:spPr>
          <a:xfrm>
            <a:off x="6176058" y="1196125"/>
            <a:ext cx="5832439" cy="49539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991225" algn="l"/>
              </a:tabLst>
              <a:defRPr sz="2600"/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стила на рамката</a:t>
            </a:r>
          </a:p>
        </p:txBody>
      </p:sp>
    </p:spTree>
    <p:extLst>
      <p:ext uri="{BB962C8B-B14F-4D97-AF65-F5344CB8AC3E}">
        <p14:creationId xmlns:p14="http://schemas.microsoft.com/office/powerpoint/2010/main" val="8655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широчината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pPr lvl="1">
              <a:tabLst>
                <a:tab pos="5991225" algn="l"/>
              </a:tabLst>
            </a:pPr>
            <a:r>
              <a:rPr lang="en-US" sz="3200" b="1" dirty="0"/>
              <a:t>Id </a:t>
            </a:r>
            <a:r>
              <a:rPr lang="en-US" sz="3200" dirty="0"/>
              <a:t>→ </a:t>
            </a:r>
            <a:r>
              <a:rPr lang="en-US" sz="3200" b="1" dirty="0"/>
              <a:t>50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Име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Категория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EA1395-2FD6-A750-9307-84FE7F70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00" y="1972800"/>
            <a:ext cx="6093787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9E814-AD50-8F65-9439-F958F49C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C1296-51E4-7047-B18F-5BE100A2D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продуктите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944000"/>
            <a:ext cx="4128000" cy="18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Product[]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products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products;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FormStoreProducts_Load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b="1" dirty="0"/>
              <a:t>]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5982" y="1245143"/>
            <a:ext cx="2508656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080" y="1976844"/>
            <a:ext cx="6213254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322074" y="3552012"/>
            <a:ext cx="1048167" cy="8169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  <a:endParaRPr lang="en-US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BindingSource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Междинен обект</a:t>
            </a:r>
            <a:r>
              <a:rPr lang="bg-BG" sz="3000" b="1" dirty="0">
                <a:solidFill>
                  <a:schemeClr val="bg2"/>
                </a:solidFill>
              </a:rPr>
              <a:t>, свързващ БД с визуална контрола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651537" y="459128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2046000" y="4927634"/>
            <a:ext cx="3015000" cy="543541"/>
          </a:xfrm>
          <a:prstGeom prst="wedgeRoundRectCallout">
            <a:avLst>
              <a:gd name="adj1" fmla="val 71333"/>
              <a:gd name="adj2" fmla="val -163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363722" y="6090731"/>
            <a:ext cx="4133925" cy="547094"/>
          </a:xfrm>
          <a:prstGeom prst="wedgeRoundRectCallout">
            <a:avLst>
              <a:gd name="adj1" fmla="val 60883"/>
              <a:gd name="adj2" fmla="val -208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00829" y="2940339"/>
            <a:ext cx="4419784" cy="842161"/>
          </a:xfrm>
          <a:prstGeom prst="wedgeRoundRectCallout">
            <a:avLst>
              <a:gd name="adj1" fmla="val 74644"/>
              <a:gd name="adj2" fmla="val 47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2181000" y="5999968"/>
            <a:ext cx="3144703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2586000" y="3192624"/>
            <a:ext cx="289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30769</TotalTime>
  <Words>1366</Words>
  <Application>Microsoft Macintosh PowerPoint</Application>
  <PresentationFormat>Widescreen</PresentationFormat>
  <Paragraphs>265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BindingSource</vt:lpstr>
      <vt:lpstr>Какво е BindingSource?</vt:lpstr>
      <vt:lpstr>BindingSource и DataGridView (1)</vt:lpstr>
      <vt:lpstr>BindingSource и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Настройки на формата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Настройки на контролата (1)</vt:lpstr>
      <vt:lpstr>Настройки на контролата (2)</vt:lpstr>
      <vt:lpstr>Зареждане на данни от БД (1)</vt:lpstr>
      <vt:lpstr>Зареждане на данни от БД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412</cp:revision>
  <dcterms:created xsi:type="dcterms:W3CDTF">2018-05-23T13:08:44Z</dcterms:created>
  <dcterms:modified xsi:type="dcterms:W3CDTF">2024-10-03T08:14:32Z</dcterms:modified>
  <cp:category/>
</cp:coreProperties>
</file>