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91" r:id="rId2"/>
    <p:sldId id="292" r:id="rId3"/>
    <p:sldId id="294" r:id="rId4"/>
    <p:sldId id="494" r:id="rId5"/>
    <p:sldId id="307" r:id="rId6"/>
    <p:sldId id="296" r:id="rId7"/>
    <p:sldId id="300" r:id="rId8"/>
    <p:sldId id="297" r:id="rId9"/>
    <p:sldId id="299" r:id="rId10"/>
    <p:sldId id="302" r:id="rId11"/>
    <p:sldId id="301" r:id="rId12"/>
    <p:sldId id="303" r:id="rId13"/>
    <p:sldId id="304" r:id="rId14"/>
    <p:sldId id="305" r:id="rId15"/>
    <p:sldId id="306" r:id="rId16"/>
    <p:sldId id="308" r:id="rId17"/>
    <p:sldId id="310" r:id="rId18"/>
    <p:sldId id="309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495" r:id="rId29"/>
    <p:sldId id="4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F78D0A00-D045-4AD3-AF0E-D62B71038B15}">
          <p14:sldIdLst>
            <p14:sldId id="291"/>
            <p14:sldId id="292"/>
          </p14:sldIdLst>
        </p14:section>
        <p14:section name="Изключения" id="{CE349CF6-EA10-4A20-877D-4BAB68E178C5}">
          <p14:sldIdLst>
            <p14:sldId id="294"/>
            <p14:sldId id="494"/>
            <p14:sldId id="307"/>
            <p14:sldId id="296"/>
            <p14:sldId id="300"/>
            <p14:sldId id="297"/>
          </p14:sldIdLst>
        </p14:section>
        <p14:section name="Хващане на изключения" id="{DF2EE2B0-A873-419D-BF7D-08DBD14F089D}">
          <p14:sldIdLst>
            <p14:sldId id="299"/>
            <p14:sldId id="302"/>
            <p14:sldId id="301"/>
            <p14:sldId id="303"/>
            <p14:sldId id="304"/>
            <p14:sldId id="305"/>
            <p14:sldId id="306"/>
          </p14:sldIdLst>
        </p14:section>
        <p14:section name="Хвърляне на exception" id="{813C7047-16FF-43B5-87C8-FF3685EA98CA}">
          <p14:sldIdLst>
            <p14:sldId id="308"/>
            <p14:sldId id="310"/>
            <p14:sldId id="309"/>
            <p14:sldId id="311"/>
            <p14:sldId id="312"/>
          </p14:sldIdLst>
        </p14:section>
        <p14:section name="Добра практика" id="{CB57A74E-17A4-438F-B732-D2C14DAAF8FE}">
          <p14:sldIdLst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Обобщение" id="{1BC62222-ADBF-44D1-8795-B8F8F697458A}">
          <p14:sldIdLst>
            <p14:sldId id="319"/>
            <p14:sldId id="495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6EC785-FC71-8FFE-8961-4CAC78038F18}" v="1239" dt="2023-02-16T20:51:13.458"/>
    <p1510:client id="{9E1890BA-7F11-6123-640D-F2BAFCF82C9C}" v="325" dt="2023-02-14T19:20:13.243"/>
    <p1510:client id="{AEBE38BD-C43C-E54A-8A03-B3425F009BB0}" v="927" dt="2023-02-16T16:09:03.51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5215" autoAdjust="0"/>
  </p:normalViewPr>
  <p:slideViewPr>
    <p:cSldViewPr showGuides="1">
      <p:cViewPr varScale="1">
        <p:scale>
          <a:sx n="117" d="100"/>
          <a:sy n="117" d="100"/>
        </p:scale>
        <p:origin x="176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87" d="100"/>
          <a:sy n="87" d="100"/>
        </p:scale>
        <p:origin x="2790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19.08.23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1DA5E-3C61-43A0-9517-E8C3AFA693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471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1951A-502A-4280-BD12-DEEBD190BB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0157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E0C1B-0E73-4F72-85C2-4E60F02B9A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0935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6968A07-05B1-421E-9A3B-D10AED068F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0209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EE8B9-F358-4A1F-B218-4412FA3818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1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5C138-5139-42E0-97D1-C99DE4BFA8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6214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ED0E0-EE75-4AC9-9B3B-F2480E081D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012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B0CAB-1944-4E4D-AAAD-C2848357D1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4017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05409-6929-4A18-8EC7-795F046211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6500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B27F5-86D2-4AC8-83C6-8894DDF9C6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420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41B0A-8A7B-4474-AF76-763CB451F8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947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AAB-2476-49F1-8E0B-40A3E5D3A6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530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0812" y="1113078"/>
            <a:ext cx="8510375" cy="675000"/>
          </a:xfrm>
        </p:spPr>
        <p:txBody>
          <a:bodyPr>
            <a:normAutofit/>
          </a:bodyPr>
          <a:lstStyle/>
          <a:p>
            <a:r>
              <a:rPr lang="en-US" sz="3150" dirty="0">
                <a:cs typeface="Calibri"/>
              </a:rPr>
              <a:t>Хващане на </a:t>
            </a:r>
            <a:r>
              <a:rPr lang="bg-BG" sz="3150" dirty="0">
                <a:cs typeface="Calibri"/>
              </a:rPr>
              <a:t>грешки </a:t>
            </a:r>
            <a:r>
              <a:rPr lang="en-US" sz="3150" dirty="0">
                <a:cs typeface="Calibri"/>
              </a:rPr>
              <a:t>по време на програмат</a:t>
            </a:r>
            <a:r>
              <a:rPr lang="bg-BG" sz="3150" dirty="0">
                <a:cs typeface="Calibri"/>
              </a:rPr>
              <a:t>а</a:t>
            </a:r>
            <a:endParaRPr lang="en-US" sz="315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234832"/>
            <a:ext cx="11080750" cy="88242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4750" dirty="0">
                <a:cs typeface="Calibri"/>
              </a:rPr>
              <a:t>Хващане на </a:t>
            </a:r>
            <a:r>
              <a:rPr lang="bg-BG" sz="4750" dirty="0">
                <a:ea typeface="+mj-lt"/>
                <a:cs typeface="+mj-lt"/>
              </a:rPr>
              <a:t>грешки</a:t>
            </a:r>
            <a:r>
              <a:rPr lang="en-US" sz="4750" dirty="0">
                <a:ea typeface="+mj-lt"/>
                <a:cs typeface="+mj-lt"/>
              </a:rPr>
              <a:t> </a:t>
            </a:r>
            <a:endParaRPr lang="en-US" sz="4750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234465">
                    <a:lumMod val="75000"/>
                  </a:srgbClr>
                </a:solidFill>
                <a:hlinkClick r:id="rId2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650685"/>
            <a:ext cx="2949981" cy="958145"/>
          </a:xfrm>
        </p:spPr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5" y="5368180"/>
            <a:ext cx="3217025" cy="444793"/>
          </a:xfrm>
        </p:spPr>
        <p:txBody>
          <a:bodyPr/>
          <a:lstStyle/>
          <a:p>
            <a:r>
              <a:rPr lang="en-US" sz="2400" dirty="0"/>
              <a:t>Преподавателски екип</a:t>
            </a:r>
            <a:endParaRPr lang="en-US" sz="2400" b="0" dirty="0">
              <a:ea typeface="+mn-lt"/>
              <a:cs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75" y="3110124"/>
            <a:ext cx="1540547" cy="1540547"/>
          </a:xfrm>
          <a:prstGeom prst="rect">
            <a:avLst/>
          </a:prstGeom>
        </p:spPr>
      </p:pic>
      <p:pic>
        <p:nvPicPr>
          <p:cNvPr id="1026" name="Picture 2" descr="Introduction to Programming with C# / Java Books » Chapter 12. Exception  Handling">
            <a:extLst>
              <a:ext uri="{FF2B5EF4-FFF2-40B4-BE49-F238E27FC236}">
                <a16:creationId xmlns:a16="http://schemas.microsoft.com/office/drawing/2014/main" id="{7996A7FB-6257-4703-B3E1-877C8DFCF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70" y="1879006"/>
            <a:ext cx="4579466" cy="335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13" y="1879006"/>
            <a:ext cx="1523603" cy="15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20000"/>
              </a:spcBef>
            </a:pPr>
            <a:r>
              <a:rPr lang="en-US" sz="3150" dirty="0">
                <a:cs typeface="Calibri"/>
              </a:rPr>
              <a:t>Когато </a:t>
            </a:r>
            <a:r>
              <a:rPr lang="bg-BG" sz="3150" dirty="0">
                <a:cs typeface="Calibri"/>
              </a:rPr>
              <a:t>хванете</a:t>
            </a:r>
            <a:r>
              <a:rPr lang="en-US" sz="3150" dirty="0">
                <a:cs typeface="Calibri"/>
              </a:rPr>
              <a:t> </a:t>
            </a:r>
            <a:r>
              <a:rPr lang="bg-BG" sz="3150" dirty="0">
                <a:ea typeface="+mn-lt"/>
                <a:cs typeface="+mn-lt"/>
              </a:rPr>
              <a:t>изключение</a:t>
            </a:r>
            <a:r>
              <a:rPr lang="en-US" sz="3150" dirty="0">
                <a:ea typeface="+mn-lt"/>
                <a:cs typeface="+mn-lt"/>
              </a:rPr>
              <a:t> от определен клас, може да </a:t>
            </a:r>
            <a:r>
              <a:rPr lang="bg-BG" sz="3150" dirty="0">
                <a:ea typeface="+mn-lt"/>
                <a:cs typeface="+mn-lt"/>
              </a:rPr>
              <a:t>хванете и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bg-BG" sz="3150" dirty="0">
                <a:ea typeface="+mn-lt"/>
                <a:cs typeface="+mn-lt"/>
              </a:rPr>
              <a:t>неговите "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изключения наследници</a:t>
            </a:r>
            <a:r>
              <a:rPr lang="bg-BG" sz="3150" dirty="0">
                <a:ea typeface="+mn-lt"/>
                <a:cs typeface="+mn-lt"/>
              </a:rPr>
              <a:t>"</a:t>
            </a:r>
            <a:endParaRPr lang="en-US" sz="315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360045" indent="-360045">
              <a:lnSpc>
                <a:spcPct val="100000"/>
              </a:lnSpc>
              <a:spcBef>
                <a:spcPts val="1799"/>
              </a:spcBef>
            </a:pPr>
            <a:r>
              <a:rPr lang="en-US" sz="3150" dirty="0"/>
              <a:t>Хващате </a:t>
            </a:r>
            <a:r>
              <a:rPr lang="en-US" sz="315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ArithmeticException</a:t>
            </a:r>
            <a:r>
              <a:rPr lang="bg-BG" sz="31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50" dirty="0"/>
              <a:t>и неговите наследници </a:t>
            </a:r>
            <a:br>
              <a:rPr lang="en-US" sz="3150" dirty="0"/>
            </a:br>
            <a:r>
              <a:rPr lang="en-US" sz="315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DivideByZeroException</a:t>
            </a:r>
            <a:r>
              <a:rPr lang="bg-BG" sz="31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50" dirty="0"/>
              <a:t>и </a:t>
            </a:r>
            <a:r>
              <a:rPr lang="en-US" sz="315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Хващане на </a:t>
            </a:r>
            <a:r>
              <a:rPr lang="bg-BG" sz="3950" dirty="0"/>
              <a:t>изключения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7211" y="2439259"/>
            <a:ext cx="9998789" cy="2478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try {</a:t>
            </a:r>
            <a:endParaRPr lang="bg-BG" sz="2350" dirty="0">
              <a:latin typeface="Consolas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// Извършваме 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операция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, която може да причини 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изключение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</a:t>
            </a:r>
            <a:endParaRPr lang="en-US" sz="23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catch (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ArithmeticException ae</a:t>
            </a:r>
            <a:r>
              <a:rPr lang="en-US" sz="2350" b="1" noProof="1">
                <a:latin typeface="Consolas"/>
                <a:cs typeface="Consolas" pitchFamily="49" charset="0"/>
              </a:rPr>
              <a:t>)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// Хваща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ме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arithmetic exception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1D7EA9-02D3-45D1-B48F-91E06FB3C7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99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6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int.Parse(s);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  "You entered a valid Int32 number {0}.", 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(FormatException)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(OverflowException)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6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  "The number is too big to fit in Int32!");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bg-BG" sz="3600" dirty="0"/>
              <a:t>Многократно използване на </a:t>
            </a:r>
            <a:r>
              <a:rPr lang="en-US" sz="3600" dirty="0">
                <a:latin typeface="Consolas"/>
              </a:rPr>
              <a:t>catch</a:t>
            </a:r>
            <a:r>
              <a:rPr lang="ru-RU" sz="3600" b="0" dirty="0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  <a:t> </a:t>
            </a:r>
            <a:r>
              <a:rPr lang="en-US" sz="3600" dirty="0"/>
              <a:t>– </a:t>
            </a:r>
            <a:r>
              <a:rPr lang="bg-BG" sz="3600" dirty="0"/>
              <a:t>Пример</a:t>
            </a:r>
            <a:endParaRPr lang="en-US" sz="3600" dirty="0">
              <a:cs typeface="Calibri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9CF0DA-10BB-471C-A134-575EAE052A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Намерете грешките!</a:t>
            </a:r>
            <a:endParaRPr lang="bg-BG" sz="3950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11029" y="1299491"/>
            <a:ext cx="10741402" cy="5252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Console.WriteLine("Cannot parse the number!");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OverflowException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Console.WriteLine("The number is too big to fit in Int32!");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138" y="2362479"/>
            <a:ext cx="2490854" cy="809425"/>
          </a:xfrm>
          <a:prstGeom prst="wedgeRoundRectCallout">
            <a:avLst>
              <a:gd name="adj1" fmla="val -64155"/>
              <a:gd name="adj2" fmla="val 41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rgbClr val="FFFFFF"/>
                </a:solidFill>
              </a:rPr>
              <a:t>Трябва да бъде последна</a:t>
            </a:r>
            <a:endParaRPr lang="bg-BG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737" y="3730245"/>
            <a:ext cx="5130264" cy="609557"/>
          </a:xfrm>
          <a:prstGeom prst="wedgeRoundRectCallout">
            <a:avLst>
              <a:gd name="adj1" fmla="val -57951"/>
              <a:gd name="adj2" fmla="val -64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noProof="1">
                <a:solidFill>
                  <a:srgbClr val="FFFFFF"/>
                </a:solidFill>
              </a:rPr>
              <a:t>Няма как да достигнем до този код</a:t>
            </a:r>
            <a:endParaRPr lang="bg-BG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2428426-CC6A-4D72-BDC7-9C047C8E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198" y="4836205"/>
            <a:ext cx="5130264" cy="609557"/>
          </a:xfrm>
          <a:prstGeom prst="wedgeRoundRectCallout">
            <a:avLst>
              <a:gd name="adj1" fmla="val -61842"/>
              <a:gd name="adj2" fmla="val -17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Няма как да достигнем до този код</a:t>
            </a:r>
            <a:endParaRPr lang="bg-BG" sz="2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3F53597-B3E2-433C-A2E2-E8FD66942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33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>
                <a:cs typeface="Calibri"/>
              </a:rPr>
              <a:t>За да хванем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всички грешки</a:t>
            </a:r>
            <a:r>
              <a:rPr lang="bg-BG" sz="3600" dirty="0">
                <a:cs typeface="Calibri"/>
              </a:rPr>
              <a:t>,</a:t>
            </a:r>
            <a:r>
              <a:rPr lang="bg-BG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dirty="0">
                <a:cs typeface="Calibri"/>
              </a:rPr>
              <a:t>може да </a:t>
            </a:r>
            <a:r>
              <a:rPr lang="en-US" sz="3600" dirty="0" err="1">
                <a:cs typeface="Calibri"/>
              </a:rPr>
              <a:t>използваме</a:t>
            </a:r>
            <a:r>
              <a:rPr lang="en-US" sz="3600" dirty="0">
                <a:cs typeface="Calibri"/>
              </a:rPr>
              <a:t> </a:t>
            </a:r>
            <a:r>
              <a:rPr lang="bg-BG" sz="3600" dirty="0">
                <a:cs typeface="Calibri"/>
              </a:rPr>
              <a:t>конструкцията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</a:t>
            </a:r>
            <a:r>
              <a:rPr lang="en-US" sz="3600" dirty="0">
                <a:cs typeface="Calibri"/>
              </a:rPr>
              <a:t>: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Хващане на всички </a:t>
            </a:r>
            <a:r>
              <a:rPr lang="bg-BG" sz="3950" dirty="0"/>
              <a:t>изключения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291000" y="2529000"/>
            <a:ext cx="11717498" cy="375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try</a:t>
            </a:r>
            <a:endParaRPr lang="bg-BG" sz="2750" dirty="0">
              <a:latin typeface="Consolas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  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Извършваме </a:t>
            </a:r>
            <a:r>
              <a:rPr lang="bg-BG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операция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, която може да прич</a:t>
            </a:r>
            <a:r>
              <a:rPr lang="bg-BG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и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ни </a:t>
            </a:r>
            <a:r>
              <a:rPr lang="bg-BG" sz="2750" b="1" i="1" noProof="1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изключение</a:t>
            </a:r>
            <a:r>
              <a:rPr lang="en-US" sz="2750" b="1" noProof="1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 </a:t>
            </a:r>
            <a:endParaRPr lang="en-US" sz="2750" b="1" i="1" noProof="1">
              <a:solidFill>
                <a:schemeClr val="accent2"/>
              </a:solidFill>
              <a:latin typeface="Consolas"/>
              <a:ea typeface="+mn-lt"/>
              <a:cs typeface="+mn-lt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catch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// Хващане на exception 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0F6139-96F9-4D17-87D9-7401097F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846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600" dirty="0">
                <a:cs typeface="Calibri"/>
              </a:rPr>
              <a:t>Конструкцията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>
                <a:solidFill>
                  <a:schemeClr val="bg1"/>
                </a:solidFill>
                <a:latin typeface="Consolas"/>
                <a:cs typeface="Calibri"/>
              </a:rPr>
              <a:t>try-finally</a:t>
            </a:r>
            <a:r>
              <a:rPr lang="en-US" sz="3600" dirty="0">
                <a:cs typeface="Calibri"/>
              </a:rPr>
              <a:t> винаги изпълнява </a:t>
            </a:r>
            <a:r>
              <a:rPr lang="bg-BG" sz="3600" dirty="0">
                <a:cs typeface="Calibri"/>
              </a:rPr>
              <a:t>блока </a:t>
            </a:r>
            <a:r>
              <a:rPr lang="en-US" sz="3600" b="1" dirty="0">
                <a:solidFill>
                  <a:schemeClr val="bg1"/>
                </a:solidFill>
                <a:latin typeface="Consolas"/>
                <a:cs typeface="Calibri"/>
              </a:rPr>
              <a:t>finally</a:t>
            </a:r>
            <a:r>
              <a:rPr lang="en-US" sz="3600" dirty="0">
                <a:cs typeface="Calibri"/>
              </a:rPr>
              <a:t> (</a:t>
            </a:r>
            <a:r>
              <a:rPr lang="bg-BG" sz="3600" dirty="0">
                <a:cs typeface="Calibri"/>
              </a:rPr>
              <a:t>дори и</a:t>
            </a:r>
            <a:r>
              <a:rPr lang="en-US" sz="3600" dirty="0">
                <a:cs typeface="Calibri"/>
              </a:rPr>
              <a:t> да </a:t>
            </a:r>
            <a:r>
              <a:rPr lang="bg-BG" sz="3600" dirty="0">
                <a:cs typeface="Calibri"/>
              </a:rPr>
              <a:t>няма</a:t>
            </a:r>
            <a:r>
              <a:rPr lang="en-US" sz="3600" dirty="0">
                <a:cs typeface="Calibri"/>
              </a:rPr>
              <a:t> грешки):</a:t>
            </a:r>
            <a:endParaRPr lang="en-US" sz="3600" dirty="0"/>
          </a:p>
          <a:p>
            <a:pPr marL="0" indent="0">
              <a:buNone/>
            </a:pPr>
            <a:endParaRPr lang="en-US" sz="3600" dirty="0">
              <a:cs typeface="Calibri"/>
            </a:endParaRPr>
          </a:p>
          <a:p>
            <a:pPr lvl="1" indent="-360045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>
              <a:cs typeface="Calibri"/>
            </a:endParaRPr>
          </a:p>
          <a:p>
            <a:pPr lvl="1" indent="-360045">
              <a:lnSpc>
                <a:spcPct val="100000"/>
              </a:lnSpc>
              <a:buNone/>
            </a:pPr>
            <a:endParaRPr lang="en-US" dirty="0">
              <a:cs typeface="Calibri"/>
            </a:endParaRPr>
          </a:p>
          <a:p>
            <a:pPr marL="360045" indent="-360045"/>
            <a:endParaRPr lang="en-US" sz="2999" dirty="0">
              <a:cs typeface="Calibri"/>
            </a:endParaRPr>
          </a:p>
          <a:p>
            <a:pPr marL="360045" indent="-360045"/>
            <a:endParaRPr lang="en-US" sz="2999" dirty="0">
              <a:cs typeface="Calibri"/>
            </a:endParaRPr>
          </a:p>
          <a:p>
            <a:pPr marL="360045" indent="-360045"/>
            <a:r>
              <a:rPr lang="en-US" sz="3600" dirty="0">
                <a:cs typeface="Calibri"/>
              </a:rPr>
              <a:t>Използва се за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по-чист код</a:t>
            </a:r>
            <a:r>
              <a:rPr lang="en-US" sz="3600" dirty="0">
                <a:cs typeface="Calibri"/>
              </a:rPr>
              <a:t> </a:t>
            </a:r>
            <a:r>
              <a:rPr lang="bg-BG" sz="3600" dirty="0">
                <a:cs typeface="Calibri"/>
              </a:rPr>
              <a:t>и </a:t>
            </a:r>
            <a:r>
              <a:rPr lang="en-US" sz="3600" dirty="0">
                <a:cs typeface="Calibri"/>
              </a:rPr>
              <a:t>освобождаване на ресурси</a:t>
            </a:r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Конструкцията</a:t>
            </a:r>
            <a:r>
              <a:rPr lang="en-US" sz="4000" dirty="0"/>
              <a:t> 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try-finally </a:t>
            </a:r>
            <a:endParaRPr lang="bg-BG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695400" y="2545279"/>
            <a:ext cx="10845599" cy="28637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try {</a:t>
            </a:r>
            <a:endParaRPr lang="bg-BG" sz="2750" dirty="0">
              <a:latin typeface="Consolas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// Извършваме </a:t>
            </a:r>
            <a:r>
              <a:rPr lang="bg-BG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операция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, която може да прич</a:t>
            </a:r>
            <a:r>
              <a:rPr lang="bg-BG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и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ни грешка</a:t>
            </a:r>
            <a:endParaRPr lang="en-US" sz="27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finally </a:t>
            </a: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noProof="1">
                <a:latin typeface="Consolas"/>
                <a:cs typeface="Consolas" pitchFamily="49" charset="0"/>
              </a:rPr>
              <a:t>  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bg-BG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Б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локът винаги ще се изпълни</a:t>
            </a:r>
            <a:endParaRPr lang="en-US" sz="27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D83F54F-7BBF-4623-8ACD-94AA767E3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12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Try-finally</a:t>
            </a:r>
            <a:r>
              <a:rPr lang="en-US" sz="4000" dirty="0">
                <a:cs typeface="Consolas" pitchFamily="49" charset="0"/>
              </a:rPr>
              <a:t> – Пример</a:t>
            </a:r>
            <a:endParaRPr lang="bg-BG" sz="4000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652419" y="1356091"/>
            <a:ext cx="10887164" cy="5177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static void TestTryFinally() {</a:t>
            </a:r>
            <a:endParaRPr lang="bg-BG" sz="2150" dirty="0">
              <a:latin typeface="Consolas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Console.WriteLine("Code executed before try-finally.");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try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string str = Console.ReadLine();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int.Parse(str);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Console.WriteLine("Parsing was successful.");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</a:t>
            </a:r>
            <a:r>
              <a:rPr lang="en-US" sz="2150" b="1" noProof="1">
                <a:solidFill>
                  <a:srgbClr val="234465"/>
                </a:solidFill>
                <a:latin typeface="Consolas"/>
                <a:cs typeface="Consolas" pitchFamily="49" charset="0"/>
              </a:rPr>
              <a:t>  </a:t>
            </a:r>
            <a:r>
              <a:rPr lang="en-US" sz="2150" b="1" noProof="1">
                <a:latin typeface="Consolas"/>
                <a:cs typeface="Consolas" pitchFamily="49" charset="0"/>
              </a:rPr>
              <a:t> </a:t>
            </a:r>
            <a:r>
              <a:rPr lang="en-US" sz="2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return</a:t>
            </a:r>
            <a:r>
              <a:rPr lang="en-US" sz="2150" b="1" noProof="1">
                <a:latin typeface="Consolas"/>
                <a:cs typeface="Consolas" pitchFamily="49" charset="0"/>
              </a:rPr>
              <a:t>; </a:t>
            </a:r>
            <a:r>
              <a:rPr lang="en-US" sz="21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Излиза от метода</a:t>
            </a:r>
            <a:endParaRPr lang="en-US" sz="21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150" b="1" noProof="1">
                <a:latin typeface="Consolas"/>
                <a:cs typeface="Consolas" pitchFamily="49" charset="0"/>
              </a:rPr>
              <a:t>} catch (FormatException)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Console.WriteLine("Parsing failed!");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} finally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Console.WriteLine("This cleanup code is always executed.");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Console.WriteLine("This code is after the try-finally block.");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}</a:t>
            </a:r>
            <a:endParaRPr lang="bg-BG" sz="2150" b="1" noProof="1">
              <a:latin typeface="Consolas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6C578D-FA1A-460B-B62D-AE5F1C1F6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548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12" y="1295958"/>
            <a:ext cx="2742181" cy="274218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572CC87-7E4C-3CFA-39FF-32594C6391A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>
                <a:cs typeface="Arial"/>
              </a:rPr>
              <a:t>Ключовата </a:t>
            </a:r>
            <a:r>
              <a:rPr lang="en-US" sz="4000" dirty="0">
                <a:cs typeface="Arial"/>
              </a:rPr>
              <a:t>дума 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endParaRPr lang="en-B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A94D8E-F462-4E6F-811E-970F5489D4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Хвърляне на грешки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2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34000"/>
            <a:ext cx="11818096" cy="5528766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Хвърляме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изключение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със съобщение:</a:t>
            </a:r>
            <a:endParaRPr lang="en-US" sz="32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400" dirty="0"/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r>
              <a:rPr lang="bg-BG" sz="3200" dirty="0"/>
              <a:t>Изключението</a:t>
            </a:r>
            <a:r>
              <a:rPr lang="en-US" sz="3200" dirty="0"/>
              <a:t> може да приема </a:t>
            </a:r>
            <a:r>
              <a:rPr lang="en-US" sz="3200" b="1" dirty="0">
                <a:solidFill>
                  <a:schemeClr val="bg1"/>
                </a:solidFill>
              </a:rPr>
              <a:t>съобщение </a:t>
            </a:r>
            <a:r>
              <a:rPr lang="en-US" sz="3200" dirty="0"/>
              <a:t>+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друго изключение </a:t>
            </a:r>
            <a:r>
              <a:rPr lang="bg-BG" sz="3200" dirty="0"/>
              <a:t>(причина):</a:t>
            </a:r>
            <a:endParaRPr lang="en-US" sz="32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endParaRPr lang="en-US" sz="18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4000"/>
              </a:spcBef>
              <a:buClr>
                <a:schemeClr val="tx1"/>
              </a:buClr>
            </a:pPr>
            <a:r>
              <a:rPr lang="en-US" sz="3200" dirty="0"/>
              <a:t>Нарича се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верига от изключения</a:t>
            </a:r>
            <a:endParaRPr lang="bg-BG" sz="3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Използване на ключовата дума Throw</a:t>
            </a:r>
            <a:endParaRPr lang="bg-BG" sz="3950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674000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339000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try {</a:t>
            </a:r>
            <a:endParaRPr lang="bg-BG" dirty="0"/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  …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catch (SqlException sqlEx)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 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throw new InvalidOperationException</a:t>
            </a:r>
            <a:r>
              <a:rPr lang="en-US" sz="2350" b="1" noProof="1">
                <a:latin typeface="Consolas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15F40CF-F55D-4AA5-B08C-874B888A0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90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1000" y="1196125"/>
            <a:ext cx="12001598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bg-BG" sz="3400" dirty="0"/>
              <a:t>Изключение</a:t>
            </a:r>
            <a:r>
              <a:rPr lang="en-US" sz="3400" dirty="0"/>
              <a:t> се хвърля</a:t>
            </a:r>
            <a:r>
              <a:rPr lang="bg-BG" sz="3400" dirty="0"/>
              <a:t> </a:t>
            </a:r>
            <a:r>
              <a:rPr lang="en-US" sz="3400" dirty="0"/>
              <a:t>чрез ключовата дума</a:t>
            </a:r>
            <a:r>
              <a:rPr lang="en-US" sz="34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4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throw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 </a:t>
            </a:r>
            <a:endParaRPr lang="en-US" sz="3400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bg-BG" sz="3400" dirty="0"/>
              <a:t>Известява, че в кода има проблем</a:t>
            </a: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400" dirty="0"/>
              <a:t>Когато се </a:t>
            </a:r>
            <a:r>
              <a:rPr lang="bg-BG" sz="3400" dirty="0"/>
              <a:t>хвърли</a:t>
            </a:r>
            <a:r>
              <a:rPr lang="en-US" sz="3400" dirty="0"/>
              <a:t> </a:t>
            </a:r>
            <a:r>
              <a:rPr lang="bg-BG" sz="3400" dirty="0"/>
              <a:t>изключение</a:t>
            </a:r>
            <a:r>
              <a:rPr lang="en-US" sz="3400" dirty="0"/>
              <a:t>:</a:t>
            </a:r>
            <a:endParaRPr lang="en-US" sz="34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Програмата </a:t>
            </a:r>
            <a:r>
              <a:rPr lang="en-US" sz="3200" b="1" dirty="0">
                <a:solidFill>
                  <a:schemeClr val="bg1"/>
                </a:solidFill>
              </a:rPr>
              <a:t>спира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Изключението</a:t>
            </a:r>
            <a:r>
              <a:rPr lang="en-US" sz="3200" dirty="0"/>
              <a:t> преминава през </a:t>
            </a:r>
            <a:r>
              <a:rPr lang="bg-BG" sz="3200" b="1" dirty="0">
                <a:solidFill>
                  <a:schemeClr val="bg1"/>
                </a:solidFill>
              </a:rPr>
              <a:t>стека</a:t>
            </a:r>
            <a:r>
              <a:rPr lang="bg-BG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bg-BG" sz="3200" dirty="0" err="1">
                <a:cs typeface="Calibri"/>
              </a:rPr>
              <a:t>д</a:t>
            </a:r>
            <a:r>
              <a:rPr lang="en-US" sz="3200" dirty="0" err="1">
                <a:cs typeface="Calibri"/>
              </a:rPr>
              <a:t>окато</a:t>
            </a:r>
            <a:r>
              <a:rPr lang="en-US" sz="3200" dirty="0">
                <a:cs typeface="Calibri"/>
              </a:rPr>
              <a:t> достигне до блок</a:t>
            </a:r>
            <a:r>
              <a:rPr lang="bg-BG" sz="3200" dirty="0">
                <a:cs typeface="Calibri"/>
              </a:rPr>
              <a:t>а</a:t>
            </a:r>
            <a:r>
              <a:rPr lang="en-US" sz="3200" dirty="0">
                <a:cs typeface="Calibri"/>
              </a:rPr>
              <a:t> </a:t>
            </a:r>
            <a:r>
              <a:rPr lang="en-US" sz="3200" b="1" dirty="0">
                <a:solidFill>
                  <a:schemeClr val="bg1"/>
                </a:solidFill>
                <a:latin typeface="Consolas"/>
                <a:cs typeface="Calibri"/>
              </a:rPr>
              <a:t>catch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нехванато изключение</a:t>
            </a:r>
            <a:r>
              <a:rPr lang="bg-BG" sz="3400" dirty="0"/>
              <a:t>, се </a:t>
            </a:r>
            <a:r>
              <a:rPr lang="en-US" sz="3400" dirty="0"/>
              <a:t>изписва съобщение за грешка</a:t>
            </a:r>
            <a:endParaRPr lang="en-US" sz="3400" dirty="0">
              <a:cs typeface="Calibri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Хвърляне на </a:t>
            </a:r>
            <a:r>
              <a:rPr lang="bg-BG" sz="3950" dirty="0"/>
              <a:t>изключения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F7C3091-3B4E-4406-9C91-5EAA4F1BF4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45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538" y="1144241"/>
            <a:ext cx="11801748" cy="556890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600" dirty="0">
                <a:ea typeface="+mn-lt"/>
                <a:cs typeface="+mn-lt"/>
              </a:rPr>
              <a:t>Изключенията</a:t>
            </a:r>
            <a:r>
              <a:rPr lang="en-US" sz="3600" dirty="0">
                <a:ea typeface="+mn-lt"/>
                <a:cs typeface="+mn-lt"/>
              </a:rPr>
              <a:t> могат да се </a:t>
            </a:r>
            <a:r>
              <a:rPr lang="en-US" sz="3600" b="1" dirty="0">
                <a:solidFill>
                  <a:schemeClr val="bg1"/>
                </a:solidFill>
              </a:rPr>
              <a:t>преизползват</a:t>
            </a:r>
            <a:r>
              <a:rPr lang="en-US" sz="3600" dirty="0"/>
              <a:t>:</a:t>
            </a:r>
            <a:endParaRPr lang="bg-BG" dirty="0">
              <a:cs typeface="Calibri"/>
            </a:endParaRP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Преизползване на хвърляне на изключение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400" y="1894899"/>
            <a:ext cx="8293058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980" y="5108461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12CCFFD-6A75-405E-B81F-BE6E6F9F6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63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 lnSpcReduction="10000"/>
          </a:bodyPr>
          <a:lstStyle/>
          <a:p>
            <a:pPr marL="452120" indent="-452120">
              <a:lnSpc>
                <a:spcPct val="100000"/>
              </a:lnSpc>
              <a:buFontTx/>
              <a:buAutoNum type="arabicPeriod"/>
            </a:pPr>
            <a:r>
              <a:rPr lang="bg-BG" dirty="0"/>
              <a:t>Изключения</a:t>
            </a:r>
            <a:endParaRPr lang="bg-BG" dirty="0">
              <a:cs typeface="Calibri"/>
            </a:endParaRPr>
          </a:p>
          <a:p>
            <a:pPr marL="932180" lvl="1" indent="-456565">
              <a:lnSpc>
                <a:spcPct val="100000"/>
              </a:lnSpc>
            </a:pPr>
            <a:r>
              <a:rPr lang="en-US" dirty="0"/>
              <a:t>Клас</a:t>
            </a:r>
            <a:r>
              <a:rPr lang="bg-BG" dirty="0"/>
              <a:t>ът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System.Exception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932180" lvl="1" indent="-456565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Видове</a:t>
            </a:r>
            <a:r>
              <a:rPr lang="en-US" dirty="0"/>
              <a:t> </a:t>
            </a:r>
            <a:r>
              <a:rPr lang="bg-BG" dirty="0"/>
              <a:t>изключения</a:t>
            </a:r>
            <a:r>
              <a:rPr lang="en-US" dirty="0"/>
              <a:t> и тяхната </a:t>
            </a:r>
            <a:r>
              <a:rPr lang="en-US" dirty="0">
                <a:ea typeface="+mn-lt"/>
                <a:cs typeface="+mn-lt"/>
              </a:rPr>
              <a:t>йерархия</a:t>
            </a:r>
            <a:endParaRPr lang="ru-RU" dirty="0">
              <a:cs typeface="Calibri"/>
            </a:endParaRPr>
          </a:p>
          <a:p>
            <a:pPr marL="452120" indent="-452120">
              <a:lnSpc>
                <a:spcPct val="100000"/>
              </a:lnSpc>
              <a:buFontTx/>
              <a:buAutoNum type="arabicPeriod"/>
            </a:pPr>
            <a:r>
              <a:rPr lang="en-US" dirty="0"/>
              <a:t>Хващане на </a:t>
            </a:r>
            <a:r>
              <a:rPr lang="bg-BG" dirty="0"/>
              <a:t>изключения</a:t>
            </a:r>
            <a:endParaRPr lang="en-US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try-catch-finally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120" indent="-452120">
              <a:lnSpc>
                <a:spcPct val="100000"/>
              </a:lnSpc>
              <a:buFontTx/>
              <a:buAutoNum type="arabicPeriod"/>
            </a:pPr>
            <a:r>
              <a:rPr lang="bg-BG" dirty="0"/>
              <a:t>Хвърляне </a:t>
            </a:r>
            <a:r>
              <a:rPr lang="ru-RU" dirty="0"/>
              <a:t>на</a:t>
            </a:r>
            <a:r>
              <a:rPr lang="en-US" dirty="0"/>
              <a:t> </a:t>
            </a:r>
            <a:r>
              <a:rPr lang="bg-BG" dirty="0"/>
              <a:t>изключения</a:t>
            </a:r>
            <a:endParaRPr lang="en-US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throw new Exception(…)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120" indent="-452120">
              <a:lnSpc>
                <a:spcPct val="100000"/>
              </a:lnSpc>
              <a:buFontTx/>
              <a:buAutoNum type="arabicPeriod"/>
            </a:pPr>
            <a:r>
              <a:rPr lang="bg-BG" dirty="0"/>
              <a:t>Утвърдени практики при изключенията</a:t>
            </a:r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Съдържание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962866-5E8E-4504-A5D8-A702B09606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4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50" dirty="0"/>
              <a:t>Хвърляне на </a:t>
            </a:r>
            <a:r>
              <a:rPr lang="bg-BG" sz="3750" dirty="0"/>
              <a:t>изключения</a:t>
            </a:r>
            <a:r>
              <a:rPr lang="en-US" sz="3750" dirty="0"/>
              <a:t> – Примери</a:t>
            </a:r>
            <a:endParaRPr lang="bg-BG" sz="3750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AE5F351-AC49-44B3-AEE8-D31A41572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603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09" y="1372137"/>
            <a:ext cx="2361585" cy="236158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CFE7439-6BC3-4230-99A6-C88D8C0B19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2577005" y="4689000"/>
            <a:ext cx="7037989" cy="1784175"/>
          </a:xfrm>
        </p:spPr>
        <p:txBody>
          <a:bodyPr/>
          <a:lstStyle/>
          <a:p>
            <a:r>
              <a:rPr lang="bg-BG" sz="5350" dirty="0">
                <a:cs typeface="Arial"/>
              </a:rPr>
              <a:t>Утвърдени практики </a:t>
            </a:r>
            <a:br>
              <a:rPr lang="bg-BG" sz="5350" dirty="0">
                <a:cs typeface="Arial"/>
              </a:rPr>
            </a:br>
            <a:r>
              <a:rPr lang="bg-BG" sz="5350" dirty="0">
                <a:cs typeface="Arial"/>
              </a:rPr>
              <a:t>при изключенията</a:t>
            </a:r>
            <a:endParaRPr lang="en-GB" sz="53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594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indent="-360045">
              <a:buClr>
                <a:schemeClr val="tx1"/>
              </a:buClr>
            </a:pPr>
            <a:r>
              <a:rPr lang="bg-BG" sz="3400" dirty="0">
                <a:ea typeface="+mn-lt"/>
                <a:cs typeface="+mn-lt"/>
              </a:rPr>
              <a:t>Изключението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en-US" sz="3400" dirty="0"/>
              <a:t>трябва да бъде </a:t>
            </a:r>
            <a:r>
              <a:rPr lang="en-US" sz="3400" b="1" dirty="0">
                <a:solidFill>
                  <a:schemeClr val="bg1"/>
                </a:solidFill>
              </a:rPr>
              <a:t>най-долу в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йерархията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dirty="0"/>
              <a:t>В противен случай, ще възникне </a:t>
            </a:r>
            <a:r>
              <a:rPr lang="en-US" sz="3200" b="1" dirty="0">
                <a:solidFill>
                  <a:schemeClr val="bg1"/>
                </a:solidFill>
              </a:rPr>
              <a:t>грешка </a:t>
            </a:r>
            <a:r>
              <a:rPr lang="bg-BG" sz="3200" b="1" dirty="0">
                <a:solidFill>
                  <a:schemeClr val="bg1"/>
                </a:solidFill>
              </a:rPr>
              <a:t>при компилация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400" dirty="0"/>
              <a:t>Всеки </a:t>
            </a:r>
            <a:r>
              <a:rPr lang="en-US" sz="3400" b="1" dirty="0">
                <a:solidFill>
                  <a:schemeClr val="bg1"/>
                </a:solidFill>
                <a:latin typeface="Consolas"/>
              </a:rPr>
              <a:t>catch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 блок </a:t>
            </a:r>
            <a:r>
              <a:rPr lang="en-US" sz="3400" dirty="0"/>
              <a:t>трябва да хвърли </a:t>
            </a:r>
            <a:r>
              <a:rPr lang="bg-BG" sz="3400" dirty="0"/>
              <a:t>само</a:t>
            </a:r>
            <a:r>
              <a:rPr lang="en-US" sz="3400" dirty="0"/>
              <a:t> </a:t>
            </a:r>
            <a:r>
              <a:rPr lang="bg-BG" sz="3400" dirty="0"/>
              <a:t>изключения</a:t>
            </a:r>
            <a:r>
              <a:rPr lang="en-US" sz="3400" dirty="0"/>
              <a:t>, които се очакват </a:t>
            </a:r>
            <a:endParaRPr lang="en-US" sz="34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dirty="0"/>
              <a:t>Ако </a:t>
            </a:r>
            <a:r>
              <a:rPr lang="bg-BG" sz="3200" dirty="0"/>
              <a:t>методът </a:t>
            </a:r>
            <a:r>
              <a:rPr lang="en-US" sz="3200" dirty="0"/>
              <a:t>е </a:t>
            </a:r>
            <a:r>
              <a:rPr lang="bg-BG" sz="3200" dirty="0"/>
              <a:t>неспособен</a:t>
            </a:r>
            <a:r>
              <a:rPr lang="en-US" sz="3200" dirty="0"/>
              <a:t> </a:t>
            </a:r>
            <a:r>
              <a:rPr lang="bg-BG" sz="3200" dirty="0"/>
              <a:t>да хване </a:t>
            </a:r>
            <a:r>
              <a:rPr lang="bg-BG" sz="3200" dirty="0">
                <a:ea typeface="+mn-lt"/>
                <a:cs typeface="+mn-lt"/>
              </a:rPr>
              <a:t>изключение</a:t>
            </a:r>
            <a:r>
              <a:rPr lang="en-US" sz="3200" dirty="0">
                <a:ea typeface="+mn-lt"/>
                <a:cs typeface="+mn-lt"/>
              </a:rPr>
              <a:t>, трябва да го оставите</a:t>
            </a:r>
            <a:endParaRPr lang="en-US" sz="32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dirty="0"/>
              <a:t>Хващането на всички </a:t>
            </a:r>
            <a:r>
              <a:rPr lang="bg-BG" sz="3200" dirty="0">
                <a:ea typeface="+mn-lt"/>
                <a:cs typeface="+mn-lt"/>
              </a:rPr>
              <a:t>изключения</a:t>
            </a:r>
            <a:r>
              <a:rPr lang="en-US" sz="3200" dirty="0">
                <a:ea typeface="+mn-lt"/>
                <a:cs typeface="+mn-lt"/>
              </a:rPr>
              <a:t> без оглед на техния тип е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лоша практика</a:t>
            </a:r>
            <a:r>
              <a:rPr lang="en-US" sz="3200" dirty="0"/>
              <a:t>!</a:t>
            </a:r>
            <a:endParaRPr lang="en-US" sz="3200" dirty="0">
              <a:cs typeface="Calibri"/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Утвърдени практики (1)</a:t>
            </a:r>
            <a:endParaRPr lang="bg-BG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A89AB76-70C2-49A6-A82A-8D0BCB5EC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64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Когато имаме </a:t>
            </a:r>
            <a:r>
              <a:rPr lang="en-US" sz="3150" b="1" dirty="0">
                <a:solidFill>
                  <a:srgbClr val="234465"/>
                </a:solidFill>
                <a:latin typeface="Calibri"/>
                <a:cs typeface="Calibri"/>
              </a:rPr>
              <a:t>невалидни параметри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, използваме методите:</a:t>
            </a: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ArgumentException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ArgumentNullException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ArgumentOutOfRangeException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Когато дадена операция </a:t>
            </a:r>
            <a:r>
              <a:rPr lang="en-US" sz="3150" b="1" dirty="0">
                <a:solidFill>
                  <a:srgbClr val="234465"/>
                </a:solidFill>
                <a:latin typeface="Calibri"/>
                <a:cs typeface="Calibri"/>
              </a:rPr>
              <a:t>не може да се осъществи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, използваме:</a:t>
            </a: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NotSupportedException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Когато метод </a:t>
            </a:r>
            <a:r>
              <a:rPr lang="en-US" sz="3150" b="1" dirty="0">
                <a:solidFill>
                  <a:srgbClr val="234465"/>
                </a:solidFill>
                <a:latin typeface="Calibri"/>
                <a:cs typeface="Calibri"/>
              </a:rPr>
              <a:t>не</a:t>
            </a:r>
            <a:r>
              <a:rPr lang="bg-BG" sz="3150" b="1" dirty="0">
                <a:solidFill>
                  <a:srgbClr val="234465"/>
                </a:solidFill>
                <a:latin typeface="Calibri"/>
                <a:cs typeface="Calibri"/>
              </a:rPr>
              <a:t> е</a:t>
            </a:r>
            <a:r>
              <a:rPr lang="en-US" sz="3150" b="1" dirty="0">
                <a:solidFill>
                  <a:srgbClr val="234465"/>
                </a:solidFill>
                <a:latin typeface="Calibri"/>
                <a:cs typeface="Calibri"/>
              </a:rPr>
              <a:t> имплементиран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, използваме:</a:t>
            </a: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NotImplementedException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/>
              <a:t>Ако </a:t>
            </a:r>
            <a:r>
              <a:rPr lang="en-US" sz="3150" b="1" dirty="0"/>
              <a:t>няма </a:t>
            </a:r>
            <a:r>
              <a:rPr lang="bg-BG" sz="3150" b="1" dirty="0"/>
              <a:t>подходящо изключение</a:t>
            </a:r>
            <a:r>
              <a:rPr lang="en-US" sz="3150" dirty="0"/>
              <a:t>:</a:t>
            </a:r>
            <a:endParaRPr lang="en-US" sz="315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собствено изключение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наследява</a:t>
            </a:r>
            <a:r>
              <a:rPr lang="en-US" sz="3000" dirty="0"/>
              <a:t> </a:t>
            </a:r>
            <a:r>
              <a:rPr lang="en-US" sz="3000" b="1" dirty="0">
                <a:solidFill>
                  <a:schemeClr val="bg1"/>
                </a:solidFill>
                <a:latin typeface="Consolas"/>
              </a:rPr>
              <a:t>Exception</a:t>
            </a:r>
            <a:r>
              <a:rPr lang="en-US" sz="3000" dirty="0"/>
              <a:t>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Утвърдени практики (2)</a:t>
            </a:r>
            <a:endParaRPr lang="en-US" sz="4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A4D4F8-087A-4CCD-B531-84C5CD38F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79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450" dirty="0">
                <a:cs typeface="Calibri"/>
              </a:rPr>
              <a:t>Когато хвърляме </a:t>
            </a:r>
            <a:r>
              <a:rPr lang="bg-BG" sz="3450" dirty="0">
                <a:cs typeface="Calibri"/>
              </a:rPr>
              <a:t>изключение</a:t>
            </a:r>
            <a:r>
              <a:rPr lang="en-US" sz="3450" dirty="0">
                <a:ea typeface="+mn-lt"/>
                <a:cs typeface="+mn-lt"/>
              </a:rPr>
              <a:t>, трябва да имаме </a:t>
            </a:r>
            <a:r>
              <a:rPr lang="en-US" sz="3450" b="1" dirty="0">
                <a:solidFill>
                  <a:schemeClr val="bg1"/>
                </a:solidFill>
                <a:ea typeface="+mn-lt"/>
                <a:cs typeface="+mn-lt"/>
              </a:rPr>
              <a:t>добро описание </a:t>
            </a:r>
            <a:r>
              <a:rPr lang="en-US" sz="3450" dirty="0">
                <a:ea typeface="+mn-lt"/>
                <a:cs typeface="+mn-lt"/>
              </a:rPr>
              <a:t>за грешките</a:t>
            </a:r>
          </a:p>
          <a:p>
            <a:pPr lvl="1" indent="-360045">
              <a:lnSpc>
                <a:spcPct val="100000"/>
              </a:lnSpc>
            </a:pPr>
            <a:r>
              <a:rPr lang="en-US" sz="3150" dirty="0">
                <a:cs typeface="Calibri"/>
              </a:rPr>
              <a:t>Съобщението трябва да обяснява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какъв е </a:t>
            </a:r>
            <a:r>
              <a:rPr lang="bg-BG" sz="3150" b="1" dirty="0">
                <a:solidFill>
                  <a:schemeClr val="bg1"/>
                </a:solidFill>
                <a:cs typeface="Calibri"/>
              </a:rPr>
              <a:t>проблемът </a:t>
            </a:r>
            <a:r>
              <a:rPr lang="en-US" sz="3150" dirty="0">
                <a:cs typeface="Calibri"/>
              </a:rPr>
              <a:t>и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как може да се реши</a:t>
            </a:r>
            <a:r>
              <a:rPr lang="bg-BG" sz="3150" dirty="0">
                <a:cs typeface="Calibri"/>
              </a:rPr>
              <a:t>:</a:t>
            </a:r>
            <a:endParaRPr lang="en-US" sz="3150" dirty="0"/>
          </a:p>
          <a:p>
            <a:pPr marL="1255395" lvl="2" indent="-360045">
              <a:lnSpc>
                <a:spcPct val="100000"/>
              </a:lnSpc>
            </a:pPr>
            <a:r>
              <a:rPr lang="bg-BG" sz="2950" dirty="0"/>
              <a:t>Правилно</a:t>
            </a:r>
            <a:r>
              <a:rPr lang="en-US" sz="2950" dirty="0"/>
              <a:t>: "</a:t>
            </a:r>
            <a:r>
              <a:rPr lang="en-US" sz="2950" i="1" dirty="0"/>
              <a:t>Size should be integer in range [1…15]</a:t>
            </a:r>
            <a:r>
              <a:rPr lang="en-US" sz="2950" dirty="0"/>
              <a:t>"</a:t>
            </a:r>
            <a:endParaRPr lang="en-US" sz="2950" dirty="0">
              <a:cs typeface="Calibri"/>
            </a:endParaRPr>
          </a:p>
          <a:p>
            <a:pPr marL="1255395" lvl="2" indent="-360045">
              <a:lnSpc>
                <a:spcPct val="100000"/>
              </a:lnSpc>
            </a:pPr>
            <a:r>
              <a:rPr lang="bg-BG" sz="2950" dirty="0">
                <a:ea typeface="+mn-lt"/>
                <a:cs typeface="+mn-lt"/>
              </a:rPr>
              <a:t>Правилно</a:t>
            </a:r>
            <a:r>
              <a:rPr lang="en-US" sz="2950" dirty="0"/>
              <a:t>: "</a:t>
            </a:r>
            <a:r>
              <a:rPr lang="en-US" sz="2950" i="1" dirty="0"/>
              <a:t>Invalid state. First call Initialize()</a:t>
            </a:r>
            <a:r>
              <a:rPr lang="en-US" sz="2950" dirty="0"/>
              <a:t>"</a:t>
            </a:r>
            <a:endParaRPr lang="en-US" sz="2950" dirty="0">
              <a:cs typeface="Calibri"/>
            </a:endParaRPr>
          </a:p>
          <a:p>
            <a:pPr marL="1255395" lvl="2" indent="-360045">
              <a:lnSpc>
                <a:spcPct val="100000"/>
              </a:lnSpc>
            </a:pPr>
            <a:r>
              <a:rPr lang="bg-BG" sz="2950" dirty="0"/>
              <a:t>Грешно</a:t>
            </a:r>
            <a:r>
              <a:rPr lang="en-US" sz="2950" dirty="0"/>
              <a:t>: "</a:t>
            </a:r>
            <a:r>
              <a:rPr lang="en-US" sz="2950" i="1" dirty="0"/>
              <a:t>Unexpected error</a:t>
            </a:r>
            <a:r>
              <a:rPr lang="en-US" sz="2950" dirty="0"/>
              <a:t>"</a:t>
            </a:r>
            <a:endParaRPr lang="en-US" sz="2950" dirty="0">
              <a:cs typeface="Calibri"/>
            </a:endParaRPr>
          </a:p>
          <a:p>
            <a:pPr marL="1255395" lvl="2" indent="-360045">
              <a:lnSpc>
                <a:spcPct val="100000"/>
              </a:lnSpc>
            </a:pPr>
            <a:r>
              <a:rPr lang="bg-BG" sz="2950" dirty="0"/>
              <a:t>Грешно</a:t>
            </a:r>
            <a:r>
              <a:rPr lang="en-US" sz="2950" dirty="0"/>
              <a:t>: "</a:t>
            </a:r>
            <a:r>
              <a:rPr lang="en-US" sz="2950" i="1" dirty="0"/>
              <a:t>Invalid argument</a:t>
            </a:r>
            <a:r>
              <a:rPr lang="en-US" sz="2950" dirty="0"/>
              <a:t>"</a:t>
            </a:r>
            <a:endParaRPr lang="bg-BG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Утвърдени практики (3)</a:t>
            </a:r>
            <a:endParaRPr lang="en-US" sz="4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DE7C96-3626-4988-9C62-A7023CF30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7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bg-BG" sz="3400" dirty="0">
                <a:ea typeface="+mn-lt"/>
                <a:cs typeface="+mn-lt"/>
              </a:rPr>
              <a:t>Изключенията</a:t>
            </a:r>
            <a:r>
              <a:rPr lang="en-US" sz="3400" dirty="0">
                <a:ea typeface="+mn-lt"/>
                <a:cs typeface="+mn-lt"/>
              </a:rPr>
              <a:t> могат да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намалят произведителността </a:t>
            </a:r>
            <a:r>
              <a:rPr lang="en-US" sz="3400" dirty="0">
                <a:ea typeface="+mn-lt"/>
                <a:cs typeface="+mn-lt"/>
              </a:rPr>
              <a:t>на програмата</a:t>
            </a:r>
            <a:r>
              <a:rPr lang="bg-BG" sz="3400" dirty="0">
                <a:ea typeface="+mn-lt"/>
                <a:cs typeface="+mn-lt"/>
              </a:rPr>
              <a:t>:</a:t>
            </a:r>
            <a:endParaRPr lang="en-US" sz="3400" dirty="0"/>
          </a:p>
          <a:p>
            <a:pPr lvl="1" indent="-360045">
              <a:lnSpc>
                <a:spcPct val="110000"/>
              </a:lnSpc>
            </a:pPr>
            <a:r>
              <a:rPr lang="en-US" sz="3200" dirty="0">
                <a:cs typeface="Calibri"/>
              </a:rPr>
              <a:t>Хвърляме </a:t>
            </a:r>
            <a:r>
              <a:rPr lang="bg-BG" sz="3200" dirty="0">
                <a:ea typeface="+mn-lt"/>
                <a:cs typeface="+mn-lt"/>
              </a:rPr>
              <a:t>изключения</a:t>
            </a:r>
            <a:r>
              <a:rPr lang="en-US" sz="3200" dirty="0">
                <a:ea typeface="+mn-lt"/>
                <a:cs typeface="+mn-lt"/>
              </a:rPr>
              <a:t> в много важни случаи</a:t>
            </a:r>
            <a:endParaRPr lang="en-US" sz="3200" dirty="0"/>
          </a:p>
          <a:p>
            <a:pPr lvl="1" indent="-360045">
              <a:lnSpc>
                <a:spcPct val="110000"/>
              </a:lnSpc>
            </a:pPr>
            <a:r>
              <a:rPr lang="en-US" sz="3200" dirty="0">
                <a:cs typeface="Calibri"/>
              </a:rPr>
              <a:t>Не хвърляме </a:t>
            </a:r>
            <a:r>
              <a:rPr lang="bg-BG" sz="3200" dirty="0">
                <a:ea typeface="+mn-lt"/>
                <a:cs typeface="+mn-lt"/>
              </a:rPr>
              <a:t>изключения</a:t>
            </a:r>
            <a:r>
              <a:rPr lang="en-US" sz="3200" dirty="0">
                <a:ea typeface="+mn-lt"/>
                <a:cs typeface="+mn-lt"/>
              </a:rPr>
              <a:t> в нормалния поток на програмата</a:t>
            </a:r>
            <a:endParaRPr lang="en-US" sz="3200" dirty="0">
              <a:cs typeface="Calibri"/>
            </a:endParaRPr>
          </a:p>
          <a:p>
            <a:pPr lvl="1" indent="-360045">
              <a:lnSpc>
                <a:spcPct val="110000"/>
              </a:lnSpc>
            </a:pPr>
            <a:r>
              <a:rPr lang="en-US" sz="3200" dirty="0">
                <a:ea typeface="+mn-lt"/>
                <a:cs typeface="+mn-lt"/>
              </a:rPr>
              <a:t>.NET runtime може да хвърли </a:t>
            </a:r>
            <a:r>
              <a:rPr lang="bg-BG" sz="3200" dirty="0">
                <a:ea typeface="+mn-lt"/>
                <a:cs typeface="+mn-lt"/>
              </a:rPr>
              <a:t>изключения</a:t>
            </a:r>
            <a:r>
              <a:rPr lang="en-US" sz="3200" dirty="0">
                <a:ea typeface="+mn-lt"/>
                <a:cs typeface="+mn-lt"/>
              </a:rPr>
              <a:t> по всяко време</a:t>
            </a:r>
          </a:p>
          <a:p>
            <a:pPr marL="1255395" lvl="2" indent="-360045">
              <a:lnSpc>
                <a:spcPct val="110000"/>
              </a:lnSpc>
            </a:pPr>
            <a:r>
              <a:rPr lang="en-US" sz="3000" dirty="0"/>
              <a:t>Примерно </a:t>
            </a:r>
            <a:r>
              <a:rPr lang="bg-BG" sz="30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System.OutOfMemoryException</a:t>
            </a:r>
            <a:endParaRPr lang="bg-BG" sz="3000" b="1" dirty="0">
              <a:solidFill>
                <a:schemeClr val="bg1"/>
              </a:solidFill>
              <a:latin typeface="Consolas"/>
              <a:cs typeface="Calibri"/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Утвърдени практики (4)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CE7EC8-9CC3-4099-808A-CCCB203DB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7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/>
              <a:t>Новото (създадено от нас)</a:t>
            </a:r>
            <a:r>
              <a:rPr lang="en-US" sz="3350" dirty="0"/>
              <a:t> </a:t>
            </a:r>
            <a:r>
              <a:rPr lang="bg-BG" sz="3350" dirty="0"/>
              <a:t>изключение</a:t>
            </a:r>
            <a:r>
              <a:rPr lang="en-US" sz="3350" dirty="0"/>
              <a:t> наследява класа </a:t>
            </a: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System.Exception</a:t>
            </a:r>
            <a:r>
              <a:rPr lang="en-US" sz="3350" noProof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60045" indent="-360045">
              <a:lnSpc>
                <a:spcPct val="150000"/>
              </a:lnSpc>
              <a:spcBef>
                <a:spcPts val="2399"/>
              </a:spcBef>
            </a:pPr>
            <a:r>
              <a:rPr lang="en-US" sz="3350" dirty="0"/>
              <a:t>Хвърляме </a:t>
            </a:r>
            <a:r>
              <a:rPr lang="bg-BG" sz="3350" dirty="0">
                <a:ea typeface="+mn-lt"/>
                <a:cs typeface="+mn-lt"/>
              </a:rPr>
              <a:t>изключението,</a:t>
            </a:r>
            <a:r>
              <a:rPr lang="en-US" sz="3350" dirty="0">
                <a:ea typeface="+mn-lt"/>
                <a:cs typeface="+mn-lt"/>
              </a:rPr>
              <a:t> както другите</a:t>
            </a:r>
            <a:r>
              <a:rPr lang="bg-BG" sz="3350" dirty="0">
                <a:ea typeface="+mn-lt"/>
                <a:cs typeface="+mn-lt"/>
              </a:rPr>
              <a:t>: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Съзадаване на </a:t>
            </a:r>
            <a:r>
              <a:rPr lang="bg-BG" sz="3950" dirty="0"/>
              <a:t>ново</a:t>
            </a:r>
            <a:r>
              <a:rPr lang="en-US" sz="3950" dirty="0"/>
              <a:t> </a:t>
            </a:r>
            <a:r>
              <a:rPr lang="bg-BG" sz="3950" dirty="0"/>
              <a:t>изключение</a:t>
            </a:r>
            <a:endParaRPr lang="en-US" sz="395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84247"/>
            <a:ext cx="10584944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PrinterException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PrinterException(string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000" y="5634731"/>
            <a:ext cx="10584943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PrinterException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("Printer is out of paper!");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5C5BCD1-520A-4613-81B4-591F6AB3D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3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научихме днес?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4775" y="1340407"/>
            <a:ext cx="11733629" cy="5297579"/>
            <a:chOff x="472011" y="1508786"/>
            <a:chExt cx="374469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4469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691266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8559" y="1607662"/>
            <a:ext cx="11808865" cy="5198358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641" indent="-456641" defTabSz="1217707">
              <a:lnSpc>
                <a:spcPct val="100000"/>
              </a:lnSpc>
              <a:buClr>
                <a:srgbClr val="FFFFFF"/>
              </a:buClr>
              <a:defRPr/>
            </a:pPr>
            <a:endParaRPr lang="en-US" sz="2798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5465" y="1584000"/>
            <a:ext cx="11026320" cy="490903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Изключенията осигуряват</a:t>
            </a:r>
            <a:r>
              <a:rPr lang="en-US" sz="3400" dirty="0">
                <a:solidFill>
                  <a:schemeClr val="bg2"/>
                </a:solidFill>
              </a:rPr>
              <a:t> 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гъвкав</a:t>
            </a:r>
            <a:r>
              <a:rPr lang="en-US" sz="3400" dirty="0">
                <a:solidFill>
                  <a:schemeClr val="bg2"/>
                </a:solidFill>
              </a:rPr>
              <a:t> механизъм за хващане на грешки</a:t>
            </a:r>
            <a:r>
              <a:rPr lang="bg-BG" sz="3400" dirty="0">
                <a:solidFill>
                  <a:schemeClr val="bg2"/>
                </a:solidFill>
              </a:rPr>
              <a:t>: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Блокът 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</a:t>
            </a:r>
            <a:r>
              <a:rPr lang="en-US" sz="3400" dirty="0">
                <a:solidFill>
                  <a:schemeClr val="bg2"/>
                </a:solidFill>
              </a:rPr>
              <a:t> позволява да хващаме </a:t>
            </a:r>
            <a:r>
              <a:rPr lang="bg-BG" sz="3400" dirty="0">
                <a:solidFill>
                  <a:schemeClr val="bg2"/>
                </a:solidFill>
              </a:rPr>
              <a:t>изключения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Нехванати </a:t>
            </a:r>
            <a:r>
              <a:rPr lang="bg-BG" sz="3400" dirty="0">
                <a:solidFill>
                  <a:schemeClr val="bg2"/>
                </a:solidFill>
                <a:ea typeface="+mn-lt"/>
                <a:cs typeface="+mn-lt"/>
              </a:rPr>
              <a:t>изключения причиняват</a:t>
            </a: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 съобщение с грешка</a:t>
            </a: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Блокът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sz="3400" dirty="0">
                <a:solidFill>
                  <a:schemeClr val="bg2"/>
                </a:solidFill>
              </a:rPr>
              <a:t> се изпълнява винаги</a:t>
            </a:r>
            <a:endParaRPr lang="en-US" sz="34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B0DE3E-180A-4FEE-8EE4-7B5710627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21" y="2808942"/>
            <a:ext cx="7183686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new Exception("Invalid size!");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87575C-4AC2-4988-A6A1-18D1F80C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21" y="4343197"/>
            <a:ext cx="7183686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{ … } </a:t>
            </a: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(Exception ex) { … 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26741E3-1090-49BE-8521-19463814D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242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29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8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8CEF802-9EDA-9A95-1F8B-5B6B3F11EC9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Същност, синтаксис, видове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Изключения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864000"/>
            <a:ext cx="10371000" cy="554514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</a:rPr>
              <a:t>Изключение ==</a:t>
            </a:r>
            <a:r>
              <a:rPr lang="en-US" sz="3350" b="1" dirty="0"/>
              <a:t> </a:t>
            </a:r>
            <a:r>
              <a:rPr lang="en-US" sz="3350" dirty="0"/>
              <a:t>грешка, когато програмата работи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Използваме</a:t>
            </a:r>
            <a:r>
              <a:rPr lang="bg-BG" sz="3350" dirty="0">
                <a:ea typeface="+mn-lt"/>
                <a:cs typeface="+mn-lt"/>
              </a:rPr>
              <a:t> ключовата дума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b="1" dirty="0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throw</a:t>
            </a:r>
            <a:r>
              <a:rPr lang="bg-BG" sz="3350" dirty="0">
                <a:ea typeface="+mn-lt"/>
                <a:cs typeface="+mn-lt"/>
              </a:rPr>
              <a:t>, </a:t>
            </a:r>
            <a:r>
              <a:rPr lang="en-US" sz="3350" dirty="0">
                <a:ea typeface="+mn-lt"/>
                <a:cs typeface="+mn-lt"/>
              </a:rPr>
              <a:t>за</a:t>
            </a:r>
            <a:r>
              <a:rPr lang="en-US" sz="3350" dirty="0"/>
              <a:t> да</a:t>
            </a:r>
            <a:r>
              <a:rPr lang="bg-BG" sz="3350" dirty="0"/>
              <a:t> </a:t>
            </a:r>
            <a:br>
              <a:rPr lang="bg-BG" sz="3350" dirty="0"/>
            </a:br>
            <a:r>
              <a:rPr lang="bg-BG" sz="3350" dirty="0"/>
              <a:t>"хвърлим" изключение:</a:t>
            </a:r>
            <a:endParaRPr lang="bg-BG" sz="3350" dirty="0">
              <a:ea typeface="+mn-lt"/>
              <a:cs typeface="+mn-lt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endParaRPr lang="en-US" b="1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3350" dirty="0">
                <a:solidFill>
                  <a:srgbClr val="234465"/>
                </a:solidFill>
              </a:rPr>
              <a:t> хваща </a:t>
            </a:r>
            <a:r>
              <a:rPr lang="bg-BG" sz="3350" dirty="0">
                <a:solidFill>
                  <a:srgbClr val="234465"/>
                </a:solidFill>
              </a:rPr>
              <a:t>изключение и</a:t>
            </a:r>
            <a:r>
              <a:rPr lang="en-US" sz="3350" dirty="0">
                <a:solidFill>
                  <a:srgbClr val="234465"/>
                </a:solidFill>
              </a:rPr>
              <a:t> </a:t>
            </a:r>
            <a:r>
              <a:rPr lang="bg-BG" sz="3350" dirty="0">
                <a:solidFill>
                  <a:srgbClr val="234465"/>
                </a:solidFill>
              </a:rPr>
              <a:t>изпълнява даден код:</a:t>
            </a:r>
            <a:endParaRPr lang="en-US" sz="335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Какво е </a:t>
            </a:r>
            <a:r>
              <a:rPr lang="bg-BG" sz="3950" dirty="0">
                <a:ea typeface="+mj-lt"/>
                <a:cs typeface="+mj-lt"/>
              </a:rPr>
              <a:t>изключение</a:t>
            </a:r>
            <a:r>
              <a:rPr lang="en-US" sz="3950" dirty="0">
                <a:ea typeface="+mj-lt"/>
                <a:cs typeface="+mj-lt"/>
              </a:rPr>
              <a:t>?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999" y="2655831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000" y="4509283"/>
            <a:ext cx="8988931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9A0CEE4-6DA1-4DF7-A046-C83821FDA0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7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Как</a:t>
            </a:r>
            <a:r>
              <a:rPr lang="en-US" sz="3950" dirty="0"/>
              <a:t> </a:t>
            </a:r>
            <a:r>
              <a:rPr lang="bg-BG" sz="3950" dirty="0"/>
              <a:t>работят</a:t>
            </a:r>
            <a:r>
              <a:rPr lang="en-US" sz="3950" dirty="0"/>
              <a:t> </a:t>
            </a:r>
            <a:r>
              <a:rPr lang="bg-BG" sz="3950" dirty="0"/>
              <a:t>изключенията</a:t>
            </a:r>
            <a:r>
              <a:rPr lang="en-US" sz="3950" dirty="0"/>
              <a:t>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8719" y="2194899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6021080" y="1989000"/>
            <a:ext cx="4349920" cy="10876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  <a:cs typeface="Calibri"/>
              </a:rPr>
              <a:t>Изпълнява код</a:t>
            </a:r>
            <a:r>
              <a:rPr lang="bg-BG" sz="2750" b="1" dirty="0">
                <a:solidFill>
                  <a:srgbClr val="FFFFFF"/>
                </a:solidFill>
                <a:cs typeface="Calibri"/>
              </a:rPr>
              <a:t>, с който се тества част от програмата</a:t>
            </a:r>
            <a:endParaRPr lang="en-US" sz="27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580" y="2141158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8719" y="3534492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6021080" y="3333499"/>
            <a:ext cx="4349920" cy="108760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Изпънява определен код,</a:t>
            </a:r>
            <a:r>
              <a:rPr lang="bg-BG" sz="2750" b="1" dirty="0">
                <a:solidFill>
                  <a:srgbClr val="FFFFFF"/>
                </a:solidFill>
              </a:rPr>
              <a:t> </a:t>
            </a:r>
            <a:r>
              <a:rPr lang="en-US" sz="2750" b="1" dirty="0">
                <a:solidFill>
                  <a:srgbClr val="FFFFFF"/>
                </a:solidFill>
              </a:rPr>
              <a:t>ако има </a:t>
            </a:r>
            <a:r>
              <a:rPr lang="bg-BG" sz="2750" b="1" dirty="0">
                <a:solidFill>
                  <a:srgbClr val="FFFFFF"/>
                </a:solidFill>
              </a:rPr>
              <a:t>изключение</a:t>
            </a:r>
            <a:endParaRPr lang="en-US" sz="2750" b="1" dirty="0">
              <a:solidFill>
                <a:srgbClr val="FFFFFF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8719" y="4995540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6021079" y="4794547"/>
            <a:ext cx="4258832" cy="108760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50" b="1" dirty="0">
                <a:solidFill>
                  <a:srgbClr val="FFFFFF"/>
                </a:solidFill>
              </a:rPr>
              <a:t>Изпълнява код след проверката</a:t>
            </a:r>
            <a:endParaRPr lang="bg-BG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580" y="3458310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6080" y="4919359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51DF367-F0CF-492C-9185-6B90ADC1F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41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21682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400" dirty="0"/>
              <a:t>В </a:t>
            </a:r>
            <a:r>
              <a:rPr lang="en-US" sz="3400" dirty="0"/>
              <a:t>C# </a:t>
            </a:r>
            <a:r>
              <a:rPr lang="bg-BG" sz="3400" dirty="0"/>
              <a:t>за хващане на грешки се използва класът </a:t>
            </a:r>
            <a:r>
              <a:rPr lang="ru-RU" sz="34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System.Exception</a:t>
            </a:r>
            <a:endParaRPr lang="en-US" sz="3400" dirty="0"/>
          </a:p>
          <a:p>
            <a:pPr marL="360045" indent="-360045">
              <a:lnSpc>
                <a:spcPct val="100000"/>
              </a:lnSpc>
            </a:pPr>
            <a:r>
              <a:rPr lang="bg-BG" sz="3400" dirty="0"/>
              <a:t>Той съдържа </a:t>
            </a:r>
            <a:r>
              <a:rPr lang="en-US" sz="3400" dirty="0"/>
              <a:t>информация за </a:t>
            </a:r>
            <a:r>
              <a:rPr lang="en-US" sz="3400" b="1" dirty="0">
                <a:solidFill>
                  <a:schemeClr val="bg1"/>
                </a:solidFill>
              </a:rPr>
              <a:t>грешки</a:t>
            </a:r>
            <a:r>
              <a:rPr lang="en-US" sz="3400" dirty="0"/>
              <a:t>:</a:t>
            </a:r>
            <a:endParaRPr lang="en-US" sz="340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Message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/>
              <a:t>–</a:t>
            </a:r>
            <a:r>
              <a:rPr lang="en-US" sz="3200" dirty="0"/>
              <a:t> дава описание на грешката</a:t>
            </a:r>
            <a:endParaRPr lang="ru-RU" sz="3200" dirty="0">
              <a:cs typeface="Calibri"/>
            </a:endParaRPr>
          </a:p>
          <a:p>
            <a:pPr marL="1255395" lvl="2" indent="-360045">
              <a:lnSpc>
                <a:spcPct val="100000"/>
              </a:lnSpc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StackTrace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000" dirty="0"/>
              <a:t>– </a:t>
            </a:r>
            <a:r>
              <a:rPr lang="en-US" sz="3000" dirty="0"/>
              <a:t>дава информация на стека по-време на хвърляне на </a:t>
            </a:r>
            <a:r>
              <a:rPr lang="en-US" sz="3000" dirty="0">
                <a:ea typeface="+mn-lt"/>
                <a:cs typeface="+mn-lt"/>
              </a:rPr>
              <a:t>exception </a:t>
            </a:r>
          </a:p>
          <a:p>
            <a:pPr marL="1255395" lvl="2" indent="-360045">
              <a:lnSpc>
                <a:spcPct val="100000"/>
              </a:lnSpc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InnerException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000" dirty="0"/>
              <a:t>–</a:t>
            </a:r>
            <a:r>
              <a:rPr lang="en-US" sz="3000" dirty="0"/>
              <a:t> exception</a:t>
            </a:r>
            <a:r>
              <a:rPr lang="en-US" sz="3000" dirty="0">
                <a:ea typeface="+mn-lt"/>
                <a:cs typeface="+mn-lt"/>
              </a:rPr>
              <a:t>, който е приченил сегашния exception (ако има)</a:t>
            </a:r>
            <a:endParaRPr lang="en-US" sz="30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Клас </a:t>
            </a:r>
            <a:r>
              <a:rPr lang="en-US" sz="4000" noProof="1">
                <a:latin typeface="Consolas"/>
                <a:cs typeface="Consolas" pitchFamily="49" charset="0"/>
              </a:rPr>
              <a:t>System.Exception</a:t>
            </a:r>
            <a:endParaRPr lang="en-US" sz="400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D1861D8-F726-4DCF-A11B-813C503C10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9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>
                <a:cs typeface="Calibri"/>
              </a:rPr>
              <a:t>В C# </a:t>
            </a:r>
            <a:r>
              <a:rPr lang="bg-BG" sz="3600" dirty="0">
                <a:ea typeface="+mn-lt"/>
                <a:cs typeface="+mn-lt"/>
              </a:rPr>
              <a:t>изключенията могат да бъдат хванати с конструкцията </a:t>
            </a:r>
            <a:r>
              <a:rPr lang="en-US" sz="3600" b="1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try-catch</a:t>
            </a:r>
            <a:endParaRPr lang="en-US" sz="3600" dirty="0">
              <a:solidFill>
                <a:schemeClr val="bg1"/>
              </a:solidFill>
            </a:endParaRPr>
          </a:p>
          <a:p>
            <a:pPr marL="360045" indent="-360045">
              <a:lnSpc>
                <a:spcPct val="100000"/>
              </a:lnSpc>
            </a:pPr>
            <a:endParaRPr lang="ru-RU" sz="335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ru-RU" sz="335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ru-RU" sz="335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ru-RU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3000"/>
              </a:spcBef>
              <a:buClr>
                <a:srgbClr val="234465"/>
              </a:buClr>
            </a:pPr>
            <a:r>
              <a:rPr lang="bg-BG" sz="3600" dirty="0">
                <a:solidFill>
                  <a:srgbClr val="234465"/>
                </a:solidFill>
                <a:latin typeface="Calibri"/>
                <a:cs typeface="Calibri"/>
              </a:rPr>
              <a:t>Блокът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catch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  може да се използва много пъти за различни типове </a:t>
            </a:r>
            <a:r>
              <a:rPr lang="bg-BG" sz="3600" dirty="0">
                <a:ea typeface="+mn-lt"/>
                <a:cs typeface="+mn-lt"/>
              </a:rPr>
              <a:t>изключения</a:t>
            </a:r>
            <a:endParaRPr lang="bg-BG" sz="360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Хващане на </a:t>
            </a:r>
            <a:r>
              <a:rPr lang="bg-BG" sz="4000" dirty="0"/>
              <a:t>изключение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000" y="2430347"/>
            <a:ext cx="9360000" cy="2618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/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Код, който може да предизвика грешка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072" latinLnBrk="1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072" latinLnBrk="1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1218072" latinLnBrk="1"/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Код, който се изпълнява, ако възникне грешка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072" latinLnBrk="1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135733D-7AC7-4282-B8B9-22A4DA4049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4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>
                <a:ea typeface="+mj-lt"/>
                <a:cs typeface="+mj-lt"/>
              </a:rPr>
              <a:t>Йерархия на </a:t>
            </a:r>
            <a:r>
              <a:rPr lang="bg-BG" sz="3950"/>
              <a:t>изключенията</a:t>
            </a:r>
            <a:r>
              <a:rPr lang="en-US" sz="3950"/>
              <a:t> в .NET</a:t>
            </a:r>
            <a:endParaRPr lang="bg-BG" sz="3950" dirty="0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651352" y="1269563"/>
            <a:ext cx="3084492" cy="649412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397" noProof="1"/>
              <a:t>System.Exception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507817" y="2397629"/>
            <a:ext cx="253503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CustomException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427352" y="3681632"/>
            <a:ext cx="361549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System.FormatException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7045942" y="5605548"/>
            <a:ext cx="381881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System.OverflowException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657196" y="2397630"/>
            <a:ext cx="3452600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System.SystemException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743271" y="3511415"/>
            <a:ext cx="3187103" cy="922110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System.NullReferenceException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815484" y="4641535"/>
            <a:ext cx="4284424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System.ArithmeticException</a:t>
            </a:r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5093721" y="3074103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6663436" y="3074102"/>
            <a:ext cx="193764" cy="4712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6070470" y="1959185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7816118" y="1959184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 rot="10800000">
            <a:off x="5846741" y="5262101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4908" y="5605549"/>
            <a:ext cx="440449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System.DividedByZeroException</a:t>
            </a:r>
          </a:p>
        </p:txBody>
      </p:sp>
      <p:sp>
        <p:nvSpPr>
          <p:cNvPr id="5" name="Right Arrow 4"/>
          <p:cNvSpPr/>
          <p:nvPr/>
        </p:nvSpPr>
        <p:spPr bwMode="auto">
          <a:xfrm rot="16200000">
            <a:off x="5474476" y="3687711"/>
            <a:ext cx="1408772" cy="181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0800000">
            <a:off x="7428160" y="5258126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EC9BDCF-8028-4CA8-AAD4-9B55D44063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5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5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23" y="1606541"/>
            <a:ext cx="2056559" cy="205655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267DB33E-75B9-5BA4-6C58-804892D26A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BG" dirty="0">
                <a:latin typeface="Consolas" panose="020B0609020204030204" pitchFamily="49" charset="0"/>
                <a:cs typeface="Consolas" panose="020B0609020204030204" pitchFamily="49" charset="0"/>
              </a:rPr>
              <a:t>ry-catch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308C4-2F58-4E30-BF14-F3EB6FBF10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Хващане на </a:t>
            </a:r>
            <a:r>
              <a:rPr lang="bg-BG" dirty="0"/>
              <a:t>изключения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3361</TotalTime>
  <Words>1688</Words>
  <Application>Microsoft Macintosh PowerPoint</Application>
  <PresentationFormat>Widescreen</PresentationFormat>
  <Paragraphs>323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Хващане на грешки </vt:lpstr>
      <vt:lpstr>Съдържание</vt:lpstr>
      <vt:lpstr>Изключения</vt:lpstr>
      <vt:lpstr>Какво е изключение?</vt:lpstr>
      <vt:lpstr>Как работят изключенията?</vt:lpstr>
      <vt:lpstr>Клас System.Exception</vt:lpstr>
      <vt:lpstr>Хващане на изключение</vt:lpstr>
      <vt:lpstr>Йерархия на изключенията в .NET</vt:lpstr>
      <vt:lpstr>Хващане на изключения</vt:lpstr>
      <vt:lpstr>Хващане на изключения</vt:lpstr>
      <vt:lpstr>Многократно използване на catch – Пример</vt:lpstr>
      <vt:lpstr>Намерете грешките!</vt:lpstr>
      <vt:lpstr>Хващане на всички изключения</vt:lpstr>
      <vt:lpstr>Конструкцията try-finally </vt:lpstr>
      <vt:lpstr>Try-finally – Пример</vt:lpstr>
      <vt:lpstr>Хвърляне на грешки</vt:lpstr>
      <vt:lpstr>Използване на ключовата дума Throw</vt:lpstr>
      <vt:lpstr>Хвърляне на изключения</vt:lpstr>
      <vt:lpstr>Преизползване на хвърляне на изключение</vt:lpstr>
      <vt:lpstr>Хвърляне на изключения – Примери</vt:lpstr>
      <vt:lpstr>Утвърдени практики  при изключенията</vt:lpstr>
      <vt:lpstr>Утвърдени практики (1)</vt:lpstr>
      <vt:lpstr>Утвърдени практики (2)</vt:lpstr>
      <vt:lpstr>Утвърдени практики (3)</vt:lpstr>
      <vt:lpstr>Утвърдени практики (4)</vt:lpstr>
      <vt:lpstr>Съзадаване на ново изключение</vt:lpstr>
      <vt:lpstr>Какво научихме днес?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785</cp:revision>
  <dcterms:created xsi:type="dcterms:W3CDTF">2018-05-23T13:08:44Z</dcterms:created>
  <dcterms:modified xsi:type="dcterms:W3CDTF">2023-08-19T15:52:15Z</dcterms:modified>
  <cp:category>programming;education;software engineering;software development</cp:category>
</cp:coreProperties>
</file>