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508" r:id="rId2"/>
    <p:sldId id="509" r:id="rId3"/>
    <p:sldId id="544" r:id="rId4"/>
    <p:sldId id="609" r:id="rId5"/>
    <p:sldId id="599" r:id="rId6"/>
    <p:sldId id="722" r:id="rId7"/>
    <p:sldId id="682" r:id="rId8"/>
    <p:sldId id="706" r:id="rId9"/>
    <p:sldId id="721" r:id="rId10"/>
    <p:sldId id="686" r:id="rId11"/>
    <p:sldId id="684" r:id="rId12"/>
    <p:sldId id="723" r:id="rId13"/>
    <p:sldId id="716" r:id="rId14"/>
    <p:sldId id="685" r:id="rId15"/>
    <p:sldId id="724" r:id="rId16"/>
    <p:sldId id="717" r:id="rId17"/>
    <p:sldId id="725" r:id="rId18"/>
    <p:sldId id="718" r:id="rId19"/>
    <p:sldId id="726" r:id="rId20"/>
    <p:sldId id="719" r:id="rId21"/>
    <p:sldId id="532" r:id="rId22"/>
    <p:sldId id="709" r:id="rId23"/>
    <p:sldId id="526" r:id="rId24"/>
    <p:sldId id="528" r:id="rId25"/>
    <p:sldId id="529" r:id="rId26"/>
    <p:sldId id="530" r:id="rId27"/>
    <p:sldId id="734" r:id="rId28"/>
    <p:sldId id="531" r:id="rId29"/>
    <p:sldId id="727" r:id="rId30"/>
    <p:sldId id="729" r:id="rId31"/>
    <p:sldId id="730" r:id="rId32"/>
    <p:sldId id="736" r:id="rId33"/>
    <p:sldId id="737" r:id="rId34"/>
    <p:sldId id="731" r:id="rId35"/>
    <p:sldId id="739" r:id="rId36"/>
    <p:sldId id="738" r:id="rId37"/>
    <p:sldId id="742" r:id="rId38"/>
    <p:sldId id="740" r:id="rId39"/>
    <p:sldId id="741" r:id="rId40"/>
    <p:sldId id="743" r:id="rId41"/>
    <p:sldId id="744" r:id="rId42"/>
    <p:sldId id="511" r:id="rId43"/>
    <p:sldId id="512" r:id="rId44"/>
    <p:sldId id="759" r:id="rId45"/>
    <p:sldId id="760" r:id="rId46"/>
    <p:sldId id="714" r:id="rId47"/>
    <p:sldId id="715" r:id="rId48"/>
    <p:sldId id="745" r:id="rId49"/>
    <p:sldId id="746" r:id="rId50"/>
    <p:sldId id="747" r:id="rId51"/>
    <p:sldId id="748" r:id="rId52"/>
    <p:sldId id="749" r:id="rId53"/>
    <p:sldId id="712" r:id="rId54"/>
    <p:sldId id="533" r:id="rId55"/>
    <p:sldId id="545" r:id="rId56"/>
    <p:sldId id="732" r:id="rId57"/>
    <p:sldId id="735" r:id="rId58"/>
    <p:sldId id="554" r:id="rId59"/>
    <p:sldId id="401" r:id="rId60"/>
    <p:sldId id="49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F0A0EE-2057-4776-9645-77555D04BE8F}">
          <p14:sldIdLst>
            <p14:sldId id="508"/>
            <p14:sldId id="509"/>
          </p14:sldIdLst>
        </p14:section>
        <p14:section name="What is Unit Testing?" id="{7F956D1F-41F4-4C51-9B52-95991463C747}">
          <p14:sldIdLst>
            <p14:sldId id="544"/>
            <p14:sldId id="609"/>
            <p14:sldId id="599"/>
          </p14:sldIdLst>
        </p14:section>
        <p14:section name="Testing Frameworks" id="{B7A00AC6-AF30-4071-87EF-3B59C6C9BFF3}">
          <p14:sldIdLst>
            <p14:sldId id="722"/>
            <p14:sldId id="682"/>
            <p14:sldId id="706"/>
            <p14:sldId id="721"/>
          </p14:sldIdLst>
        </p14:section>
        <p14:section name="NUnit First Steps" id="{F1C6CDC1-EE85-4771-8842-64CE17DBC4FD}">
          <p14:sldIdLst>
            <p14:sldId id="686"/>
            <p14:sldId id="684"/>
            <p14:sldId id="723"/>
            <p14:sldId id="716"/>
            <p14:sldId id="685"/>
            <p14:sldId id="724"/>
            <p14:sldId id="717"/>
            <p14:sldId id="725"/>
            <p14:sldId id="718"/>
            <p14:sldId id="726"/>
            <p14:sldId id="719"/>
            <p14:sldId id="532"/>
          </p14:sldIdLst>
        </p14:section>
        <p14:section name="The AAA Pattern" id="{AEB34C0B-A54E-4993-BAF7-77E24A52C0E4}">
          <p14:sldIdLst>
            <p14:sldId id="709"/>
            <p14:sldId id="526"/>
          </p14:sldIdLst>
        </p14:section>
        <p14:section name="Assertions" id="{FB782BE9-B065-479E-8417-44B6DC26F669}">
          <p14:sldIdLst>
            <p14:sldId id="528"/>
            <p14:sldId id="529"/>
            <p14:sldId id="530"/>
            <p14:sldId id="734"/>
            <p14:sldId id="531"/>
          </p14:sldIdLst>
        </p14:section>
        <p14:section name="Unit Testing Examples" id="{E9B27A06-9BC8-4248-92AB-48D21264EABF}">
          <p14:sldIdLst>
            <p14:sldId id="727"/>
            <p14:sldId id="729"/>
            <p14:sldId id="730"/>
            <p14:sldId id="736"/>
            <p14:sldId id="737"/>
            <p14:sldId id="731"/>
            <p14:sldId id="739"/>
            <p14:sldId id="738"/>
            <p14:sldId id="742"/>
            <p14:sldId id="740"/>
            <p14:sldId id="741"/>
            <p14:sldId id="743"/>
            <p14:sldId id="744"/>
          </p14:sldIdLst>
        </p14:section>
        <p14:section name="Data-Driven Testing" id="{CD83EA5A-0D81-44FB-948E-699322556915}">
          <p14:sldIdLst>
            <p14:sldId id="511"/>
            <p14:sldId id="512"/>
            <p14:sldId id="759"/>
            <p14:sldId id="760"/>
          </p14:sldIdLst>
        </p14:section>
        <p14:section name="Code Coverage" id="{C3B7E277-E7BD-4164-A01E-63C1EDA7E2BE}">
          <p14:sldIdLst>
            <p14:sldId id="714"/>
            <p14:sldId id="715"/>
            <p14:sldId id="745"/>
            <p14:sldId id="746"/>
            <p14:sldId id="747"/>
            <p14:sldId id="748"/>
            <p14:sldId id="749"/>
          </p14:sldIdLst>
        </p14:section>
        <p14:section name="Best Practices in Unit Testing" id="{E2E80B56-9DC1-4185-8E1A-542525CCD051}">
          <p14:sldIdLst>
            <p14:sldId id="712"/>
            <p14:sldId id="533"/>
            <p14:sldId id="545"/>
            <p14:sldId id="732"/>
            <p14:sldId id="735"/>
          </p14:sldIdLst>
        </p14:section>
        <p14:section name="Conclusion" id="{6197A876-2776-4AA8-89B1-1DCC3F394E56}">
          <p14:sldIdLst>
            <p14:sldId id="55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317A93-4236-4165-975C-EC32335B8B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0685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096257-DAD8-4812-B9B0-A70C1C755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171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C90EBE-CAA3-4906-8687-C346596106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280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015421-18D0-4E00-8EF3-8BEB3084C3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00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6255EA-4573-4211-AC02-6DC8B7047A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4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0F0B43-AD0D-4CA4-8058-D3DB721E9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133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C38461-6F0A-4A86-8948-17CFD917A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458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DED814-03B0-469D-9276-508680685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928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6413999-2AFC-48E4-AEB7-5F5999897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993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26C07-D324-40D8-861A-F604A849B6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9406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9044-F5B1-42C9-BDC5-82143B784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95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nakov/UnitTestingExample/blob/main/Collections/Collection.c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2#0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21wf8A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microsoft.com/office/2007/relationships/hdphoto" Target="../media/hdphoto2.wdp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49B2C-87F7-4355-AC11-AA46E3DD1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7EB2A9-FEB1-4F95-9F4B-070522E22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/>
              <a:t>Software University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41DE5F-465F-458F-B96C-CC1A3A6DA3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8792C2-A5A6-4E58-99AD-FFDD293C3B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5C4127-B68F-4F92-B6B2-BA345193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475221"/>
            <a:ext cx="11083636" cy="13687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600" dirty="0"/>
              <a:t>Unit Testing Concepts. Testing Frameworks.</a:t>
            </a:r>
            <a:br>
              <a:rPr lang="en-US" sz="3600" dirty="0"/>
            </a:br>
            <a:r>
              <a:rPr lang="en-US" sz="3600" dirty="0"/>
              <a:t>NUnit. Writing Automated Tests with NUnit</a:t>
            </a:r>
            <a:endParaRPr lang="en-US" sz="1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2637B-ACCB-463D-A0BF-0525A55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80775"/>
          </a:xfrm>
        </p:spPr>
        <p:txBody>
          <a:bodyPr>
            <a:normAutofit/>
          </a:bodyPr>
          <a:lstStyle/>
          <a:p>
            <a:r>
              <a:rPr lang="en-US" sz="5400"/>
              <a:t>Unit Testing</a:t>
            </a:r>
            <a:endParaRPr lang="en-US" sz="5400" dirty="0"/>
          </a:p>
        </p:txBody>
      </p:sp>
      <p:pic>
        <p:nvPicPr>
          <p:cNvPr id="1026" name="Picture 2" descr="unit testing Archives - ROXL">
            <a:extLst>
              <a:ext uri="{FF2B5EF4-FFF2-40B4-BE49-F238E27FC236}">
                <a16:creationId xmlns:a16="http://schemas.microsoft.com/office/drawing/2014/main" id="{21DF554D-B577-4180-8D1E-F6ECDC61F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10367"/>
          <a:stretch/>
        </p:blipFill>
        <p:spPr bwMode="auto">
          <a:xfrm>
            <a:off x="603322" y="3089179"/>
            <a:ext cx="2165142" cy="1517479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D3BD5-1323-4B6B-B43A-6FF4F62A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000" y="3024412"/>
            <a:ext cx="3686658" cy="200998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53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Setup and First Test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NUnit </a:t>
            </a:r>
            <a:r>
              <a:rPr lang="en-US" dirty="0"/>
              <a:t>== popular C# testing framework</a:t>
            </a:r>
          </a:p>
          <a:p>
            <a:pPr lvl="1"/>
            <a:r>
              <a:rPr lang="en-US" dirty="0"/>
              <a:t>Supports test suites, test cases, before &amp; after code, startup &amp; cleanup code, timeouts, expected errors, …</a:t>
            </a:r>
          </a:p>
          <a:p>
            <a:pPr lvl="1"/>
            <a:r>
              <a:rPr lang="en-US" dirty="0"/>
              <a:t>Like </a:t>
            </a:r>
            <a:r>
              <a:rPr lang="en-US" b="1" dirty="0"/>
              <a:t>JUnit</a:t>
            </a:r>
            <a:r>
              <a:rPr lang="en-US" dirty="0"/>
              <a:t> (for Java)</a:t>
            </a:r>
          </a:p>
          <a:p>
            <a:pPr lvl="1"/>
            <a:r>
              <a:rPr lang="en-US" dirty="0"/>
              <a:t>Free, open-source</a:t>
            </a:r>
          </a:p>
          <a:p>
            <a:pPr lvl="1"/>
            <a:r>
              <a:rPr lang="en-US" dirty="0"/>
              <a:t>Powerful and mature</a:t>
            </a:r>
          </a:p>
          <a:p>
            <a:pPr lvl="1"/>
            <a:r>
              <a:rPr lang="en-US" dirty="0"/>
              <a:t>Wide community</a:t>
            </a:r>
          </a:p>
          <a:p>
            <a:pPr lvl="1"/>
            <a:r>
              <a:rPr lang="en-US" dirty="0"/>
              <a:t>Built-in support in Visual Studio</a:t>
            </a:r>
          </a:p>
          <a:p>
            <a:pPr lvl="1"/>
            <a:r>
              <a:rPr lang="en-US" dirty="0"/>
              <a:t>Official site: </a:t>
            </a:r>
            <a:r>
              <a:rPr lang="en-US" dirty="0">
                <a:hlinkClick r:id="rId2"/>
              </a:rPr>
              <a:t>nunit.org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NUnit: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00" y="3071235"/>
            <a:ext cx="3565785" cy="17527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950ED7-B31B-43B8-A521-C164013A7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0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blank solution </a:t>
            </a:r>
            <a:r>
              <a:rPr lang="en-US" dirty="0"/>
              <a:t>in Visual Studio</a:t>
            </a:r>
          </a:p>
          <a:p>
            <a:pPr lvl="1"/>
            <a:r>
              <a:rPr lang="en-US" dirty="0"/>
              <a:t>It will hold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project for testing</a:t>
            </a:r>
          </a:p>
          <a:p>
            <a:pPr lvl="1"/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unit test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project</a:t>
            </a:r>
            <a:r>
              <a:rPr lang="en-US" dirty="0"/>
              <a:t> (tests)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Blank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00" y="1989000"/>
            <a:ext cx="7206800" cy="441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8F04EEA-64D1-4011-8DF0-C9F5DB289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console-based app</a:t>
            </a:r>
            <a:r>
              <a:rPr lang="en-US" dirty="0"/>
              <a:t>, to hold the </a:t>
            </a:r>
            <a:r>
              <a:rPr lang="en-US" b="1" dirty="0">
                <a:solidFill>
                  <a:schemeClr val="bg1"/>
                </a:solidFill>
              </a:rPr>
              <a:t>code for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 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0" y="2243073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41726D-20FE-4320-A1B9-F7666ECA7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25C178-D39D-4BC5-A3C6-989C48C74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NUnit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55D02B1-B4CB-4E74-8B34-3E835535B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6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Project Reference </a:t>
            </a:r>
            <a:r>
              <a:rPr lang="en-US" dirty="0"/>
              <a:t>to the target project for testing: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Adding Project Reference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854000"/>
            <a:ext cx="7404510" cy="239981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E561D1-BF79-4204-9561-D3CC5515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27" y="4337635"/>
            <a:ext cx="7404510" cy="237077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5E02919-2571-445E-8C42-F559FE580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Writing the first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NUnit test method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First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BB79AB8-E40D-4F40-A2F1-F02C02E9E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85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[Test Explorer]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tool in Visual Studio</a:t>
            </a:r>
          </a:p>
          <a:p>
            <a:pPr lvl="1"/>
            <a:r>
              <a:rPr lang="en-US" dirty="0"/>
              <a:t>Show the [Test Explorer]: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[Ctrl + E] + 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Visualizes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hierarchy</a:t>
            </a:r>
            <a:r>
              <a:rPr lang="en-US" b="1" dirty="0"/>
              <a:t> </a:t>
            </a:r>
            <a:r>
              <a:rPr lang="en-US" dirty="0"/>
              <a:t>of tests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Executes</a:t>
            </a:r>
            <a:r>
              <a:rPr lang="en-US" dirty="0"/>
              <a:t> tests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Reports</a:t>
            </a:r>
            <a:r>
              <a:rPr lang="en-US" dirty="0"/>
              <a:t> results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</a:t>
            </a:r>
            <a:r>
              <a:rPr lang="en-US" dirty="0"/>
              <a:t>the Tests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1F3B5DB-F57E-444C-8608-6DF822CF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2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576F4A-B65B-4DB2-A571-65F31EF17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NuGet packages</a:t>
            </a:r>
            <a:r>
              <a:rPr lang="en-US" dirty="0"/>
              <a:t>, required to run NUnit tests in Visual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DC6C6D-C5E6-48AF-8346-80A88A4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NUnit: NuGet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8F2BA-F758-47DE-8AFF-2A7B3CA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957190"/>
            <a:ext cx="10890000" cy="457681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6C71823-5DF8-4B82-A385-F05DF7C52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5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1766" y="1314000"/>
            <a:ext cx="11704234" cy="53226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What is Unit Testing</a:t>
            </a:r>
            <a:r>
              <a:rPr lang="bg-BG" sz="3400" dirty="0"/>
              <a:t>?</a:t>
            </a:r>
            <a:r>
              <a:rPr lang="en-US" sz="3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Testing Frameworks</a:t>
            </a:r>
          </a:p>
          <a:p>
            <a:pPr>
              <a:lnSpc>
                <a:spcPct val="110000"/>
              </a:lnSpc>
            </a:pPr>
            <a:r>
              <a:rPr lang="en-US" sz="3400" dirty="0" err="1"/>
              <a:t>NUnit</a:t>
            </a:r>
            <a:r>
              <a:rPr lang="en-US" sz="3400" dirty="0"/>
              <a:t> First Steps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The AAA Pattern – Arrange, Act, Assert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Assertions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Unit Testing Examples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Data-Driven Testing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Code Coverage – How the Tests Cover the Code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Best Practices in Unit Testing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CC9FD4-C8C7-4BAB-A32D-59D165E76D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 classes </a:t>
            </a:r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test methods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2580118"/>
            <a:ext cx="3093000" cy="578882"/>
          </a:xfrm>
          <a:prstGeom prst="wedgeRoundRectCallout">
            <a:avLst>
              <a:gd name="adj1" fmla="val -72087"/>
              <a:gd name="adj2" fmla="val 24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notation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3431167"/>
            <a:ext cx="1833000" cy="598408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class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687338"/>
            <a:ext cx="2250000" cy="578882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method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5713692"/>
            <a:ext cx="1845000" cy="578882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1795378"/>
            <a:ext cx="2508000" cy="578882"/>
          </a:xfrm>
          <a:prstGeom prst="wedgeRoundRectCallout">
            <a:avLst>
              <a:gd name="adj1" fmla="val -74567"/>
              <a:gd name="adj2" fmla="val 45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NUnit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00" y="2200659"/>
            <a:ext cx="2577665" cy="2218749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7E56393-BF82-4611-85EA-680B625B1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52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and Cleanup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or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or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06000" y="1951655"/>
            <a:ext cx="2462258" cy="882654"/>
          </a:xfrm>
          <a:prstGeom prst="wedgeRoundRectCallout">
            <a:avLst>
              <a:gd name="adj1" fmla="val -75907"/>
              <a:gd name="adj2" fmla="val 349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000" y="5454000"/>
            <a:ext cx="2226841" cy="882654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after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2870312-5DB3-45EA-829A-71891D6C4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44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Arrange  Act  Assert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E8A64-00D9-42CB-8419-B3264BD391C0}"/>
              </a:ext>
            </a:extLst>
          </p:cNvPr>
          <p:cNvSpPr txBox="1"/>
          <p:nvPr/>
        </p:nvSpPr>
        <p:spPr>
          <a:xfrm>
            <a:off x="4521001" y="1697144"/>
            <a:ext cx="3150000" cy="186204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</a:rPr>
              <a:t>AAA</a:t>
            </a:r>
          </a:p>
        </p:txBody>
      </p:sp>
    </p:spTree>
    <p:extLst>
      <p:ext uri="{BB962C8B-B14F-4D97-AF65-F5344CB8AC3E}">
        <p14:creationId xmlns:p14="http://schemas.microsoft.com/office/powerpoint/2010/main" val="19044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Automated tests usually follow the </a:t>
            </a:r>
            <a:r>
              <a:rPr lang="en-US" b="1" dirty="0"/>
              <a:t>"AAA" pattern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rrange</a:t>
            </a:r>
            <a:r>
              <a:rPr lang="en-US" dirty="0"/>
              <a:t>: prepare the </a:t>
            </a:r>
            <a:r>
              <a:rPr lang="en-US" b="1" dirty="0"/>
              <a:t>input</a:t>
            </a:r>
            <a:r>
              <a:rPr lang="en-US" dirty="0"/>
              <a:t> data and entrance conditions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ct</a:t>
            </a:r>
            <a:r>
              <a:rPr lang="en-US" dirty="0"/>
              <a:t>: invoke the </a:t>
            </a:r>
            <a:r>
              <a:rPr lang="en-US" b="1" dirty="0"/>
              <a:t>action</a:t>
            </a:r>
            <a:r>
              <a:rPr lang="en-US" dirty="0"/>
              <a:t> for testing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ssert</a:t>
            </a:r>
            <a:r>
              <a:rPr lang="bg-BG" dirty="0"/>
              <a:t>: </a:t>
            </a:r>
            <a:r>
              <a:rPr lang="en-US" dirty="0"/>
              <a:t>check the </a:t>
            </a:r>
            <a:r>
              <a:rPr lang="en-US" b="1" dirty="0"/>
              <a:t>output</a:t>
            </a:r>
            <a:r>
              <a:rPr lang="en-US" dirty="0"/>
              <a:t> and exit conditions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"AAA" Testing Pattern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new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int[]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{3,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0762C6-CF60-4C34-82D0-36EC8AAE7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701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0A76-8479-4155-8044-508DEF77D0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GB"/>
              <a:t>Checking the Results and Output Conditions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B9CD0-2B6D-45DF-9F39-84E2CA7D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4300"/>
            <a:ext cx="2479280" cy="2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Assert that </a:t>
            </a:r>
            <a:r>
              <a:rPr lang="en-GB" b="1" dirty="0">
                <a:solidFill>
                  <a:schemeClr val="bg1"/>
                </a:solidFill>
              </a:rPr>
              <a:t>condition</a:t>
            </a:r>
            <a:r>
              <a:rPr lang="en-GB" dirty="0"/>
              <a:t> is true</a:t>
            </a:r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Comparison</a:t>
            </a:r>
            <a:r>
              <a:rPr lang="en-GB" dirty="0"/>
              <a:t> (equal, greater than, less than or equal, …)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Range</a:t>
            </a:r>
            <a:r>
              <a:rPr lang="en-GB" dirty="0"/>
              <a:t> assertions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(1)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4904" y="3283952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Assert.That(actual,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(expected));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4904" y="1915916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55ABFFF-B137-4374-BF6D-864A29F7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4" y="4077883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Assert.AreEqual(expected, actual);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9E0DBF-8930-4057-9BA5-969DFF7D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0" y="548207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percentage = 99.95;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(80, 100));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EB2D09-9700-4D46-9DED-38DE5B7E2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0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assertions</a:t>
            </a:r>
          </a:p>
          <a:p>
            <a:endParaRPr lang="en-GB" sz="2799" b="1" dirty="0"/>
          </a:p>
          <a:p>
            <a:endParaRPr lang="en-GB" sz="1400" b="1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dirty="0"/>
              <a:t>Assertions by </a:t>
            </a:r>
            <a:r>
              <a:rPr lang="en-GB" b="1" dirty="0">
                <a:solidFill>
                  <a:schemeClr val="bg1"/>
                </a:solidFill>
              </a:rPr>
              <a:t>regex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matching</a:t>
            </a:r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300"/>
              </a:spcBef>
              <a:buClr>
                <a:schemeClr val="tx1"/>
              </a:buClr>
            </a:pPr>
            <a:r>
              <a:rPr lang="en-GB" dirty="0"/>
              <a:t>Assertions for </a:t>
            </a:r>
            <a:r>
              <a:rPr lang="en-GB" b="1" dirty="0">
                <a:solidFill>
                  <a:schemeClr val="bg1"/>
                </a:solidFill>
              </a:rPr>
              <a:t>expected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exception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(2)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7210" y="187409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Does.Contain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expected));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54640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Throws.InstanceOf&lt;</a:t>
            </a:r>
            <a:r>
              <a:rPr lang="en-US" sz="2799" b="1" noProof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6251179-C61A-4E6E-860A-8BA68C2E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36627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string date = "7/11/2021";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Assert.That(date, </a:t>
            </a:r>
            <a:r>
              <a:rPr lang="nb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Does.Match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(@"</a:t>
            </a:r>
            <a:r>
              <a:rPr lang="nb-NO" sz="2799" b="1" noProof="1">
                <a:solidFill>
                  <a:schemeClr val="bg1">
                    <a:lumMod val="75000"/>
                  </a:schemeClr>
                </a:solidFill>
                <a:cs typeface="Consolas" pitchFamily="49" charset="0"/>
              </a:rPr>
              <a:t>^\d{1,2}/\d{1,2}/\d{4}$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1085559-FF08-46FB-B10E-DB64CD87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Collection</a:t>
            </a:r>
            <a:r>
              <a:rPr lang="en-GB" dirty="0"/>
              <a:t> assertions</a:t>
            </a:r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Collection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range</a:t>
            </a:r>
            <a:r>
              <a:rPr lang="en-GB" dirty="0"/>
              <a:t> assertions</a:t>
            </a:r>
          </a:p>
          <a:p>
            <a:endParaRPr lang="en-GB" b="1" dirty="0"/>
          </a:p>
          <a:p>
            <a:endParaRPr lang="en-GB" sz="1200" b="1" dirty="0"/>
          </a:p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File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directory</a:t>
            </a:r>
            <a:r>
              <a:rPr lang="en-GB" dirty="0"/>
              <a:t> assertions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(3)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3682076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percentages = new int[] { 10, 30, 50, 100 };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Assert.That(percentages,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Is.All.InRange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(0, 100));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EE2711C-F928-4ED8-A950-37DD9139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2" y="1882076"/>
            <a:ext cx="10571098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expected,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Has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AC14427-9391-48A5-B4F7-F2C7EE51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552226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Does.Exist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DirectoryAssert.Exists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path);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C8452E-CBB7-4B09-A7F1-D518A1E92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Assertions can </a:t>
            </a:r>
            <a:r>
              <a:rPr lang="en-US" b="1" dirty="0">
                <a:solidFill>
                  <a:schemeClr val="bg1"/>
                </a:solidFill>
              </a:rPr>
              <a:t>show messages </a:t>
            </a:r>
            <a:r>
              <a:rPr lang="en-US" dirty="0"/>
              <a:t>to helps with </a:t>
            </a:r>
            <a:r>
              <a:rPr lang="en-US" b="1" dirty="0">
                <a:solidFill>
                  <a:schemeClr val="bg1"/>
                </a:solidFill>
              </a:rPr>
              <a:t>diagnostics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Assertion Messages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1968904"/>
            <a:ext cx="1080000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7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1" y="3422869"/>
            <a:ext cx="6165000" cy="2076131"/>
          </a:xfrm>
          <a:prstGeom prst="roundRect">
            <a:avLst>
              <a:gd name="adj" fmla="val 10240"/>
            </a:avLst>
          </a:prstGeom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tx1"/>
            </a:extrusionClr>
            <a:contourClr>
              <a:schemeClr val="tx1"/>
            </a:contourClr>
          </a:sp3d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6000" y="3422869"/>
            <a:ext cx="4049999" cy="1038066"/>
          </a:xfrm>
          <a:prstGeom prst="wedgeRoundRectCallout">
            <a:avLst>
              <a:gd name="adj1" fmla="val -61840"/>
              <a:gd name="adj2" fmla="val 311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Failure messages in the tests help finding the problem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B5ED34-0DBD-4A80-96BA-BA1739923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2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Implementing NUnit Test Cases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81DF6-A0AD-4F5B-BADE-C5EB68F1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6" y="1281546"/>
            <a:ext cx="2770909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04083" y="2653293"/>
            <a:ext cx="7206918" cy="1360707"/>
          </a:xfrm>
        </p:spPr>
        <p:txBody>
          <a:bodyPr/>
          <a:lstStyle/>
          <a:p>
            <a:r>
              <a:rPr lang="en-US" sz="3800" dirty="0"/>
              <a:t>Automated Testing of Software Components (Units)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04083" y="1719000"/>
            <a:ext cx="7206918" cy="990275"/>
          </a:xfrm>
        </p:spPr>
        <p:txBody>
          <a:bodyPr/>
          <a:lstStyle/>
          <a:p>
            <a:r>
              <a:rPr lang="en-US" dirty="0"/>
              <a:t>What is Unit Testing?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7745-328D-4E65-A7D4-D5F1F27C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24" y="1643300"/>
            <a:ext cx="2479280" cy="2479280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AEC1ED-96DD-4F55-B268-97E0DD0C51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BDA0D-5E86-42D7-A350-FB0142C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Tests for the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Collection&lt;T&gt;</a:t>
            </a:r>
            <a:r>
              <a:rPr lang="en-US" dirty="0"/>
              <a:t>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1632D-2A93-4EED-AC94-46D2CB21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0" y="1359000"/>
            <a:ext cx="1132312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Collection&lt;T&gt;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[int index]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index, 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Exchange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index1, int index2)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override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B0345-C894-4CE8-AA41-B8CB710188FA}"/>
              </a:ext>
            </a:extLst>
          </p:cNvPr>
          <p:cNvSpPr txBox="1"/>
          <p:nvPr/>
        </p:nvSpPr>
        <p:spPr>
          <a:xfrm>
            <a:off x="2503125" y="6305721"/>
            <a:ext cx="9270001" cy="369332"/>
          </a:xfrm>
          <a:prstGeom prst="rect">
            <a:avLst/>
          </a:prstGeom>
          <a:solidFill>
            <a:srgbClr val="E0E3E9">
              <a:alpha val="50196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https://github.com/nakov/UnitTestingExample/blob/main/Collections/Collection.cs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3B19D2-1653-46E1-B6C5-E31E8032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306" y="1404000"/>
            <a:ext cx="4074000" cy="1890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5A4DE11-0A24-478F-9037-5D619BD93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18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Tests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CollectionTests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Test_Collection_EmptyConstructor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Test_Collection_ConstructorSingleItem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Test_Collection_ConstructorMultipleItems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391AC7-9E06-48F0-8369-16ECB5E15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Tests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Test_Collection_ExchangeFirstLast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Test_Collection_ExchangeInvalidIndexes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F66E-5BAE-4C75-809A-EEB55C132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6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Tests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04" y="1404000"/>
            <a:ext cx="1132312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Test_Collection_RemoveAll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Test_Collection_Clear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Test_Collection_CountAndCapacity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Test_Collection_ToStringEmpty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Test_Collection_ToStringSingle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Test_Collection_ToStringMultiple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Test_Collection_ToStringNestedCollections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Test_Collection_1MillionItems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351016-EFDD-4AF9-9AB3-F9444972A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8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Cases: Empty 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72608"/>
            <a:ext cx="10989068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Test_Collection_EmptyConstructor()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1801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https://judge.softuni.bg/Contests/Practice/Index/3162#0</a:t>
            </a:r>
            <a:endParaRPr lang="en-US" sz="17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FA71FF-0908-42B3-BB68-13F51D06A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Constructor with Single / Multiple Items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314000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Test_Collection_ConstructorSingleItem()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B0C00-65C5-4345-8CD0-F5A66102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4016668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Test_Collection_ConstructorMultipleItems()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Collection&lt;int&gt;(5, 10, 15);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Is.EqualTo("[5, 10, 15]"));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DC76E3-AF78-44B2-8BAE-D1432255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6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Test Cases: Add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94000"/>
            <a:ext cx="10989068" cy="4822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void Test_Collections_Add()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nums.Add(6);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Assert.That(nums.ToString(), Is.Equal("[5, 6]"));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2D7FDC-EB09-4E9D-8806-E9B383DB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9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Test Cases: Add Range + Grow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34" y="1494000"/>
            <a:ext cx="1143906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public void Test_Collection_AddRangeWithGrow()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int oldCapacity = nums.Capacity;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newNums = Enumerable.Range(1000, 2000).ToArray();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nums.AddRange(newNums);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string expectedNums = "[" + string.Join(", ", newNums) + "]";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Assert.That(nums.ToString(), Is.EqualTo(expectedNums));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Is.GreaterThanOrEqualTo(oldCapacity));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Is.GreaterThanOrEqualTo(nums.Count));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A82819-CCE6-4C17-8F91-9EDC4963C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86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Cases: Get by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49000"/>
            <a:ext cx="10989068" cy="5049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Collection&lt;string&gt;("Peter", "Maria");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item0 = names[0];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item1 = names[1];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Assert.That(item0, Is.EqualTo("Peter"));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Assert.That(item1, Is.EqualTo("Maria"));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136499-2F2D-4E4E-BDD7-B18BA031B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9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Cases: Get by Invalid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04000"/>
            <a:ext cx="10989068" cy="5151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Test_Collection_GetByInvalidIndex()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Collection&lt;string&gt;("Bob", "Joe");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Assert.That(names.ToString(), Is.EqualTo("[Bob, Joe]"));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7FEC4E-80B2-4328-AB5F-4E5EA4D70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03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 </a:t>
            </a:r>
            <a:r>
              <a:rPr lang="en-US" dirty="0"/>
              <a:t>== a piece of code that </a:t>
            </a:r>
            <a:r>
              <a:rPr lang="en-US" b="1" dirty="0"/>
              <a:t>tests specific</a:t>
            </a:r>
            <a:br>
              <a:rPr lang="en-US" b="1" dirty="0"/>
            </a:br>
            <a:r>
              <a:rPr lang="en-US" b="1" dirty="0"/>
              <a:t>functionality</a:t>
            </a:r>
            <a:r>
              <a:rPr lang="en-US" dirty="0"/>
              <a:t> in certain software component 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047" y="1295774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866A00-EFDA-4A74-94BF-93CF9C395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Cases: </a:t>
            </a:r>
            <a:r>
              <a:rPr lang="en-US" noProof="1"/>
              <a:t>ToString() </a:t>
            </a:r>
            <a:r>
              <a:rPr lang="en-US" dirty="0"/>
              <a:t>for Nested Collections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44612"/>
            <a:ext cx="10989068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Test_Collection_ToStringNestedCollections()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Collection&lt;string&gt;("Teddy", "Gerry");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Collection&lt;int&gt;(10, 20);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dates = new Collection&lt;DateTime&gt;();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nested = new Collection&lt;object&gt;(names, nums, dates);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nestedToString = nested.ToString();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Assert.That(nestedToString,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Is.EqualTo("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[[Teddy, Gerry], [10, 20], []]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446A82-5FF4-4FC5-B60A-733AE26BC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Performance Test with 1 Million Items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4" y="1314000"/>
            <a:ext cx="1098906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Timeout(1000)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Test_Collection_1MillionItems()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const int itemsCount = 1000000;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(Enumerable.Range(1, itemsCount).ToArray());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Assert.That(nums.Count == itemsCount);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i = itemsCount - 1; i &gt;= 0; i--)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Assert.That(nums.ToString() == "[]");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764CB9-AE09-4332-97D6-C284BA4D9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1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AB241-A7F5-4B53-AB06-32370598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14" y="684000"/>
            <a:ext cx="7897773" cy="3739629"/>
          </a:xfrm>
          <a:prstGeom prst="roundRect">
            <a:avLst>
              <a:gd name="adj" fmla="val 4324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362970-88CF-4FCD-B536-50DE82292B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Data-Driven Testing</a:t>
            </a:r>
          </a:p>
        </p:txBody>
      </p:sp>
    </p:spTree>
    <p:extLst>
      <p:ext uri="{BB962C8B-B14F-4D97-AF65-F5344CB8AC3E}">
        <p14:creationId xmlns:p14="http://schemas.microsoft.com/office/powerpoint/2010/main" val="198448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Data-driven testing</a:t>
            </a:r>
            <a:r>
              <a:rPr lang="en-US" dirty="0"/>
              <a:t> == running the same test case with multiple data (e. g. datasets in the C# code / Excel spreadsheet)</a:t>
            </a:r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Testing</a:t>
            </a:r>
            <a:endParaRPr lang="bg-B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AE97E-981C-499D-B26B-86121F41B511}"/>
              </a:ext>
            </a:extLst>
          </p:cNvPr>
          <p:cNvSpPr txBox="1"/>
          <p:nvPr/>
        </p:nvSpPr>
        <p:spPr>
          <a:xfrm>
            <a:off x="146604" y="6055780"/>
            <a:ext cx="11888961" cy="5847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Data-driven testing framework</a:t>
            </a:r>
            <a:r>
              <a:rPr lang="en-US" sz="3200" dirty="0"/>
              <a:t>: code and data stored separately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780B59-2A13-443F-8128-4AB434839808}"/>
              </a:ext>
            </a:extLst>
          </p:cNvPr>
          <p:cNvGrpSpPr/>
          <p:nvPr/>
        </p:nvGrpSpPr>
        <p:grpSpPr>
          <a:xfrm>
            <a:off x="516000" y="2593150"/>
            <a:ext cx="4631320" cy="3310850"/>
            <a:chOff x="519680" y="3428999"/>
            <a:chExt cx="4406320" cy="315000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76E516-0531-4E14-8A48-06A221B475CE}"/>
                </a:ext>
              </a:extLst>
            </p:cNvPr>
            <p:cNvSpPr/>
            <p:nvPr/>
          </p:nvSpPr>
          <p:spPr bwMode="auto">
            <a:xfrm>
              <a:off x="519680" y="3428999"/>
              <a:ext cx="4406320" cy="3150001"/>
            </a:xfrm>
            <a:prstGeom prst="roundRect">
              <a:avLst>
                <a:gd name="adj" fmla="val 1837"/>
              </a:avLst>
            </a:prstGeom>
            <a:solidFill>
              <a:srgbClr val="234465">
                <a:alpha val="10196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CF3C1C-8374-40F2-8F23-681A93F6CF6F}"/>
                </a:ext>
              </a:extLst>
            </p:cNvPr>
            <p:cNvSpPr txBox="1"/>
            <p:nvPr/>
          </p:nvSpPr>
          <p:spPr>
            <a:xfrm>
              <a:off x="651000" y="3535780"/>
              <a:ext cx="4167007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Data Set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53C10E-5138-485E-B90E-1EF44923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680" y="4149000"/>
              <a:ext cx="3866320" cy="21634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E6D5A77-AA1B-4550-A354-51D09C48005F}"/>
              </a:ext>
            </a:extLst>
          </p:cNvPr>
          <p:cNvSpPr/>
          <p:nvPr/>
        </p:nvSpPr>
        <p:spPr bwMode="auto">
          <a:xfrm>
            <a:off x="5329949" y="4046075"/>
            <a:ext cx="591802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EF4CF4-BD4B-42ED-841C-2F4CB0759DDA}"/>
              </a:ext>
            </a:extLst>
          </p:cNvPr>
          <p:cNvGrpSpPr/>
          <p:nvPr/>
        </p:nvGrpSpPr>
        <p:grpSpPr>
          <a:xfrm>
            <a:off x="6104380" y="2593150"/>
            <a:ext cx="5479531" cy="3310850"/>
            <a:chOff x="6194381" y="2664000"/>
            <a:chExt cx="5213322" cy="31500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D66FD7-CDBD-4D40-9E6F-954A55C18131}"/>
                </a:ext>
              </a:extLst>
            </p:cNvPr>
            <p:cNvGrpSpPr/>
            <p:nvPr/>
          </p:nvGrpSpPr>
          <p:grpSpPr>
            <a:xfrm>
              <a:off x="6194381" y="2664000"/>
              <a:ext cx="5213322" cy="3150001"/>
              <a:chOff x="519680" y="3428999"/>
              <a:chExt cx="4406320" cy="3150001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FB1E9B7-EABD-4991-9C83-AF299F60A316}"/>
                  </a:ext>
                </a:extLst>
              </p:cNvPr>
              <p:cNvSpPr/>
              <p:nvPr/>
            </p:nvSpPr>
            <p:spPr bwMode="auto">
              <a:xfrm>
                <a:off x="519680" y="3428999"/>
                <a:ext cx="4406320" cy="3150001"/>
              </a:xfrm>
              <a:prstGeom prst="roundRect">
                <a:avLst>
                  <a:gd name="adj" fmla="val 1837"/>
                </a:avLst>
              </a:prstGeom>
              <a:solidFill>
                <a:srgbClr val="234465">
                  <a:alpha val="10196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EB043-3143-480E-A295-FDEC19156E4C}"/>
                  </a:ext>
                </a:extLst>
              </p:cNvPr>
              <p:cNvSpPr txBox="1"/>
              <p:nvPr/>
            </p:nvSpPr>
            <p:spPr>
              <a:xfrm>
                <a:off x="651000" y="3535780"/>
                <a:ext cx="4167007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Testing Scripts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A1A5A8-761F-4769-A0DA-565C6EAD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009" y="3384001"/>
              <a:ext cx="4607803" cy="216339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86F580F-07EA-4C3F-918B-21E733F47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51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</a:rPr>
              <a:t>[TestCase]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attribute in NUnit assigns </a:t>
            </a:r>
            <a:r>
              <a:rPr lang="en-US" b="1" dirty="0">
                <a:solidFill>
                  <a:schemeClr val="bg1"/>
                </a:solidFill>
              </a:rPr>
              <a:t>multiple datasets </a:t>
            </a:r>
            <a:r>
              <a:rPr lang="en-US" dirty="0"/>
              <a:t>in test method parameters</a:t>
            </a:r>
          </a:p>
          <a:p>
            <a:pPr marL="0" indent="0">
              <a:buNone/>
            </a:pPr>
            <a:endParaRPr lang="bg-BG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Testing with </a:t>
            </a:r>
            <a:r>
              <a:rPr lang="en-US" dirty="0" err="1"/>
              <a:t>NUnit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519276-ED50-49C7-B4E1-0171A80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4" y="2573999"/>
            <a:ext cx="8602731" cy="393300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29F857-A443-4F2C-9B34-4E6C1279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51" y="1954873"/>
            <a:ext cx="5083435" cy="131642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A6BEAE3-59A4-4DC7-B917-7165CDA7B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62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E4BF40-7179-4485-A9A6-0A7340E75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Testing with NUnit (2)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138A3-105A-4BCC-8BFC-32615FD3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5" y="1888952"/>
            <a:ext cx="7715250" cy="46672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99182-C945-412E-9014-C7AAA34A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1434128"/>
            <a:ext cx="6011325" cy="23649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B9810BE-C08E-42CD-8866-68EF8D846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694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Checking the Lines Covered by the Tests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707BD-8BD1-4C1B-B3EB-CB8F0499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43" y="1622701"/>
            <a:ext cx="2417827" cy="2016011"/>
          </a:xfrm>
          <a:prstGeom prst="roundRect">
            <a:avLst>
              <a:gd name="adj" fmla="val 718"/>
            </a:avLst>
          </a:prstGeom>
        </p:spPr>
      </p:pic>
    </p:spTree>
    <p:extLst>
      <p:ext uri="{BB962C8B-B14F-4D97-AF65-F5344CB8AC3E}">
        <p14:creationId xmlns:p14="http://schemas.microsoft.com/office/powerpoint/2010/main" val="299319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D777-94BA-427A-B65D-10307497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coverage </a:t>
            </a:r>
            <a:r>
              <a:rPr lang="en-US" dirty="0"/>
              <a:t>tools measure how many lines of code (LOC) are </a:t>
            </a:r>
            <a:r>
              <a:rPr lang="en-US" b="1" dirty="0"/>
              <a:t>covered </a:t>
            </a:r>
            <a:r>
              <a:rPr lang="en-US" dirty="0"/>
              <a:t>by the test execution</a:t>
            </a:r>
          </a:p>
          <a:p>
            <a:pPr lvl="1"/>
            <a:r>
              <a:rPr lang="en-US" dirty="0"/>
              <a:t>Lines executed at least once are colored 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pPr lvl="1"/>
            <a:r>
              <a:rPr lang="en-US" dirty="0"/>
              <a:t>Lines never executed (untested lines) are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dirty="0"/>
              <a:t>Partially executed lines are </a:t>
            </a:r>
            <a:r>
              <a:rPr lang="en-US" b="1" dirty="0">
                <a:solidFill>
                  <a:schemeClr val="bg1"/>
                </a:solidFill>
              </a:rPr>
              <a:t>orange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code coverage </a:t>
            </a:r>
            <a:r>
              <a:rPr lang="en-US" b="1" dirty="0"/>
              <a:t>for the automated tests </a:t>
            </a:r>
            <a:r>
              <a:rPr lang="en-US" dirty="0"/>
              <a:t>is an important </a:t>
            </a:r>
            <a:r>
              <a:rPr lang="en-US" b="1" dirty="0"/>
              <a:t>metric</a:t>
            </a:r>
            <a:r>
              <a:rPr lang="en-US" dirty="0"/>
              <a:t> in software engineering</a:t>
            </a:r>
          </a:p>
          <a:p>
            <a:pPr lvl="1"/>
            <a:r>
              <a:rPr lang="en-US" dirty="0"/>
              <a:t>Code coverage of </a:t>
            </a:r>
            <a:r>
              <a:rPr lang="en-US" b="1" dirty="0"/>
              <a:t>70 - 80%</a:t>
            </a:r>
            <a:r>
              <a:rPr lang="en-US" dirty="0"/>
              <a:t> is a reasonable goal for most projects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69E31-677C-42CC-8221-7A97F0C1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5F649-9AA9-4DD3-868C-2D2036F6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203" y="2034000"/>
            <a:ext cx="2417827" cy="2016011"/>
          </a:xfrm>
          <a:prstGeom prst="roundRect">
            <a:avLst>
              <a:gd name="adj" fmla="val 71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DD79FCF-C893-4A93-A065-79B74FC47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8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Coverage: Examples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C5E6E-E658-4A6C-B27D-60DDBD5D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69" y="1735568"/>
            <a:ext cx="11314062" cy="4393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A1B45E-C6C6-4679-922B-5D3CAD694B8B}"/>
              </a:ext>
            </a:extLst>
          </p:cNvPr>
          <p:cNvSpPr/>
          <p:nvPr/>
        </p:nvSpPr>
        <p:spPr bwMode="auto">
          <a:xfrm>
            <a:off x="336000" y="1735568"/>
            <a:ext cx="11520000" cy="2908432"/>
          </a:xfrm>
          <a:prstGeom prst="rect">
            <a:avLst/>
          </a:prstGeom>
          <a:noFill/>
          <a:ln w="3810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9D4F-5954-41A8-945B-0E6A84CD8692}"/>
              </a:ext>
            </a:extLst>
          </p:cNvPr>
          <p:cNvSpPr/>
          <p:nvPr/>
        </p:nvSpPr>
        <p:spPr bwMode="auto">
          <a:xfrm>
            <a:off x="336000" y="4779000"/>
            <a:ext cx="11520000" cy="1440000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442C8C6-0AD9-4080-B77B-2ED24A76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3114000"/>
            <a:ext cx="3015000" cy="951131"/>
          </a:xfrm>
          <a:prstGeom prst="wedgeRoundRectCallout">
            <a:avLst>
              <a:gd name="adj1" fmla="val -68839"/>
              <a:gd name="adj2" fmla="val -258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This code was fully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covered</a:t>
            </a:r>
            <a:r>
              <a:rPr lang="en-US" sz="2399" b="1" dirty="0">
                <a:solidFill>
                  <a:srgbClr val="FFFFFF"/>
                </a:solidFill>
              </a:rPr>
              <a:t> by the tests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B3063C79-466C-4280-B6A6-51DF3650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5023434"/>
            <a:ext cx="3015000" cy="951131"/>
          </a:xfrm>
          <a:prstGeom prst="wedgeRoundRectCallout">
            <a:avLst>
              <a:gd name="adj1" fmla="val -67506"/>
              <a:gd name="adj2" fmla="val -269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This code was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covered</a:t>
            </a:r>
            <a:r>
              <a:rPr lang="en-US" sz="2399" b="1" dirty="0">
                <a:solidFill>
                  <a:srgbClr val="FFFFFF"/>
                </a:solidFill>
              </a:rPr>
              <a:t> by the tests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216C02-7C85-45E7-90D7-177E79CDE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3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Coverage: Examples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751BE-7D24-410A-9683-642F539A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660876"/>
            <a:ext cx="10710000" cy="4738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AB5E3259-1A51-467E-AB79-1ACEBE6EA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1215341"/>
            <a:ext cx="3915000" cy="997881"/>
          </a:xfrm>
          <a:prstGeom prst="wedgeRoundRectCallout">
            <a:avLst>
              <a:gd name="adj1" fmla="val -65112"/>
              <a:gd name="adj2" fmla="val 572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This code was only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partially executed </a:t>
            </a:r>
            <a:r>
              <a:rPr lang="en-US" sz="2399" b="1" dirty="0">
                <a:solidFill>
                  <a:srgbClr val="FFFFFF"/>
                </a:solidFill>
              </a:rPr>
              <a:t>during the tests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46A755B8-7036-4AB7-B3B8-8515C261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341119"/>
            <a:ext cx="3600000" cy="997881"/>
          </a:xfrm>
          <a:prstGeom prst="wedgeRoundRectCallout">
            <a:avLst>
              <a:gd name="adj1" fmla="val -62937"/>
              <a:gd name="adj2" fmla="val 55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We need a test for the</a:t>
            </a:r>
            <a:br>
              <a:rPr lang="en-US" sz="2399" b="1" dirty="0">
                <a:solidFill>
                  <a:srgbClr val="FFFFFF"/>
                </a:solidFill>
              </a:rPr>
            </a:br>
            <a:r>
              <a:rPr lang="en-US" sz="2399" b="1" dirty="0">
                <a:solidFill>
                  <a:srgbClr val="FFFFFF"/>
                </a:solidFill>
              </a:rPr>
              <a:t>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grow capacity</a:t>
            </a:r>
            <a:r>
              <a:rPr lang="en-US" sz="2399" b="1" dirty="0">
                <a:solidFill>
                  <a:srgbClr val="FFFFFF"/>
                </a:solidFill>
              </a:rPr>
              <a:t>" use case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11428-E854-4A88-8688-AA6601A131D9}"/>
              </a:ext>
            </a:extLst>
          </p:cNvPr>
          <p:cNvSpPr/>
          <p:nvPr/>
        </p:nvSpPr>
        <p:spPr bwMode="auto">
          <a:xfrm>
            <a:off x="2073036" y="2466047"/>
            <a:ext cx="5912964" cy="557953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5B29A6-D17C-495F-A774-9C027F910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Test a </a:t>
            </a:r>
            <a:r>
              <a:rPr lang="en-US" b="1" dirty="0"/>
              <a:t>single component</a:t>
            </a:r>
            <a:br>
              <a:rPr lang="en-US" dirty="0"/>
            </a:br>
            <a:r>
              <a:rPr lang="en-US" dirty="0"/>
              <a:t>(mocking the dependencies)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NUnit, JUnit, PyUnit, Mocha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Test an </a:t>
            </a:r>
            <a:r>
              <a:rPr lang="en-US" b="1" dirty="0"/>
              <a:t>interaction</a:t>
            </a:r>
            <a:r>
              <a:rPr lang="en-US" dirty="0"/>
              <a:t> between</a:t>
            </a:r>
            <a:br>
              <a:rPr lang="en-US" dirty="0"/>
            </a:br>
            <a:r>
              <a:rPr lang="en-US" dirty="0"/>
              <a:t>components, e. g. </a:t>
            </a:r>
            <a:r>
              <a:rPr lang="en-US" b="1" dirty="0"/>
              <a:t>API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acceptance tests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end-to-end tests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Test the </a:t>
            </a:r>
            <a:r>
              <a:rPr lang="en-US" b="1" dirty="0"/>
              <a:t>entire system</a:t>
            </a:r>
            <a:r>
              <a:rPr lang="en-US" dirty="0"/>
              <a:t>, e. g. 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Levels</a:t>
            </a:r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00" y="1393366"/>
            <a:ext cx="5940246" cy="347249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CE9F074-6E3D-4728-8C52-38DAC5F10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889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7EBF-A32A-4985-AEEA-71467AE2A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Visual Studio</a:t>
            </a:r>
            <a:r>
              <a:rPr lang="en-US" sz="3400" dirty="0"/>
              <a:t> supports </a:t>
            </a:r>
            <a:r>
              <a:rPr lang="en-US" sz="3400" b="1" dirty="0"/>
              <a:t>code coverage </a:t>
            </a:r>
            <a:r>
              <a:rPr lang="en-US" sz="3400" dirty="0"/>
              <a:t>for C# only in the </a:t>
            </a:r>
            <a:r>
              <a:rPr lang="en-US" sz="3400" b="1" dirty="0"/>
              <a:t>Enterprise edition </a:t>
            </a:r>
            <a:r>
              <a:rPr lang="en-US" sz="3400" dirty="0"/>
              <a:t>(paid product)</a:t>
            </a:r>
          </a:p>
          <a:p>
            <a:r>
              <a:rPr lang="en-US" sz="3400" dirty="0"/>
              <a:t>Alternative: the </a:t>
            </a:r>
            <a:r>
              <a:rPr lang="en-US" sz="3400" b="1" dirty="0"/>
              <a:t>Fine Code Coverage </a:t>
            </a:r>
            <a:r>
              <a:rPr lang="en-US" sz="3400" dirty="0"/>
              <a:t>free</a:t>
            </a:r>
            <a:r>
              <a:rPr lang="en-US" sz="3400" b="1" dirty="0"/>
              <a:t> </a:t>
            </a:r>
            <a:r>
              <a:rPr lang="en-US" sz="3400" dirty="0"/>
              <a:t>extension for VS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1D4265-0185-4C94-819C-9C1F986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Tools for C#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AA07C2-A491-4422-A045-8BE97BCE1A4B}"/>
              </a:ext>
            </a:extLst>
          </p:cNvPr>
          <p:cNvGrpSpPr/>
          <p:nvPr/>
        </p:nvGrpSpPr>
        <p:grpSpPr>
          <a:xfrm>
            <a:off x="2458147" y="3204000"/>
            <a:ext cx="7275706" cy="3303000"/>
            <a:chOff x="696000" y="3204000"/>
            <a:chExt cx="7275706" cy="3303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06C81D-8C34-4964-B198-2226D338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000" y="3204000"/>
              <a:ext cx="7275706" cy="3303000"/>
            </a:xfrm>
            <a:prstGeom prst="rect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7CA785-9E99-4F79-805E-7A5AD2A6F190}"/>
                </a:ext>
              </a:extLst>
            </p:cNvPr>
            <p:cNvSpPr txBox="1"/>
            <p:nvPr/>
          </p:nvSpPr>
          <p:spPr>
            <a:xfrm>
              <a:off x="4656000" y="3658706"/>
              <a:ext cx="319465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hlinkClick r:id="rId3"/>
                </a:rPr>
                <a:t>https://bit.ly/321wf8A</a:t>
              </a:r>
              <a:r>
                <a:rPr lang="en-US" sz="2400" dirty="0"/>
                <a:t> 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7FBDDC04-B753-48DE-B193-86E04663C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2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Installing "Fine Code Coverage" in VS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729F7-C107-4879-B587-0111AEC7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379096"/>
            <a:ext cx="10890000" cy="5226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47A35-7499-4EFD-9171-DF04524A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8" y="5004000"/>
            <a:ext cx="3182473" cy="12600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249A057-4A30-416B-9BEB-7C1BBA64E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97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DF4B4-EB49-431F-8372-2D35BD388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 the unit tests </a:t>
            </a:r>
            <a:r>
              <a:rPr lang="en-US" dirty="0">
                <a:sym typeface="Wingdings" panose="05000000000000000000" pitchFamily="2" charset="2"/>
              </a:rPr>
              <a:t>to view </a:t>
            </a:r>
            <a:r>
              <a:rPr lang="en-US" b="1" dirty="0">
                <a:sym typeface="Wingdings" panose="05000000000000000000" pitchFamily="2" charset="2"/>
              </a:rPr>
              <a:t>the</a:t>
            </a:r>
            <a:r>
              <a:rPr lang="en-US" b="1" dirty="0"/>
              <a:t> covered lines </a:t>
            </a:r>
            <a:r>
              <a:rPr lang="en-US" dirty="0"/>
              <a:t>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dirty="0"/>
              <a:t> /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orange</a:t>
            </a:r>
            <a:r>
              <a:rPr lang="en-US" dirty="0"/>
              <a:t> (be patient, the coloring comes after a while)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Activating "Fine Code Coverage" in VS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9DA22-14B4-4F6B-B8E1-F46A9C65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9" y="2664001"/>
            <a:ext cx="7335001" cy="328373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998BBE6-C791-4F0E-8F44-88AEA7E55EE4}"/>
              </a:ext>
            </a:extLst>
          </p:cNvPr>
          <p:cNvSpPr txBox="1">
            <a:spLocks/>
          </p:cNvSpPr>
          <p:nvPr/>
        </p:nvSpPr>
        <p:spPr>
          <a:xfrm>
            <a:off x="8191108" y="2684413"/>
            <a:ext cx="3752498" cy="25792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View your code coverage </a:t>
            </a:r>
            <a:r>
              <a:rPr lang="en-US" sz="3200" b="1" dirty="0">
                <a:solidFill>
                  <a:schemeClr val="bg1"/>
                </a:solidFill>
              </a:rPr>
              <a:t>report</a:t>
            </a:r>
            <a:r>
              <a:rPr lang="en-US" sz="3200" dirty="0"/>
              <a:t> in the [Fine Code Coverage] window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39247F-D5A8-4470-A28A-B996A9C42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7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26001" y="4704825"/>
            <a:ext cx="11340000" cy="768084"/>
          </a:xfrm>
        </p:spPr>
        <p:txBody>
          <a:bodyPr/>
          <a:lstStyle/>
          <a:p>
            <a:r>
              <a:rPr lang="en-US" dirty="0"/>
              <a:t>Naming, Repeatable, No Dependencies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BBCEE-7BB3-4206-9C7C-4D1D0C6C9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6" y="1458512"/>
            <a:ext cx="1782710" cy="24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names </a:t>
            </a:r>
            <a:r>
              <a:rPr lang="en-US" dirty="0"/>
              <a:t>should answer the question "</a:t>
            </a:r>
            <a:r>
              <a:rPr lang="en-US" i="1" dirty="0"/>
              <a:t>what's inside?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the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2248" y="4839056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2248" y="3339072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73" y="4999600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44043" y="3606586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1D75298-329A-4B3E-9AF7-D677DFBD9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92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cases must be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 lvl="1"/>
            <a:r>
              <a:rPr lang="en-US" dirty="0"/>
              <a:t>Tests should behave the same if you run them many times</a:t>
            </a:r>
          </a:p>
          <a:p>
            <a:pPr lvl="1"/>
            <a:r>
              <a:rPr lang="en-US" dirty="0"/>
              <a:t>The expected results must be </a:t>
            </a:r>
            <a:r>
              <a:rPr lang="en-US" b="1" dirty="0">
                <a:solidFill>
                  <a:schemeClr val="bg1"/>
                </a:solidFill>
              </a:rPr>
              <a:t>consistent</a:t>
            </a:r>
            <a:r>
              <a:rPr lang="en-US" dirty="0"/>
              <a:t> and easily verified</a:t>
            </a:r>
          </a:p>
          <a:p>
            <a:r>
              <a:rPr lang="en-US" dirty="0"/>
              <a:t>Test cases should </a:t>
            </a:r>
            <a:r>
              <a:rPr lang="en-US" b="1" dirty="0">
                <a:solidFill>
                  <a:schemeClr val="bg1"/>
                </a:solidFill>
              </a:rPr>
              <a:t>have no dependencies</a:t>
            </a:r>
          </a:p>
          <a:p>
            <a:pPr lvl="1"/>
            <a:r>
              <a:rPr lang="en-US" dirty="0"/>
              <a:t>The order of test execution should never be important</a:t>
            </a:r>
          </a:p>
          <a:p>
            <a:pPr lvl="1"/>
            <a:r>
              <a:rPr lang="en-US" dirty="0"/>
              <a:t>Input data and entrance conditions should be set in the test</a:t>
            </a:r>
          </a:p>
          <a:p>
            <a:pPr lvl="1"/>
            <a:r>
              <a:rPr lang="en-US" dirty="0"/>
              <a:t>Test cases may depend on the test initialization only: </a:t>
            </a:r>
            <a:r>
              <a:rPr lang="en-US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en-US" dirty="0"/>
              <a:t>Tests should </a:t>
            </a:r>
            <a:r>
              <a:rPr lang="en-US" b="1" dirty="0"/>
              <a:t>cleanup</a:t>
            </a:r>
            <a:r>
              <a:rPr lang="en-US" dirty="0"/>
              <a:t> properly any resources 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Tests: Good Practices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E073BF-8E36-404B-A54F-46B346CB1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7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Single scenario </a:t>
            </a:r>
            <a:r>
              <a:rPr lang="en-US" dirty="0"/>
              <a:t>per test case, not multiple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Tests: Good Practices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A13E1-1CB2-4766-9CCD-F518119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973147"/>
            <a:ext cx="8486775" cy="3705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:a16="http://schemas.microsoft.com/office/drawing/2014/main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4814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D9203-6F2F-4477-B894-568C714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13" y="2171336"/>
            <a:ext cx="8737023" cy="22686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E741E-6C4A-4E47-8348-BD9D1ED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21" y="2979000"/>
            <a:ext cx="9030600" cy="2356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0F12E0-8D0F-4105-B28E-C51471104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9" y="3752174"/>
            <a:ext cx="9030600" cy="23468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370EC59-277E-4389-AA46-57114ED4D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45E0-CD34-40B3-85D5-4F621570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Private methods </a:t>
            </a:r>
            <a:r>
              <a:rPr lang="en-US" dirty="0"/>
              <a:t>should be tested indirectly</a:t>
            </a:r>
          </a:p>
          <a:p>
            <a:pPr lvl="1"/>
            <a:r>
              <a:rPr lang="en-US" dirty="0"/>
              <a:t>By testing the </a:t>
            </a:r>
            <a:r>
              <a:rPr lang="en-US" b="1" dirty="0"/>
              <a:t>public methods </a:t>
            </a:r>
            <a:r>
              <a:rPr lang="en-US" dirty="0"/>
              <a:t>with certain inputs and entrance conditions, that will invoke the target private methods</a:t>
            </a:r>
          </a:p>
          <a:p>
            <a:pPr lvl="1"/>
            <a:r>
              <a:rPr lang="en-US" dirty="0"/>
              <a:t>Check the </a:t>
            </a:r>
            <a:r>
              <a:rPr lang="en-US" b="1" dirty="0"/>
              <a:t>code coverage </a:t>
            </a:r>
            <a:r>
              <a:rPr lang="en-US" dirty="0"/>
              <a:t>to ensure all code is tested!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6479-439F-49A2-AA4F-097E40EA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Private Methods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2F561-CC6C-4612-A621-AFA078E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26" y="3853856"/>
            <a:ext cx="6134632" cy="2720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27760C-AD6E-478E-94E6-FCE10FF0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711296"/>
            <a:ext cx="4988561" cy="18626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83F953B-A057-4DDC-845B-0832FA40C15C}"/>
              </a:ext>
            </a:extLst>
          </p:cNvPr>
          <p:cNvSpPr/>
          <p:nvPr/>
        </p:nvSpPr>
        <p:spPr bwMode="auto">
          <a:xfrm>
            <a:off x="4387752" y="5287039"/>
            <a:ext cx="2068247" cy="407000"/>
          </a:xfrm>
          <a:prstGeom prst="rightArrow">
            <a:avLst>
              <a:gd name="adj1" fmla="val 35187"/>
              <a:gd name="adj2" fmla="val 995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DCE458-0F98-43F8-AB00-85297D4D2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6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797659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116649" y="4561585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077929" cy="4856038"/>
          </a:xfrm>
        </p:spPr>
        <p:txBody>
          <a:bodyPr>
            <a:normAutofit fontScale="925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Unit testing</a:t>
            </a:r>
            <a:r>
              <a:rPr lang="en-US" dirty="0"/>
              <a:t> == automated testing of single component (unit)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Testing framework</a:t>
            </a:r>
            <a:r>
              <a:rPr lang="en-US" dirty="0"/>
              <a:t> == foundation for writing tests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dirty="0"/>
              <a:t> == automated testing framework for C#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AAA pattern</a:t>
            </a:r>
            <a:r>
              <a:rPr lang="en-US" dirty="0"/>
              <a:t>: Arrange, Act, Assert</a:t>
            </a:r>
            <a:endParaRPr lang="bg-BG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</a:t>
            </a:r>
            <a:r>
              <a:rPr lang="bg-BG" dirty="0"/>
              <a:t> == </a:t>
            </a:r>
            <a:r>
              <a:rPr lang="en-US" dirty="0"/>
              <a:t>checking results / exit conditions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Code coverage</a:t>
            </a:r>
            <a:r>
              <a:rPr lang="en-US" dirty="0"/>
              <a:t> == tracks which LOC are executed</a:t>
            </a:r>
            <a:endParaRPr lang="en-US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66A8D-8531-4B82-824A-B2589C807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2693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04083" y="2764108"/>
            <a:ext cx="7206918" cy="844892"/>
          </a:xfrm>
        </p:spPr>
        <p:txBody>
          <a:bodyPr/>
          <a:lstStyle/>
          <a:p>
            <a:r>
              <a:rPr lang="en-US" sz="3800" dirty="0"/>
              <a:t>Concepts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04083" y="1909108"/>
            <a:ext cx="7206918" cy="990275"/>
          </a:xfrm>
        </p:spPr>
        <p:txBody>
          <a:bodyPr/>
          <a:lstStyle/>
          <a:p>
            <a:r>
              <a:rPr lang="en-US" dirty="0"/>
              <a:t>Testing Frameworks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BD2C9-9151-40FD-8B03-7F36ACB6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0" y="1833267"/>
            <a:ext cx="3198347" cy="21322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05B758C-C4F1-4739-98F6-647522733E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A63BCB-ED80-4686-8667-6AA9E12BA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2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Testing frameworks </a:t>
            </a:r>
            <a:r>
              <a:rPr lang="en-US" sz="3400" dirty="0"/>
              <a:t>provide </a:t>
            </a:r>
            <a:r>
              <a:rPr lang="en-US" sz="3400" b="1" dirty="0"/>
              <a:t>foundation for test automation</a:t>
            </a:r>
            <a:endParaRPr lang="en-US" sz="3400" b="0" dirty="0"/>
          </a:p>
          <a:p>
            <a:pPr lvl="1"/>
            <a:r>
              <a:rPr lang="en-US" sz="3200" dirty="0"/>
              <a:t>Consists of </a:t>
            </a:r>
            <a:r>
              <a:rPr lang="en-US" sz="3200" b="1" dirty="0"/>
              <a:t>libraries</a:t>
            </a:r>
            <a:r>
              <a:rPr lang="en-US" sz="3200" dirty="0"/>
              <a:t>, code </a:t>
            </a:r>
            <a:r>
              <a:rPr lang="en-US" sz="3200" b="1" dirty="0"/>
              <a:t>modules</a:t>
            </a:r>
            <a:r>
              <a:rPr lang="en-US" sz="3200" dirty="0"/>
              <a:t> and </a:t>
            </a:r>
            <a:r>
              <a:rPr lang="en-US" sz="3200" b="1" dirty="0"/>
              <a:t>tools</a:t>
            </a:r>
            <a:r>
              <a:rPr lang="en-US" sz="3200" dirty="0"/>
              <a:t> for test automation</a:t>
            </a:r>
          </a:p>
          <a:p>
            <a:pPr lvl="1"/>
            <a:r>
              <a:rPr lang="en-US" sz="3200" b="1" dirty="0"/>
              <a:t>Structure the tests</a:t>
            </a:r>
            <a:r>
              <a:rPr lang="en-US" sz="3200" dirty="0"/>
              <a:t> into hierarchical or other form</a:t>
            </a:r>
          </a:p>
          <a:p>
            <a:pPr lvl="1"/>
            <a:r>
              <a:rPr lang="en-US" b="1" dirty="0"/>
              <a:t>Implement </a:t>
            </a:r>
            <a:r>
              <a:rPr lang="en-US" dirty="0"/>
              <a:t>test cases, </a:t>
            </a:r>
            <a:r>
              <a:rPr lang="en-US" b="1" dirty="0"/>
              <a:t>execute the tests </a:t>
            </a:r>
            <a:r>
              <a:rPr lang="en-US" dirty="0"/>
              <a:t>and </a:t>
            </a:r>
            <a:r>
              <a:rPr lang="en-US" b="1" dirty="0"/>
              <a:t>generate reports</a:t>
            </a:r>
            <a:endParaRPr lang="en-US" sz="3200" dirty="0"/>
          </a:p>
          <a:p>
            <a:pPr lvl="1"/>
            <a:r>
              <a:rPr lang="en-US" sz="3200" b="1" dirty="0"/>
              <a:t>Assert</a:t>
            </a:r>
            <a:r>
              <a:rPr lang="en-US" sz="3200" b="0" dirty="0"/>
              <a:t> the execution results and exit conditions</a:t>
            </a:r>
          </a:p>
          <a:p>
            <a:pPr lvl="1"/>
            <a:r>
              <a:rPr lang="en-US" sz="3200" b="0" dirty="0"/>
              <a:t>Perform initialization at </a:t>
            </a:r>
            <a:r>
              <a:rPr lang="en-US" sz="3200" b="1" dirty="0"/>
              <a:t>startup </a:t>
            </a:r>
            <a:r>
              <a:rPr lang="en-US" sz="3200" dirty="0"/>
              <a:t>and cleanup</a:t>
            </a:r>
            <a:r>
              <a:rPr lang="en-US" sz="3200" b="0" dirty="0"/>
              <a:t> at </a:t>
            </a:r>
            <a:r>
              <a:rPr lang="en-US" sz="3200" b="1" dirty="0"/>
              <a:t>shut down</a:t>
            </a:r>
          </a:p>
          <a:p>
            <a:r>
              <a:rPr lang="en-US" b="1" dirty="0"/>
              <a:t>Examples </a:t>
            </a:r>
            <a:r>
              <a:rPr lang="en-US" dirty="0"/>
              <a:t>of testing frameworks:</a:t>
            </a:r>
          </a:p>
          <a:p>
            <a:pPr lvl="1"/>
            <a:r>
              <a:rPr lang="en-US" sz="3100" dirty="0"/>
              <a:t>NUnit, </a:t>
            </a:r>
            <a:r>
              <a:rPr lang="en-US" sz="3100" noProof="1"/>
              <a:t>xUnit</a:t>
            </a:r>
            <a:r>
              <a:rPr lang="en-US" sz="3100" dirty="0"/>
              <a:t>, </a:t>
            </a:r>
            <a:r>
              <a:rPr lang="en-US" sz="3100" noProof="1"/>
              <a:t>MSTest</a:t>
            </a:r>
            <a:r>
              <a:rPr lang="en-US" sz="3100" dirty="0"/>
              <a:t> (C#), JUnit (Java), Mocha (JS), </a:t>
            </a:r>
            <a:r>
              <a:rPr lang="en-US" sz="3100" noProof="1"/>
              <a:t>PyUnit</a:t>
            </a:r>
            <a:r>
              <a:rPr lang="en-US" sz="3100" dirty="0"/>
              <a:t> (Python)</a:t>
            </a:r>
          </a:p>
          <a:p>
            <a:endParaRPr lang="en-US" sz="3400" dirty="0"/>
          </a:p>
          <a:p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1C8855-A5DF-4357-8B20-7F4B48E4A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4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 frameworks</a:t>
            </a:r>
            <a:r>
              <a:rPr lang="en-US" b="1" dirty="0"/>
              <a:t> </a:t>
            </a:r>
            <a:r>
              <a:rPr lang="en-US" dirty="0"/>
              <a:t>simplify automated testing and reporting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dirty="0"/>
              <a:t> testing framework for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 –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88130C3-A59A-4683-A1E6-938814FB4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7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5F775-09CA-4612-9568-120EDD54C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testing framework </a:t>
            </a:r>
            <a:r>
              <a:rPr lang="en-US" dirty="0"/>
              <a:t>== </a:t>
            </a:r>
            <a:r>
              <a:rPr lang="en-US" b="1" dirty="0"/>
              <a:t>automated testing framework </a:t>
            </a:r>
            <a:r>
              <a:rPr lang="en-US" dirty="0"/>
              <a:t>== </a:t>
            </a:r>
            <a:r>
              <a:rPr lang="en-US" b="1" dirty="0"/>
              <a:t>testing framework </a:t>
            </a:r>
            <a:r>
              <a:rPr lang="en-US" dirty="0"/>
              <a:t>== </a:t>
            </a:r>
            <a:r>
              <a:rPr lang="en-US" b="1" dirty="0"/>
              <a:t>test framework</a:t>
            </a:r>
          </a:p>
          <a:p>
            <a:pPr lvl="1"/>
            <a:r>
              <a:rPr lang="en-US" dirty="0"/>
              <a:t>Many names for similar concepts </a:t>
            </a:r>
            <a:r>
              <a:rPr lang="en-US" dirty="0">
                <a:sym typeface="Wingdings" panose="05000000000000000000" pitchFamily="2" charset="2"/>
              </a:rPr>
              <a:t> why?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Testing frameworks like </a:t>
            </a:r>
            <a:r>
              <a:rPr lang="en-US" b="1" dirty="0">
                <a:sym typeface="Wingdings" panose="05000000000000000000" pitchFamily="2" charset="2"/>
              </a:rPr>
              <a:t>JUnit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b="1" dirty="0">
                <a:sym typeface="Wingdings" panose="05000000000000000000" pitchFamily="2" charset="2"/>
              </a:rPr>
              <a:t>NUnit</a:t>
            </a:r>
            <a:r>
              <a:rPr lang="en-US" dirty="0">
                <a:sym typeface="Wingdings" panose="05000000000000000000" pitchFamily="2" charset="2"/>
              </a:rPr>
              <a:t> were initially designed for </a:t>
            </a:r>
            <a:r>
              <a:rPr lang="en-US" b="1" dirty="0">
                <a:sym typeface="Wingdings" panose="05000000000000000000" pitchFamily="2" charset="2"/>
              </a:rPr>
              <a:t>unit testing</a:t>
            </a:r>
            <a:r>
              <a:rPr lang="en-US" dirty="0">
                <a:sym typeface="Wingdings" panose="05000000000000000000" pitchFamily="2" charset="2"/>
              </a:rPr>
              <a:t>, but nothing limits them to wider use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With additional libraries, NUnit and JUnit are used for: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Integration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API testing</a:t>
            </a:r>
            <a:r>
              <a:rPr lang="en-US" dirty="0">
                <a:sym typeface="Wingdings" panose="05000000000000000000" pitchFamily="2" charset="2"/>
              </a:rPr>
              <a:t>, Web service testing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End-to-end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Web UI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mobile testing</a:t>
            </a:r>
            <a:r>
              <a:rPr lang="en-US" dirty="0">
                <a:sym typeface="Wingdings" panose="05000000000000000000" pitchFamily="2" charset="2"/>
              </a:rPr>
              <a:t>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B50D2-73BE-4C71-A29E-63F40C3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Testing Framework vs. Testing Framework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367DB8-278D-40EE-A023-BFA17BD5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7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3387</Words>
  <Application>Microsoft Office PowerPoint</Application>
  <PresentationFormat>Widescreen</PresentationFormat>
  <Paragraphs>521</Paragraphs>
  <Slides>60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What is Unit Testing?</vt:lpstr>
      <vt:lpstr>Unit Testing</vt:lpstr>
      <vt:lpstr>Test Levels</vt:lpstr>
      <vt:lpstr>Testing Frameworks</vt:lpstr>
      <vt:lpstr>Testing Frameworks</vt:lpstr>
      <vt:lpstr>Testing Framework – Example</vt:lpstr>
      <vt:lpstr>Unit Testing Framework vs. Testing Framework</vt:lpstr>
      <vt:lpstr>Setup and First Test</vt:lpstr>
      <vt:lpstr>NUnit: Overview</vt:lpstr>
      <vt:lpstr>Creating a Blank Solution</vt:lpstr>
      <vt:lpstr>Creating a Project for Testing (1)</vt:lpstr>
      <vt:lpstr>Creating a Project for Testing (2)</vt:lpstr>
      <vt:lpstr>Creating an NUnit Project</vt:lpstr>
      <vt:lpstr>Adding Project Reference</vt:lpstr>
      <vt:lpstr>Writing the First Test</vt:lpstr>
      <vt:lpstr>Running the Tests</vt:lpstr>
      <vt:lpstr>NUnit: NuGet Packages</vt:lpstr>
      <vt:lpstr>Test Classes and Test Methods</vt:lpstr>
      <vt:lpstr>Initialization and Cleanup Methods</vt:lpstr>
      <vt:lpstr>Arrange  Act  Assert</vt:lpstr>
      <vt:lpstr>The "AAA" Testing Pattern</vt:lpstr>
      <vt:lpstr>Checking the Results and Output Conditions</vt:lpstr>
      <vt:lpstr>Assertions (1)</vt:lpstr>
      <vt:lpstr>Assertions (2)</vt:lpstr>
      <vt:lpstr>Assertions (3)</vt:lpstr>
      <vt:lpstr>Assertion Messages</vt:lpstr>
      <vt:lpstr>Implementing NUnit Test Cases</vt:lpstr>
      <vt:lpstr>Implement Tests for the Collection&lt;T&gt; Class</vt:lpstr>
      <vt:lpstr>Defining the Tests (1)</vt:lpstr>
      <vt:lpstr>Defining the Tests (2)</vt:lpstr>
      <vt:lpstr>Defining the Tests (3)</vt:lpstr>
      <vt:lpstr>Test Cases: Empty Constructor</vt:lpstr>
      <vt:lpstr>Test Constructor with Single / Multiple Items</vt:lpstr>
      <vt:lpstr>Implementing Test Cases: Add</vt:lpstr>
      <vt:lpstr>Implementing Test Cases: Add Range + Grow</vt:lpstr>
      <vt:lpstr>Test Cases: Get by Index</vt:lpstr>
      <vt:lpstr>Test Cases: Get by Invalid Index</vt:lpstr>
      <vt:lpstr>Test Cases: ToString() for Nested Collections</vt:lpstr>
      <vt:lpstr>Performance Test with 1 Million Items</vt:lpstr>
      <vt:lpstr>Data-Driven Testing</vt:lpstr>
      <vt:lpstr>Data-Driven Testing</vt:lpstr>
      <vt:lpstr>Data-Driven Testing with NUnit (1)</vt:lpstr>
      <vt:lpstr>Data-Driven Testing with NUnit (2)</vt:lpstr>
      <vt:lpstr>Checking the Lines Covered by the Tests</vt:lpstr>
      <vt:lpstr>Code Coverage</vt:lpstr>
      <vt:lpstr>Code Coverage: Examples (1)</vt:lpstr>
      <vt:lpstr>Code Coverage: Examples (2)</vt:lpstr>
      <vt:lpstr>Code Coverage Tools for C#</vt:lpstr>
      <vt:lpstr>Installing "Fine Code Coverage" in VS</vt:lpstr>
      <vt:lpstr>Activating "Fine Code Coverage" in VS</vt:lpstr>
      <vt:lpstr>Naming, Repeatable, No Dependencies</vt:lpstr>
      <vt:lpstr>Naming the Test Methods</vt:lpstr>
      <vt:lpstr>Automated Tests: Good Practices (1)</vt:lpstr>
      <vt:lpstr>Automated Tests: Good Practices (2)</vt:lpstr>
      <vt:lpstr>Testing Private Methods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and NUnit Basics</dc:title>
  <dc:subject>Software Development</dc:subject>
  <dc:creator>Software University</dc:creator>
  <cp:keywords>SoftUni; Programming; Software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2021-08-31T18:57:20Z</dcterms:modified>
  <cp:category>computer programming;programming;software development;software engineering</cp:category>
</cp:coreProperties>
</file>