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91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496" r:id="rId19"/>
    <p:sldId id="497" r:id="rId20"/>
    <p:sldId id="494" r:id="rId21"/>
    <p:sldId id="312" r:id="rId22"/>
    <p:sldId id="313" r:id="rId23"/>
    <p:sldId id="314" r:id="rId24"/>
    <p:sldId id="315" r:id="rId25"/>
    <p:sldId id="316" r:id="rId26"/>
    <p:sldId id="498" r:id="rId27"/>
    <p:sldId id="317" r:id="rId28"/>
    <p:sldId id="318" r:id="rId29"/>
    <p:sldId id="319" r:id="rId30"/>
    <p:sldId id="495" r:id="rId31"/>
    <p:sldId id="321" r:id="rId32"/>
    <p:sldId id="322" r:id="rId33"/>
    <p:sldId id="323" r:id="rId34"/>
    <p:sldId id="324" r:id="rId35"/>
    <p:sldId id="325" r:id="rId36"/>
    <p:sldId id="499" r:id="rId37"/>
    <p:sldId id="500" r:id="rId38"/>
    <p:sldId id="501" r:id="rId39"/>
    <p:sldId id="502" r:id="rId40"/>
    <p:sldId id="503" r:id="rId41"/>
    <p:sldId id="504" r:id="rId42"/>
    <p:sldId id="505" r:id="rId43"/>
    <p:sldId id="506" r:id="rId44"/>
    <p:sldId id="507" r:id="rId45"/>
    <p:sldId id="508" r:id="rId46"/>
    <p:sldId id="326" r:id="rId47"/>
    <p:sldId id="401" r:id="rId48"/>
    <p:sldId id="49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37FF3DA2-98E3-4B11-9622-15A7DDF55582}">
          <p14:sldIdLst>
            <p14:sldId id="291"/>
            <p14:sldId id="292"/>
          </p14:sldIdLst>
        </p14:section>
        <p14:section name="Inheritance" id="{F44D6386-3D98-4CCF-9D0D-94ECF2D18652}">
          <p14:sldIdLst>
            <p14:sldId id="294"/>
            <p14:sldId id="295"/>
            <p14:sldId id="296"/>
          </p14:sldIdLst>
        </p14:section>
        <p14:section name="Class Hierarchies" id="{2A697F70-0505-4FE1-93D9-D77E942D5A88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Accessing Base Class Members" id="{BD5615CF-CBDC-41FA-8D00-C71D5AE61602}">
          <p14:sldIdLst>
            <p14:sldId id="306"/>
            <p14:sldId id="307"/>
            <p14:sldId id="308"/>
            <p14:sldId id="496"/>
            <p14:sldId id="497"/>
          </p14:sldIdLst>
        </p14:section>
        <p14:section name="Reusing Classes" id="{1C407849-8E33-435E-8104-A18B9001A377}">
          <p14:sldIdLst>
            <p14:sldId id="494"/>
            <p14:sldId id="312"/>
            <p14:sldId id="313"/>
            <p14:sldId id="314"/>
            <p14:sldId id="315"/>
            <p14:sldId id="316"/>
            <p14:sldId id="498"/>
            <p14:sldId id="317"/>
            <p14:sldId id="318"/>
            <p14:sldId id="319"/>
          </p14:sldIdLst>
        </p14:section>
        <p14:section name="Type of Class Reuse" id="{22E4A757-84FA-4FE3-86D6-D89823336F1F}">
          <p14:sldIdLst>
            <p14:sldId id="495"/>
            <p14:sldId id="321"/>
            <p14:sldId id="322"/>
            <p14:sldId id="323"/>
            <p14:sldId id="324"/>
            <p14:sldId id="325"/>
          </p14:sldIdLst>
        </p14:section>
        <p14:section name="Throwing Exceptions" id="{71C9C9AB-D246-4FC2-BF38-78B78B0F5F78}">
          <p14:sldIdLst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</p14:sldIdLst>
        </p14:section>
        <p14:section name="Conclusion" id="{93303A64-A802-4F3D-9932-56EA437A8A52}">
          <p14:sldIdLst>
            <p14:sldId id="326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4754961-7B93-4D7A-B75A-9D10980954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09158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A22CA4A-440A-4AEA-8282-A62259B5EB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106449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084F834-9B81-4D06-A239-973E0F0AA4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44674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5DE4692-A163-438D-8CE0-54AC192C95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64618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E9417983-7636-47A7-88DA-B7E4A4860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9388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0A2AD7D5-0E28-4419-B39A-865C1597B9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3130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22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CE9FA61-D492-49C8-8FCE-EC057AB6B5E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76194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23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C18F005C-5457-4DC5-B39E-D0A41E2532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093620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2413C6-059A-43A5-B08B-DE2E53E95F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100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BE0C7ED-8E3D-41F3-9647-0F1311E617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73360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1933EE6B-0E6A-4279-BC2D-3E2BB874EF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79163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45F504-A163-40FB-8938-C18B867D04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1737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3ABAE43-8726-4381-8387-00F83BD03A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6906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29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A3B8F68-DA96-4D93-8BB6-44F2798CF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3227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15004F-EAD0-4523-BF1B-B43BEF34C0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3646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5A4E7A0-FEE2-42C2-A689-4B3992BCE1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66178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05106B-DEEC-407A-A47D-950478CAB3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52442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34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34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72B0CE86-8308-47A9-9930-4B85E8624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7762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35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35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8DC522B-3196-4E94-B548-2DD8D5CE3B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904204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37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322EA-14FD-4994-B2B8-2677C55501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6033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38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4F9FB-696D-4B53-BBAD-DE0A9A4585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167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39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EE41C-9061-48AF-8BF9-7304AEF24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349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327D25-3ADF-4E26-B33F-EC06EC2086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097619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40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534FE-DE6B-4A02-8911-94E964C55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30759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06890D-5EEB-420A-9FC0-F14D0F047C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536504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29A585D-1ED9-4D71-AE3D-6A64A993D6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110797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D188ED5-F516-4C31-A1EA-BA7D59B32B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2321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60FC789-3C8B-4D48-932D-A6828EDABC5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22351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A813BCD-E5FA-429E-99A5-7D99318A532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78250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10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7E3FBEF-0C61-41A9-8B5E-84367CF2A1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56663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BFFFCCD7-AAAF-423D-A724-20F3A24F78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920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A6A4A10-41E0-488E-9D57-4F78BE35B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6942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13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1101052F-19CA-4750-9790-919521C490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397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3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4#4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5" TargetMode="Externa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Hierarchies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</a:t>
            </a:r>
          </a:p>
        </p:txBody>
      </p:sp>
      <p:pic>
        <p:nvPicPr>
          <p:cNvPr id="2" name="Picture 2" descr="3 Exciting Methods for Dependency Injection With Inheritance in C# -  MethodPoet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3A9B8A"/>
              </a:clrFrom>
              <a:clrTo>
                <a:srgbClr val="3A9B8A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000" y="1823105"/>
            <a:ext cx="3483131" cy="3483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858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You can access inherited members as usual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Using Inherited Members</a:t>
            </a:r>
            <a:endParaRPr lang="bg-BG" sz="4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7597" y="2011062"/>
            <a:ext cx="792480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Person { public void </a:t>
            </a:r>
            <a:r>
              <a:rPr lang="en-US" sz="2600" dirty="0">
                <a:solidFill>
                  <a:schemeClr val="bg1"/>
                </a:solidFill>
              </a:rPr>
              <a:t>Sleep() </a:t>
            </a:r>
            <a:r>
              <a:rPr lang="en-US" sz="2600" dirty="0"/>
              <a:t>{ … } }</a:t>
            </a:r>
          </a:p>
          <a:p>
            <a:r>
              <a:rPr lang="en-US" sz="2600" dirty="0"/>
              <a:t>class Student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  <a:p>
            <a:r>
              <a:rPr lang="en-US" sz="2600" dirty="0"/>
              <a:t>class Employee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337597" y="4019016"/>
            <a:ext cx="79248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Student student = new Student();</a:t>
            </a:r>
          </a:p>
          <a:p>
            <a:r>
              <a:rPr lang="en-US" sz="2600" dirty="0"/>
              <a:t>student.</a:t>
            </a:r>
            <a:r>
              <a:rPr lang="en-US" sz="2600" dirty="0">
                <a:solidFill>
                  <a:schemeClr val="bg1"/>
                </a:solidFill>
              </a:rPr>
              <a:t>Sleep()</a:t>
            </a:r>
            <a:r>
              <a:rPr lang="en-US" sz="2600" dirty="0"/>
              <a:t>;</a:t>
            </a:r>
            <a:endParaRPr lang="en-GB" sz="2600" dirty="0"/>
          </a:p>
          <a:p>
            <a:r>
              <a:rPr lang="en-US" sz="2600" dirty="0"/>
              <a:t>Employee</a:t>
            </a:r>
            <a:r>
              <a:rPr lang="en-US" sz="2400" dirty="0"/>
              <a:t> </a:t>
            </a:r>
            <a:r>
              <a:rPr lang="en-US" sz="2600" dirty="0"/>
              <a:t>employee</a:t>
            </a:r>
            <a:r>
              <a:rPr lang="en-US" sz="2000" dirty="0"/>
              <a:t> </a:t>
            </a:r>
            <a:r>
              <a:rPr lang="en-US" sz="2600" dirty="0"/>
              <a:t>=</a:t>
            </a:r>
            <a:r>
              <a:rPr lang="en-US" sz="2000" dirty="0"/>
              <a:t> </a:t>
            </a:r>
            <a:r>
              <a:rPr lang="en-US" sz="2600" dirty="0"/>
              <a:t>new</a:t>
            </a:r>
            <a:r>
              <a:rPr lang="en-US" sz="2000" dirty="0"/>
              <a:t> </a:t>
            </a:r>
            <a:r>
              <a:rPr lang="en-US" sz="2600" dirty="0"/>
              <a:t>Employee();</a:t>
            </a:r>
          </a:p>
          <a:p>
            <a:r>
              <a:rPr lang="en-GB" sz="2600" dirty="0"/>
              <a:t>employee.</a:t>
            </a:r>
            <a:r>
              <a:rPr lang="en-GB" sz="2600" dirty="0">
                <a:solidFill>
                  <a:schemeClr val="bg1"/>
                </a:solidFill>
              </a:rPr>
              <a:t>Sleep()</a:t>
            </a:r>
            <a:r>
              <a:rPr lang="en-GB" sz="2600" dirty="0"/>
              <a:t>;</a:t>
            </a:r>
            <a:endParaRPr lang="en-US" sz="2600" dirty="0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D4111A13-FA33-45D9-997B-C10170C48A01}"/>
              </a:ext>
            </a:extLst>
          </p:cNvPr>
          <p:cNvSpPr/>
          <p:nvPr/>
        </p:nvSpPr>
        <p:spPr bwMode="auto">
          <a:xfrm>
            <a:off x="5466001" y="2578944"/>
            <a:ext cx="3104999" cy="2425056"/>
          </a:xfrm>
          <a:prstGeom prst="bentUpArrow">
            <a:avLst>
              <a:gd name="adj1" fmla="val 7517"/>
              <a:gd name="adj2" fmla="val 9897"/>
              <a:gd name="adj3" fmla="val 1106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C902EA1E-80B7-4B5E-A6B8-8DE4EAA2874D}"/>
              </a:ext>
            </a:extLst>
          </p:cNvPr>
          <p:cNvSpPr/>
          <p:nvPr/>
        </p:nvSpPr>
        <p:spPr bwMode="auto">
          <a:xfrm>
            <a:off x="5646000" y="2578944"/>
            <a:ext cx="3330000" cy="3505056"/>
          </a:xfrm>
          <a:prstGeom prst="bentUpArrow">
            <a:avLst>
              <a:gd name="adj1" fmla="val 5510"/>
              <a:gd name="adj2" fmla="val 6634"/>
              <a:gd name="adj3" fmla="val 80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4198859-AFC8-44F2-8CDC-094FBB9B8F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70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en-US" dirty="0"/>
              <a:t>Constructors are </a:t>
            </a:r>
            <a:r>
              <a:rPr lang="en-US" b="1" dirty="0">
                <a:solidFill>
                  <a:schemeClr val="bg1"/>
                </a:solidFill>
              </a:rPr>
              <a:t>not inherited</a:t>
            </a:r>
          </a:p>
          <a:p>
            <a:pPr marL="361950" indent="-361950">
              <a:lnSpc>
                <a:spcPct val="110000"/>
              </a:lnSpc>
            </a:pPr>
            <a:r>
              <a:rPr lang="en-US" dirty="0"/>
              <a:t>They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reused </a:t>
            </a:r>
            <a:r>
              <a:rPr lang="en-US" dirty="0"/>
              <a:t>by the child classes</a:t>
            </a:r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Reusing Constructors</a:t>
            </a:r>
            <a:endParaRPr lang="bg-BG" sz="40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65400" y="2709000"/>
            <a:ext cx="9061200" cy="35728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private School school;</a:t>
            </a:r>
          </a:p>
          <a:p>
            <a:r>
              <a:rPr lang="en-US" sz="2800" dirty="0"/>
              <a:t>  public Student(string name, School school)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: base</a:t>
            </a:r>
            <a:r>
              <a:rPr lang="en-US" sz="2800" dirty="0"/>
              <a:t>(name) {</a:t>
            </a:r>
            <a:r>
              <a:rPr lang="en-US" sz="2800" noProof="1"/>
              <a:t>this.school</a:t>
            </a:r>
            <a:r>
              <a:rPr lang="en-US" sz="2800" dirty="0"/>
              <a:t> = school;} 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54CA658-5B74-4027-84A3-93334D65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00" y="5659599"/>
            <a:ext cx="3410977" cy="919401"/>
          </a:xfrm>
          <a:prstGeom prst="wedgeRoundRectCallout">
            <a:avLst>
              <a:gd name="adj1" fmla="val -61105"/>
              <a:gd name="adj2" fmla="val -59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the base (parent) constructor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F557065-6172-40CF-BDCD-E88B5C4B8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100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Derived class instance </a:t>
            </a:r>
            <a:r>
              <a:rPr lang="en-GB" b="1" dirty="0">
                <a:solidFill>
                  <a:schemeClr val="bg1"/>
                </a:solidFill>
              </a:rPr>
              <a:t>contains</a:t>
            </a:r>
            <a:r>
              <a:rPr lang="en-GB" dirty="0"/>
              <a:t> instance of its base class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Thinking about Inheritance – Extends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676400" y="2057401"/>
            <a:ext cx="5195506" cy="413889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GB" sz="2800" b="1" dirty="0">
                <a:solidFill>
                  <a:schemeClr val="bg2"/>
                </a:solidFill>
              </a:rPr>
              <a:t>Derived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</a:rPr>
              <a:t>Class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Study():void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688952" y="2069970"/>
            <a:ext cx="9512448" cy="242583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GB" sz="2800" b="1" dirty="0">
                <a:solidFill>
                  <a:schemeClr val="bg2"/>
                </a:solidFill>
              </a:rPr>
              <a:t>Employee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2"/>
                </a:solidFill>
              </a:rPr>
              <a:t>Derived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</a:rPr>
              <a:t>Class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Work():void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919109" y="2310100"/>
            <a:ext cx="4710089" cy="20333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GB" sz="2800" b="1" dirty="0">
                <a:solidFill>
                  <a:schemeClr val="bg2"/>
                </a:solidFill>
              </a:rPr>
              <a:t>Base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800" b="1" dirty="0">
                <a:solidFill>
                  <a:schemeClr val="bg2"/>
                </a:solidFill>
              </a:rPr>
              <a:t>Class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Sleep():void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4852CEB-90C8-422B-B79E-353673552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3429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Inheritance has a </a:t>
            </a:r>
            <a:r>
              <a:rPr lang="en-US" b="1" noProof="1">
                <a:solidFill>
                  <a:schemeClr val="bg1"/>
                </a:solidFill>
              </a:rPr>
              <a:t>transitive relation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Transitive Relation</a:t>
            </a:r>
            <a:endParaRPr lang="bg-BG" sz="4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0274" y="1854000"/>
            <a:ext cx="7590726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Person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CollegeStudent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Student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90383" y="3693808"/>
            <a:ext cx="1752600" cy="5334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3644419" y="5933280"/>
            <a:ext cx="2438400" cy="51480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CollegeStudent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2101991" y="4771417"/>
            <a:ext cx="1974799" cy="5241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6" name="Connector: Elbow 5"/>
          <p:cNvCxnSpPr>
            <a:cxnSpLocks/>
            <a:stCxn id="21" idx="0"/>
            <a:endCxn id="9" idx="2"/>
          </p:cNvCxnSpPr>
          <p:nvPr/>
        </p:nvCxnSpPr>
        <p:spPr>
          <a:xfrm rot="16200000" flipV="1">
            <a:off x="1955933" y="3637959"/>
            <a:ext cx="544209" cy="172270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cxnSpLocks/>
            <a:stCxn id="12" idx="0"/>
            <a:endCxn id="21" idx="2"/>
          </p:cNvCxnSpPr>
          <p:nvPr/>
        </p:nvCxnSpPr>
        <p:spPr>
          <a:xfrm rot="16200000" flipV="1">
            <a:off x="3657624" y="4727285"/>
            <a:ext cx="637763" cy="177422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E139B19D-7299-4C91-BA90-104BDFCE99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09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en-US" dirty="0"/>
              <a:t>In C# there is 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multiple</a:t>
            </a:r>
            <a:r>
              <a:rPr lang="en-US" dirty="0"/>
              <a:t> inheritance</a:t>
            </a:r>
          </a:p>
          <a:p>
            <a:pPr marL="404867" indent="-361950">
              <a:lnSpc>
                <a:spcPct val="110000"/>
              </a:lnSpc>
            </a:pPr>
            <a:r>
              <a:rPr lang="en-US" dirty="0"/>
              <a:t>Only </a:t>
            </a:r>
            <a:r>
              <a:rPr lang="en-US" b="1" dirty="0">
                <a:solidFill>
                  <a:schemeClr val="bg1"/>
                </a:solidFill>
              </a:rPr>
              <a:t>multiple interfaces </a:t>
            </a:r>
            <a:r>
              <a:rPr lang="en-US" dirty="0"/>
              <a:t>can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be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implemented</a:t>
            </a:r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Multiple Inheritance</a:t>
            </a:r>
            <a:endParaRPr lang="bg-BG" sz="4000" dirty="0"/>
          </a:p>
        </p:txBody>
      </p:sp>
      <p:sp>
        <p:nvSpPr>
          <p:cNvPr id="6" name="Rectangle: Rounded Corners 5"/>
          <p:cNvSpPr/>
          <p:nvPr/>
        </p:nvSpPr>
        <p:spPr>
          <a:xfrm>
            <a:off x="2743201" y="3429001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419600" y="4953002"/>
            <a:ext cx="3505200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CollegeStudent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767238" y="3435179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Arrow: Right 20"/>
          <p:cNvSpPr/>
          <p:nvPr/>
        </p:nvSpPr>
        <p:spPr>
          <a:xfrm rot="20013444">
            <a:off x="6183346" y="4373100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20"/>
          <p:cNvSpPr/>
          <p:nvPr/>
        </p:nvSpPr>
        <p:spPr>
          <a:xfrm rot="12336925">
            <a:off x="4761908" y="4389498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ultiplication Sign 3"/>
          <p:cNvSpPr/>
          <p:nvPr/>
        </p:nvSpPr>
        <p:spPr>
          <a:xfrm>
            <a:off x="5561801" y="4182354"/>
            <a:ext cx="1219200" cy="10668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D01EEDF-5FAF-4B5A-BAA0-A24DE7998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827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51" y="1524000"/>
            <a:ext cx="2205300" cy="22098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146CB68-909E-4AD7-A828-642487690AC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The Base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3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en-US" dirty="0"/>
              <a:t> keyword</a:t>
            </a:r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Access to Base Class Members</a:t>
            </a:r>
            <a:endParaRPr lang="bg-BG" sz="40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0316" y="2087468"/>
            <a:ext cx="11005684" cy="3656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class Person { … }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/>
              <a:t>class Employee : Person </a:t>
            </a:r>
            <a:endParaRPr lang="bg-BG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public void Fire(string reasons)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  </a:t>
            </a:r>
            <a:r>
              <a:rPr lang="en-US" noProof="1"/>
              <a:t>Console.Writeline</a:t>
            </a:r>
            <a:r>
              <a:rPr lang="en-US" dirty="0"/>
              <a:t>($"{</a:t>
            </a:r>
            <a:r>
              <a:rPr lang="en-US" dirty="0">
                <a:solidFill>
                  <a:schemeClr val="bg1"/>
                </a:solidFill>
              </a:rPr>
              <a:t>base.name</a:t>
            </a:r>
            <a:r>
              <a:rPr lang="en-US" dirty="0"/>
              <a:t>}</a:t>
            </a:r>
            <a:r>
              <a:rPr lang="en-US" dirty="0">
                <a:latin typeface="+mn-lt"/>
              </a:rPr>
              <a:t> got fired</a:t>
            </a:r>
            <a:r>
              <a:rPr lang="bg-BG" dirty="0">
                <a:latin typeface="+mn-lt"/>
              </a:rPr>
              <a:t> </a:t>
            </a:r>
            <a:r>
              <a:rPr lang="en-US" dirty="0">
                <a:latin typeface="+mn-lt"/>
              </a:rPr>
              <a:t>because of </a:t>
            </a:r>
            <a:r>
              <a:rPr lang="en-US" dirty="0"/>
              <a:t>{</a:t>
            </a:r>
            <a:r>
              <a:rPr lang="en-US" dirty="0">
                <a:solidFill>
                  <a:schemeClr val="bg1"/>
                </a:solidFill>
              </a:rPr>
              <a:t>reasons</a:t>
            </a:r>
            <a:r>
              <a:rPr lang="en-US" dirty="0"/>
              <a:t>}");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F6694DE-747A-4696-8388-4EFFDEF46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50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66713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dirty="0"/>
              <a:t>Create two classes: </a:t>
            </a:r>
            <a:r>
              <a:rPr lang="en-US" sz="3400" b="1" dirty="0">
                <a:solidFill>
                  <a:schemeClr val="bg1"/>
                </a:solidFill>
              </a:rPr>
              <a:t>Animal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chemeClr val="bg1"/>
                </a:solidFill>
              </a:rPr>
              <a:t>Dog</a:t>
            </a:r>
            <a:r>
              <a:rPr lang="en-US" sz="34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en-US"/>
              <a:t>Problem: Dog Inherits Animal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2464" y="2079000"/>
            <a:ext cx="2467299" cy="1245469"/>
            <a:chOff x="-306388" y="2077297"/>
            <a:chExt cx="3131324" cy="1245469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04604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6000" y="4143029"/>
            <a:ext cx="2475000" cy="1238236"/>
            <a:chOff x="-307954" y="2077297"/>
            <a:chExt cx="3132890" cy="1238236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954" y="2697371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7" name="Arrow: Right 29"/>
          <p:cNvSpPr/>
          <p:nvPr/>
        </p:nvSpPr>
        <p:spPr>
          <a:xfrm rot="16200000">
            <a:off x="1309076" y="3430567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DBC3938-8F36-4D61-9B37-3933C1197B4A}"/>
              </a:ext>
            </a:extLst>
          </p:cNvPr>
          <p:cNvSpPr txBox="1">
            <a:spLocks/>
          </p:cNvSpPr>
          <p:nvPr/>
        </p:nvSpPr>
        <p:spPr>
          <a:xfrm>
            <a:off x="3261000" y="2874508"/>
            <a:ext cx="3758919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1600" dirty="0"/>
              <a:t> </a:t>
            </a:r>
            <a:r>
              <a:rPr lang="en-US" sz="2600" dirty="0"/>
              <a:t>dog</a:t>
            </a:r>
            <a:r>
              <a:rPr lang="en-US" sz="1600" dirty="0"/>
              <a:t> </a:t>
            </a:r>
            <a:r>
              <a:rPr lang="en-US" sz="2600" dirty="0"/>
              <a:t>=</a:t>
            </a:r>
            <a:r>
              <a:rPr lang="en-US" sz="1600" dirty="0"/>
              <a:t> </a:t>
            </a:r>
            <a:r>
              <a:rPr lang="en-US" sz="2600" dirty="0"/>
              <a:t>new</a:t>
            </a:r>
            <a:r>
              <a:rPr lang="en-US" sz="1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noProof="1"/>
              <a:t>dog.Eat();</a:t>
            </a:r>
          </a:p>
          <a:p>
            <a:r>
              <a:rPr lang="en-US" sz="2600" noProof="1"/>
              <a:t>dog.Bark();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CE0696D-467D-4A55-848B-EC641106C822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https://judge.softuni.bg/Contests/Practice/Index/3164#0</a:t>
            </a:r>
            <a:endParaRPr lang="en-US" dirty="0"/>
          </a:p>
        </p:txBody>
      </p:sp>
      <p:sp>
        <p:nvSpPr>
          <p:cNvPr id="14" name="Arrow: Right 29"/>
          <p:cNvSpPr/>
          <p:nvPr/>
        </p:nvSpPr>
        <p:spPr>
          <a:xfrm>
            <a:off x="2733514" y="347976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 txBox="1">
            <a:spLocks/>
          </p:cNvSpPr>
          <p:nvPr/>
        </p:nvSpPr>
        <p:spPr>
          <a:xfrm>
            <a:off x="7041000" y="1854000"/>
            <a:ext cx="4916115" cy="355853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Animal</a:t>
            </a:r>
            <a:r>
              <a:rPr lang="en-US" sz="3200" b="1" dirty="0"/>
              <a:t> </a:t>
            </a:r>
            <a:r>
              <a:rPr lang="en-US" sz="3200" dirty="0"/>
              <a:t>with method </a:t>
            </a:r>
            <a:r>
              <a:rPr lang="en-US" sz="3200" b="1" dirty="0">
                <a:solidFill>
                  <a:schemeClr val="bg1"/>
                </a:solidFill>
              </a:rPr>
              <a:t>Eat()</a:t>
            </a:r>
            <a:r>
              <a:rPr lang="en-US" sz="3200" dirty="0"/>
              <a:t> that prints: </a:t>
            </a:r>
            <a:r>
              <a:rPr lang="en-US" sz="3200" b="1" dirty="0">
                <a:solidFill>
                  <a:schemeClr val="bg1"/>
                </a:solidFill>
              </a:rPr>
              <a:t>"eating…"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b="1" dirty="0"/>
              <a:t> </a:t>
            </a:r>
            <a:r>
              <a:rPr lang="en-US" sz="3200" dirty="0"/>
              <a:t>with method </a:t>
            </a:r>
            <a:r>
              <a:rPr lang="en-US" sz="3200" b="1" dirty="0">
                <a:solidFill>
                  <a:schemeClr val="bg1"/>
                </a:solidFill>
              </a:rPr>
              <a:t>Bark()</a:t>
            </a:r>
            <a:r>
              <a:rPr lang="en-US" sz="3200" dirty="0"/>
              <a:t> that prints: </a:t>
            </a:r>
            <a:r>
              <a:rPr lang="en-US" sz="3200" b="1" dirty="0">
                <a:solidFill>
                  <a:schemeClr val="bg1"/>
                </a:solidFill>
              </a:rPr>
              <a:t>"barking…"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Dog</a:t>
            </a:r>
            <a:r>
              <a:rPr lang="en-US" sz="3200" dirty="0"/>
              <a:t> should inherit from </a:t>
            </a:r>
            <a:r>
              <a:rPr lang="en-US" sz="3200" b="1" dirty="0">
                <a:solidFill>
                  <a:schemeClr val="bg1"/>
                </a:solidFill>
              </a:rPr>
              <a:t>Animal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A44CD6F-A7EA-48A9-B59F-EE92B8DDD7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1332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081241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Create classes: </a:t>
            </a:r>
            <a:r>
              <a:rPr lang="en-US" b="1" dirty="0">
                <a:solidFill>
                  <a:schemeClr val="bg1"/>
                </a:solidFill>
              </a:rPr>
              <a:t>Animal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Dog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Puppy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Dog</a:t>
            </a:r>
            <a:r>
              <a:rPr lang="en-US" sz="3400" dirty="0"/>
              <a:t> should inherit from </a:t>
            </a:r>
            <a:r>
              <a:rPr lang="en-US" sz="3400" b="1" dirty="0">
                <a:solidFill>
                  <a:schemeClr val="bg1"/>
                </a:solidFill>
              </a:rPr>
              <a:t>Animal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Puppy</a:t>
            </a:r>
            <a:r>
              <a:rPr lang="en-US" sz="3400" dirty="0"/>
              <a:t> should inherit from </a:t>
            </a:r>
            <a:r>
              <a:rPr lang="en-US" sz="3400" b="1" dirty="0">
                <a:solidFill>
                  <a:schemeClr val="bg1"/>
                </a:solidFill>
              </a:rPr>
              <a:t>Dog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Inheritance Chain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https://judge.softuni.bg/Contests/Practice/Index/3164#1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436000" y="1383727"/>
            <a:ext cx="2460860" cy="1245817"/>
            <a:chOff x="-306388" y="2077297"/>
            <a:chExt cx="3131324" cy="1334956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-306388" y="2749861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37094" y="3059283"/>
            <a:ext cx="2459766" cy="1237606"/>
            <a:chOff x="-306388" y="2077297"/>
            <a:chExt cx="3131324" cy="138806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-306388" y="277204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36000" y="4713727"/>
            <a:ext cx="2460860" cy="1227782"/>
            <a:chOff x="-306388" y="2077297"/>
            <a:chExt cx="3131324" cy="1395771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Puppy</a:t>
              </a: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-306388" y="277032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+Weep():void</a:t>
              </a:r>
            </a:p>
          </p:txBody>
        </p:sp>
      </p:grpSp>
      <p:sp>
        <p:nvSpPr>
          <p:cNvPr id="29" name="Arrow: Right 29"/>
          <p:cNvSpPr/>
          <p:nvPr/>
        </p:nvSpPr>
        <p:spPr>
          <a:xfrm rot="16200000">
            <a:off x="9479611" y="2558432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2AB7BB1E-8C8B-47B7-A9C1-E03A9AA721CE}"/>
              </a:ext>
            </a:extLst>
          </p:cNvPr>
          <p:cNvSpPr txBox="1">
            <a:spLocks/>
          </p:cNvSpPr>
          <p:nvPr/>
        </p:nvSpPr>
        <p:spPr>
          <a:xfrm>
            <a:off x="2010166" y="3661353"/>
            <a:ext cx="479116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Puppy</a:t>
            </a:r>
            <a:r>
              <a:rPr lang="en-US" sz="1800" dirty="0"/>
              <a:t> </a:t>
            </a:r>
            <a:r>
              <a:rPr lang="en-US" sz="2600" noProof="1"/>
              <a:t>puppy</a:t>
            </a:r>
            <a:r>
              <a:rPr lang="en-US" sz="1800" dirty="0"/>
              <a:t> </a:t>
            </a:r>
            <a:r>
              <a:rPr lang="en-US" sz="2600" dirty="0"/>
              <a:t>=</a:t>
            </a:r>
            <a:r>
              <a:rPr lang="en-US" sz="1800" dirty="0"/>
              <a:t> </a:t>
            </a:r>
            <a:r>
              <a:rPr lang="en-US" sz="2600" dirty="0"/>
              <a:t>new</a:t>
            </a:r>
            <a:r>
              <a:rPr lang="en-US" sz="18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Puppy()</a:t>
            </a:r>
            <a:r>
              <a:rPr lang="en-US" sz="2600" dirty="0"/>
              <a:t>;</a:t>
            </a:r>
          </a:p>
          <a:p>
            <a:r>
              <a:rPr lang="en-US" sz="2600" dirty="0"/>
              <a:t>puppy.Eat();</a:t>
            </a:r>
          </a:p>
          <a:p>
            <a:r>
              <a:rPr lang="en-US" sz="2600" dirty="0"/>
              <a:t>puppy.Bark();</a:t>
            </a:r>
          </a:p>
          <a:p>
            <a:r>
              <a:rPr lang="en-US" sz="2600" dirty="0"/>
              <a:t>puppy.Weep();</a:t>
            </a:r>
          </a:p>
        </p:txBody>
      </p:sp>
      <p:sp>
        <p:nvSpPr>
          <p:cNvPr id="31" name="Arrow: Right 29"/>
          <p:cNvSpPr/>
          <p:nvPr/>
        </p:nvSpPr>
        <p:spPr>
          <a:xfrm rot="10800000">
            <a:off x="7401001" y="523851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rrow: Right 29"/>
          <p:cNvSpPr/>
          <p:nvPr/>
        </p:nvSpPr>
        <p:spPr>
          <a:xfrm rot="16200000">
            <a:off x="9479610" y="4228580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2F75CC2-0C10-44F1-8E3E-4523D0CD4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715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Create three classes named </a:t>
            </a:r>
            <a:r>
              <a:rPr lang="en-US" b="1" dirty="0">
                <a:solidFill>
                  <a:schemeClr val="bg1"/>
                </a:solidFill>
              </a:rPr>
              <a:t>Animal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Dog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Cat</a:t>
            </a:r>
            <a:r>
              <a:rPr lang="en-US" dirty="0"/>
              <a:t>: 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Dog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Cat</a:t>
            </a:r>
            <a:r>
              <a:rPr lang="en-US" dirty="0"/>
              <a:t> should inherit from </a:t>
            </a:r>
            <a:r>
              <a:rPr lang="en-US" b="1" dirty="0">
                <a:solidFill>
                  <a:schemeClr val="bg1"/>
                </a:solidFill>
              </a:rPr>
              <a:t>Animal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Inheritance Hierarchy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790649" y="2844000"/>
            <a:ext cx="2942872" cy="1225645"/>
            <a:chOff x="-306388" y="2077297"/>
            <a:chExt cx="3131324" cy="131334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28246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1999" y="4906889"/>
            <a:ext cx="2631088" cy="1248190"/>
            <a:chOff x="-306388" y="2077297"/>
            <a:chExt cx="3131324" cy="1399933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-306388" y="2783918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4" name="Arrow: Right 29"/>
          <p:cNvSpPr/>
          <p:nvPr/>
        </p:nvSpPr>
        <p:spPr>
          <a:xfrm>
            <a:off x="6400801" y="4134437"/>
            <a:ext cx="586385" cy="5506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0217" y="4905689"/>
            <a:ext cx="2505783" cy="1239036"/>
            <a:chOff x="-306388" y="2077297"/>
            <a:chExt cx="3131324" cy="1408563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Cat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-306388" y="2783120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+Meow():void</a:t>
              </a:r>
            </a:p>
          </p:txBody>
        </p:sp>
      </p:grpSp>
      <p:sp>
        <p:nvSpPr>
          <p:cNvPr id="18" name="Arrow: Right 29"/>
          <p:cNvSpPr/>
          <p:nvPr/>
        </p:nvSpPr>
        <p:spPr>
          <a:xfrm rot="16200000">
            <a:off x="2011569" y="4194015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8696C07-7236-499B-8EDD-666A9A40B93A}"/>
              </a:ext>
            </a:extLst>
          </p:cNvPr>
          <p:cNvSpPr txBox="1">
            <a:spLocks/>
          </p:cNvSpPr>
          <p:nvPr/>
        </p:nvSpPr>
        <p:spPr>
          <a:xfrm>
            <a:off x="7413918" y="2565739"/>
            <a:ext cx="4244683" cy="3788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2600" dirty="0"/>
              <a:t> dog = new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dirty="0"/>
              <a:t>dog.Eat();</a:t>
            </a:r>
          </a:p>
          <a:p>
            <a:r>
              <a:rPr lang="en-US" sz="2600" dirty="0"/>
              <a:t>dog.Bark();</a:t>
            </a:r>
          </a:p>
          <a:p>
            <a:endParaRPr lang="en-US" sz="1600" dirty="0"/>
          </a:p>
          <a:p>
            <a:r>
              <a:rPr lang="en-US" sz="2600" dirty="0">
                <a:solidFill>
                  <a:schemeClr val="bg1"/>
                </a:solidFill>
              </a:rPr>
              <a:t>Cat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  <a:p>
            <a:r>
              <a:rPr lang="en-US" sz="2600" dirty="0"/>
              <a:t>cat.Eat();</a:t>
            </a:r>
          </a:p>
          <a:p>
            <a:r>
              <a:rPr lang="en-US" sz="2600" dirty="0"/>
              <a:t>cat.Meow();</a:t>
            </a:r>
          </a:p>
        </p:txBody>
      </p:sp>
      <p:sp>
        <p:nvSpPr>
          <p:cNvPr id="20" name="Arrow: Right 29"/>
          <p:cNvSpPr/>
          <p:nvPr/>
        </p:nvSpPr>
        <p:spPr>
          <a:xfrm rot="16200000">
            <a:off x="4018191" y="4186900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44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https://judge.softuni.bg/Contests/Practice/Index/3164#2</a:t>
            </a:r>
            <a:endParaRPr lang="en-US" dirty="0"/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CCA3FB6E-C326-4F9F-B722-5242C7CF2D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5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600" dirty="0"/>
              <a:t>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Class Hierarchies</a:t>
            </a:r>
          </a:p>
          <a:p>
            <a:pPr lvl="1"/>
            <a:r>
              <a:rPr lang="en-US" sz="3400" dirty="0"/>
              <a:t>Inheritance in C#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Accessing Base Class Members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Reusing Classes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Type of Class Reuse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600" dirty="0"/>
              <a:t>Throwing Exceptions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5B3E92B-F4BB-4BA3-9596-FAB74B56C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89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E7EED59-E7B8-4363-86B1-51A4CBC91D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Reusing Code at Class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47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noProof="1"/>
              <a:t>Derived classes </a:t>
            </a:r>
            <a:r>
              <a:rPr lang="en-US" b="1" noProof="1">
                <a:solidFill>
                  <a:schemeClr val="bg1"/>
                </a:solidFill>
              </a:rPr>
              <a:t>can access all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en-US" b="1" noProof="1">
                <a:solidFill>
                  <a:schemeClr val="bg1"/>
                </a:solidFill>
              </a:rPr>
              <a:t> </a:t>
            </a:r>
            <a:r>
              <a:rPr lang="en-US" noProof="1"/>
              <a:t>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en-US" noProof="1"/>
              <a:t> members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noProof="1"/>
              <a:t> members </a:t>
            </a:r>
            <a:r>
              <a:rPr lang="en-US" b="1" noProof="1">
                <a:solidFill>
                  <a:schemeClr val="bg1"/>
                </a:solidFill>
              </a:rPr>
              <a:t>are accessed in the same assembly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noProof="1"/>
              <a:t> fields are </a:t>
            </a:r>
            <a:r>
              <a:rPr lang="en-US" b="1" noProof="1">
                <a:solidFill>
                  <a:schemeClr val="bg1"/>
                </a:solidFill>
              </a:rPr>
              <a:t>not inherited </a:t>
            </a:r>
            <a:r>
              <a:rPr lang="en-US" noProof="1"/>
              <a:t>in subclasses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Inheritance and Access Modifiers</a:t>
            </a:r>
            <a:endParaRPr lang="bg-BG" sz="4000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8587" y="3496292"/>
            <a:ext cx="6006259" cy="317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class Person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private</a:t>
            </a:r>
            <a:r>
              <a:rPr lang="en-US" sz="2600" dirty="0">
                <a:solidFill>
                  <a:schemeClr val="tx1"/>
                </a:solidFill>
              </a:rPr>
              <a:t> string id;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string name;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protected</a:t>
            </a:r>
            <a:r>
              <a:rPr lang="en-US" sz="2600" dirty="0">
                <a:solidFill>
                  <a:schemeClr val="tx1"/>
                </a:solidFill>
              </a:rPr>
              <a:t> string address;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public</a:t>
            </a:r>
            <a:r>
              <a:rPr lang="en-US" sz="2600" dirty="0">
                <a:solidFill>
                  <a:schemeClr val="tx1"/>
                </a:solidFill>
              </a:rPr>
              <a:t> void Sleep();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1585EAF-268C-4F58-9664-1C3F21381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07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noProof="1"/>
              <a:t>Derived classes </a:t>
            </a:r>
            <a:r>
              <a:rPr lang="en-US" b="1" noProof="1">
                <a:solidFill>
                  <a:schemeClr val="bg1"/>
                </a:solidFill>
              </a:rPr>
              <a:t>can hide </a:t>
            </a:r>
            <a:r>
              <a:rPr lang="en-US" noProof="1"/>
              <a:t>superclass variables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Shadowing Variables</a:t>
            </a:r>
            <a:endParaRPr lang="bg-BG" sz="40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2473495" y="2773798"/>
            <a:ext cx="7232990" cy="37780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class Patient : Person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protected </a:t>
            </a:r>
            <a:r>
              <a:rPr lang="en-US" sz="2600" dirty="0">
                <a:solidFill>
                  <a:schemeClr val="bg1"/>
                </a:solidFill>
              </a:rPr>
              <a:t>float</a:t>
            </a:r>
            <a:r>
              <a:rPr lang="en-US" sz="2600" dirty="0"/>
              <a:t> weight;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void Method()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double</a:t>
            </a:r>
            <a:r>
              <a:rPr lang="en-US" sz="2600" dirty="0"/>
              <a:t> weight = 0.5d;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479505" y="2034000"/>
            <a:ext cx="7232990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Person { protected int weight; 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636000" y="3217622"/>
            <a:ext cx="2506593" cy="544830"/>
          </a:xfrm>
          <a:prstGeom prst="wedgeRoundRectCallout">
            <a:avLst>
              <a:gd name="adj1" fmla="val -86761"/>
              <a:gd name="adj2" fmla="val 57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Hides </a:t>
            </a:r>
            <a:r>
              <a:rPr lang="en-US" sz="26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weight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206000" y="5589000"/>
            <a:ext cx="2819400" cy="544830"/>
          </a:xfrm>
          <a:prstGeom prst="wedgeRoundRectCallout">
            <a:avLst>
              <a:gd name="adj1" fmla="val -65485"/>
              <a:gd name="adj2" fmla="val -65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Hides 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float weight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F6A8E22-230C-45D5-B5AC-E55C72E70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902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E2B6A49-96B2-43C8-84B3-F7F1DD5551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1"/>
              <a:t>Use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en-US" noProof="1"/>
              <a:t> and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this</a:t>
            </a:r>
            <a:r>
              <a:rPr lang="en-US" noProof="1"/>
              <a:t> to specify member access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/>
              <a:t>Shadowing Variables – Access</a:t>
            </a:r>
            <a:endParaRPr lang="bg-BG" sz="4000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313737" y="1905000"/>
            <a:ext cx="5571426" cy="46808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class Patient : Person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protected float weight;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void Method()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double weight = 0.5d;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this</a:t>
            </a:r>
            <a:r>
              <a:rPr lang="en-US" sz="2600" dirty="0"/>
              <a:t>.weight = 0.6f;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base</a:t>
            </a:r>
            <a:r>
              <a:rPr lang="en-US" sz="2600" dirty="0"/>
              <a:t>.weight = 1;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142838" y="4934786"/>
            <a:ext cx="2723162" cy="544830"/>
          </a:xfrm>
          <a:prstGeom prst="wedgeRoundRectCallout">
            <a:avLst>
              <a:gd name="adj1" fmla="val -70229"/>
              <a:gd name="adj2" fmla="val -540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Instance member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96000" y="4969910"/>
            <a:ext cx="2962148" cy="544830"/>
          </a:xfrm>
          <a:prstGeom prst="wedgeRoundRectCallout">
            <a:avLst>
              <a:gd name="adj1" fmla="val 67643"/>
              <a:gd name="adj2" fmla="val 18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 member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523408" y="3024000"/>
            <a:ext cx="2360709" cy="544830"/>
          </a:xfrm>
          <a:prstGeom prst="wedgeRoundRectCallout">
            <a:avLst>
              <a:gd name="adj1" fmla="val -73724"/>
              <a:gd name="adj2" fmla="val -37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variable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0644EA6-17A5-49C7-8E5B-6E1BE7BC4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292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- defines a method that </a:t>
            </a:r>
            <a:r>
              <a:rPr lang="en-US" b="1" dirty="0">
                <a:solidFill>
                  <a:schemeClr val="bg1"/>
                </a:solidFill>
              </a:rPr>
              <a:t>can be </a:t>
            </a:r>
            <a:r>
              <a:rPr lang="en-US" b="1" noProof="1">
                <a:solidFill>
                  <a:schemeClr val="bg1"/>
                </a:solidFill>
              </a:rPr>
              <a:t>overriden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Virtual Methods</a:t>
            </a:r>
            <a:endParaRPr lang="bg-BG" sz="4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1928688"/>
            <a:ext cx="6477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virtual</a:t>
            </a:r>
            <a:r>
              <a:rPr lang="en-US" sz="2600" dirty="0"/>
              <a:t> void Eat() { …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44925" y="4208844"/>
            <a:ext cx="6475275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Dog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Animal</a:t>
            </a:r>
          </a:p>
          <a:p>
            <a:r>
              <a:rPr lang="en-US" sz="2600" dirty="0"/>
              <a:t>{   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override</a:t>
            </a:r>
            <a:r>
              <a:rPr lang="en-US" sz="2600" dirty="0"/>
              <a:t> void Eat() {}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515DD36-BBDF-464F-A7B4-1E24CEADBE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78059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1" y="1196125"/>
            <a:ext cx="5995597" cy="5528766"/>
          </a:xfr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bg-BG" sz="3400" dirty="0">
                <a:latin typeface="+mn-lt"/>
              </a:rPr>
              <a:t>The 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400" dirty="0">
                <a:latin typeface="+mn-lt"/>
              </a:rPr>
              <a:t> modifier prevents other classes from </a:t>
            </a:r>
            <a:r>
              <a:rPr lang="en-US" altLang="bg-BG" sz="3400" b="1" dirty="0">
                <a:solidFill>
                  <a:schemeClr val="bg1"/>
                </a:solidFill>
                <a:latin typeface="+mn-lt"/>
              </a:rPr>
              <a:t>inheriting</a:t>
            </a:r>
            <a:r>
              <a:rPr lang="en-US" altLang="bg-BG" sz="3400" dirty="0">
                <a:latin typeface="+mn-lt"/>
              </a:rPr>
              <a:t> </a:t>
            </a:r>
            <a:br>
              <a:rPr lang="en-US" altLang="bg-BG" sz="3400" dirty="0">
                <a:latin typeface="+mn-lt"/>
              </a:rPr>
            </a:br>
            <a:r>
              <a:rPr lang="en-US" altLang="bg-BG" sz="3400" dirty="0">
                <a:latin typeface="+mn-lt"/>
              </a:rPr>
              <a:t>from it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Sealed Modifier (1)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1196125"/>
            <a:ext cx="539218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Dinosaur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6360849" y="4046959"/>
            <a:ext cx="5400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sealed</a:t>
            </a:r>
            <a:r>
              <a:rPr lang="en-US" dirty="0"/>
              <a:t> class </a:t>
            </a:r>
            <a:r>
              <a:rPr lang="en-US" noProof="1"/>
              <a:t>TRex</a:t>
            </a:r>
            <a:r>
              <a:rPr lang="en-US" dirty="0"/>
              <a:t> : Dinosaur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public void Eat() {…}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85E290E-30DB-4850-A687-A4CE7E3FA444}"/>
              </a:ext>
            </a:extLst>
          </p:cNvPr>
          <p:cNvSpPr txBox="1">
            <a:spLocks/>
          </p:cNvSpPr>
          <p:nvPr/>
        </p:nvSpPr>
        <p:spPr>
          <a:xfrm>
            <a:off x="448093" y="4230921"/>
            <a:ext cx="470056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600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dirty="0"/>
              <a:t>class </a:t>
            </a:r>
            <a:r>
              <a:rPr lang="en-US" noProof="1"/>
              <a:t>EvolvedTRex</a:t>
            </a:r>
            <a:r>
              <a:rPr lang="en-US" dirty="0"/>
              <a:t> : </a:t>
            </a:r>
            <a:r>
              <a:rPr lang="en-US" u="wavyHeavy" noProof="1">
                <a:uFill>
                  <a:solidFill>
                    <a:srgbClr val="FF0000"/>
                  </a:solidFill>
                </a:uFill>
              </a:rPr>
              <a:t>TRex</a:t>
            </a:r>
            <a:r>
              <a:rPr lang="en-US" dirty="0"/>
              <a:t>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Up Arrow 2"/>
          <p:cNvSpPr/>
          <p:nvPr/>
        </p:nvSpPr>
        <p:spPr bwMode="auto">
          <a:xfrm>
            <a:off x="8764439" y="3476281"/>
            <a:ext cx="585000" cy="570678"/>
          </a:xfrm>
          <a:prstGeom prst="up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226862" y="4824000"/>
            <a:ext cx="1037344" cy="540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Multiply 10"/>
          <p:cNvSpPr/>
          <p:nvPr/>
        </p:nvSpPr>
        <p:spPr bwMode="auto">
          <a:xfrm>
            <a:off x="5041424" y="4461970"/>
            <a:ext cx="1279576" cy="1264060"/>
          </a:xfrm>
          <a:prstGeom prst="mathMultiply">
            <a:avLst>
              <a:gd name="adj1" fmla="val 9181"/>
            </a:avLst>
          </a:prstGeom>
          <a:solidFill>
            <a:srgbClr val="FF00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64B9658-E071-4042-95E1-997C9FDA1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913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3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21077" cy="5528766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bg-BG" sz="3400" dirty="0"/>
              <a:t>You can use the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en-US" altLang="bg-BG" sz="3400" dirty="0"/>
              <a:t> modifier on a </a:t>
            </a:r>
            <a:r>
              <a:rPr lang="en-US" altLang="bg-BG" sz="3400" b="1" dirty="0">
                <a:solidFill>
                  <a:schemeClr val="bg1"/>
                </a:solidFill>
              </a:rPr>
              <a:t>method</a:t>
            </a:r>
            <a:r>
              <a:rPr lang="en-US" altLang="bg-BG" sz="3400" dirty="0"/>
              <a:t> or a </a:t>
            </a:r>
            <a:r>
              <a:rPr lang="en-US" altLang="bg-BG" sz="3400" b="1" dirty="0">
                <a:solidFill>
                  <a:schemeClr val="bg1"/>
                </a:solidFill>
              </a:rPr>
              <a:t>property</a:t>
            </a:r>
            <a:r>
              <a:rPr lang="en-US" altLang="bg-BG" sz="3400" dirty="0"/>
              <a:t> in a </a:t>
            </a:r>
            <a:r>
              <a:rPr lang="en-US" altLang="bg-BG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en-US" altLang="bg-BG" sz="3400" dirty="0"/>
              <a:t> class: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bg-BG" sz="3200" dirty="0"/>
              <a:t>It enables you to </a:t>
            </a:r>
            <a:r>
              <a:rPr lang="en-US" altLang="bg-BG" sz="3200" b="1" dirty="0">
                <a:solidFill>
                  <a:schemeClr val="bg1"/>
                </a:solidFill>
              </a:rPr>
              <a:t>allow classes </a:t>
            </a:r>
            <a:r>
              <a:rPr lang="en-US" altLang="bg-BG" sz="3200" dirty="0"/>
              <a:t>to </a:t>
            </a:r>
            <a:r>
              <a:rPr lang="en-US" altLang="bg-BG" sz="3200" b="1" dirty="0">
                <a:solidFill>
                  <a:schemeClr val="bg1"/>
                </a:solidFill>
              </a:rPr>
              <a:t>derive</a:t>
            </a:r>
            <a:r>
              <a:rPr lang="en-US" altLang="bg-BG" sz="3200" dirty="0"/>
              <a:t> from your class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altLang="bg-BG" sz="3200" b="1" dirty="0">
                <a:solidFill>
                  <a:schemeClr val="bg1"/>
                </a:solidFill>
              </a:rPr>
              <a:t>Prevents</a:t>
            </a:r>
            <a:r>
              <a:rPr lang="en-US" altLang="bg-BG" sz="3200" dirty="0"/>
              <a:t> the </a:t>
            </a:r>
            <a:r>
              <a:rPr lang="en-US" altLang="bg-BG" sz="3200" b="1" dirty="0">
                <a:solidFill>
                  <a:schemeClr val="bg1"/>
                </a:solidFill>
              </a:rPr>
              <a:t>overriding</a:t>
            </a:r>
            <a:r>
              <a:rPr lang="en-US" altLang="bg-BG" sz="3200" dirty="0"/>
              <a:t> of specific </a:t>
            </a:r>
            <a:r>
              <a:rPr lang="en-US" alt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altLang="bg-BG" sz="3200" dirty="0"/>
              <a:t> </a:t>
            </a:r>
            <a:r>
              <a:rPr lang="en-US" altLang="bg-BG" sz="3200" b="1" dirty="0">
                <a:solidFill>
                  <a:schemeClr val="bg1"/>
                </a:solidFill>
              </a:rPr>
              <a:t>methods</a:t>
            </a:r>
            <a:r>
              <a:rPr lang="en-US" altLang="bg-BG" sz="3200" dirty="0"/>
              <a:t> and </a:t>
            </a:r>
            <a:r>
              <a:rPr lang="en-US" altLang="bg-BG" sz="3200" noProof="1"/>
              <a:t>properties</a:t>
            </a:r>
          </a:p>
          <a:p>
            <a:endParaRPr lang="en-US" dirty="0"/>
          </a:p>
          <a:p>
            <a:pPr lvl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Sealed Modifier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11481" y="3282906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Waimanu : Bird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sealed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Fly()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211480" y="4885953"/>
            <a:ext cx="6689519" cy="16030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Penguin : Waimanu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Walk() 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211481" y="1464415"/>
            <a:ext cx="6689519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virtual void Fly()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AB6760A-4EE1-40C2-8AD7-736B6366C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7551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We can </a:t>
            </a:r>
            <a:r>
              <a:rPr lang="en-US" b="1" dirty="0">
                <a:solidFill>
                  <a:schemeClr val="bg1"/>
                </a:solidFill>
              </a:rPr>
              <a:t>extend a class </a:t>
            </a:r>
            <a:r>
              <a:rPr lang="en-US" dirty="0"/>
              <a:t>that we </a:t>
            </a:r>
            <a:r>
              <a:rPr lang="en-US" b="1" dirty="0">
                <a:solidFill>
                  <a:schemeClr val="bg1"/>
                </a:solidFill>
              </a:rPr>
              <a:t>can't otherwise change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/>
              <a:t>Inheritance Benefits – Extension</a:t>
            </a:r>
            <a:endParaRPr lang="bg-BG" sz="4000" dirty="0"/>
          </a:p>
        </p:txBody>
      </p:sp>
      <p:sp>
        <p:nvSpPr>
          <p:cNvPr id="8" name="Rectangle: Rounded Corners 7"/>
          <p:cNvSpPr/>
          <p:nvPr/>
        </p:nvSpPr>
        <p:spPr>
          <a:xfrm>
            <a:off x="3543300" y="2209800"/>
            <a:ext cx="5195506" cy="1828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3786009" y="3072099"/>
            <a:ext cx="4710089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List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252407" y="5334000"/>
            <a:ext cx="5777698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CustomList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341001" y="4393737"/>
            <a:ext cx="1412102" cy="527804"/>
          </a:xfrm>
          <a:prstGeom prst="wedgeRoundRectCallout">
            <a:avLst>
              <a:gd name="adj1" fmla="val 71167"/>
              <a:gd name="adj2" fmla="val -58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5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Extends</a:t>
            </a:r>
            <a:endParaRPr lang="bg-BG" sz="25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rrow: Right 29"/>
          <p:cNvSpPr/>
          <p:nvPr/>
        </p:nvSpPr>
        <p:spPr>
          <a:xfrm rot="16200000">
            <a:off x="5377067" y="4380204"/>
            <a:ext cx="1527973" cy="2368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9BBC7EC-7DD1-4CEA-B898-92828E1032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297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5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an list that has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 functionality of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List&lt;string&gt;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Method that returns and removes a random element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Problem: Random List</a:t>
            </a:r>
            <a:endParaRPr lang="bg-BG" sz="4000" dirty="0"/>
          </a:p>
        </p:txBody>
      </p:sp>
      <p:sp>
        <p:nvSpPr>
          <p:cNvPr id="18" name="Rectangle: Rounded Corners 17"/>
          <p:cNvSpPr/>
          <p:nvPr/>
        </p:nvSpPr>
        <p:spPr>
          <a:xfrm>
            <a:off x="3518836" y="3505200"/>
            <a:ext cx="4305300" cy="16002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19" name="Rectangle: Rounded Corners 18"/>
          <p:cNvSpPr/>
          <p:nvPr/>
        </p:nvSpPr>
        <p:spPr>
          <a:xfrm>
            <a:off x="3729812" y="4212086"/>
            <a:ext cx="3903055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af-ZA" sz="2800" b="1" noProof="1">
                <a:solidFill>
                  <a:schemeClr val="bg2"/>
                </a:solidFill>
              </a:rPr>
              <a:t>List&lt;string&gt;</a:t>
            </a:r>
            <a:endParaRPr lang="en-GB" sz="2800" b="1" noProof="1">
              <a:solidFill>
                <a:schemeClr val="bg2"/>
              </a:solidFill>
            </a:endParaRPr>
          </a:p>
        </p:txBody>
      </p:sp>
      <p:sp>
        <p:nvSpPr>
          <p:cNvPr id="20" name="Rectangle: Rounded Corners 19"/>
          <p:cNvSpPr/>
          <p:nvPr/>
        </p:nvSpPr>
        <p:spPr>
          <a:xfrm>
            <a:off x="3333622" y="5638801"/>
            <a:ext cx="4695434" cy="51231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RandomList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3886" y="5448247"/>
            <a:ext cx="3523314" cy="645714"/>
          </a:xfrm>
          <a:prstGeom prst="wedgeRoundRectCallout">
            <a:avLst>
              <a:gd name="adj1" fmla="val -61734"/>
              <a:gd name="adj2" fmla="val -5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RandomElement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():string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rrow: Right 29"/>
          <p:cNvSpPr/>
          <p:nvPr/>
        </p:nvSpPr>
        <p:spPr>
          <a:xfrm rot="16200000">
            <a:off x="5288077" y="5058736"/>
            <a:ext cx="766818" cy="225776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FAB6459-284A-45CD-AC18-402ABE8AE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67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Solution: Random List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790700" y="1269000"/>
            <a:ext cx="8760300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class RandomList : </a:t>
            </a:r>
            <a:r>
              <a:rPr lang="en-US" sz="2600" dirty="0">
                <a:solidFill>
                  <a:schemeClr val="bg1"/>
                </a:solidFill>
              </a:rPr>
              <a:t>List&lt;string&gt;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private Random rnd; </a:t>
            </a: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</a:t>
            </a:r>
            <a:r>
              <a:rPr lang="en-US" sz="2600" i="1" dirty="0">
                <a:solidFill>
                  <a:schemeClr val="accent2"/>
                </a:solidFill>
              </a:rPr>
              <a:t>: Add constructor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</a:t>
            </a:r>
            <a:r>
              <a:rPr lang="en-US" sz="2600" noProof="1">
                <a:solidFill>
                  <a:schemeClr val="bg1"/>
                </a:solidFill>
              </a:rPr>
              <a:t>RemoveRandomElement</a:t>
            </a:r>
            <a:r>
              <a:rPr lang="en-US" sz="2600" dirty="0">
                <a:solidFill>
                  <a:schemeClr val="bg1"/>
                </a:solidFill>
              </a:rPr>
              <a:t>()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>
                <a:solidFill>
                  <a:schemeClr val="bg1"/>
                </a:solidFill>
              </a:rPr>
              <a:t>  </a:t>
            </a: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int index = </a:t>
            </a:r>
            <a:r>
              <a:rPr lang="en-US" sz="2600" noProof="1"/>
              <a:t>rnd.Next(0, this.Count);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string str = this[index];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this.RemoveAt(index</a:t>
            </a:r>
            <a:r>
              <a:rPr lang="en-US" sz="2600" dirty="0"/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return str;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5A723FC-18A1-427A-A31E-0CAED8622B76}"/>
              </a:ext>
            </a:extLst>
          </p:cNvPr>
          <p:cNvSpPr txBox="1"/>
          <p:nvPr/>
        </p:nvSpPr>
        <p:spPr>
          <a:xfrm>
            <a:off x="800100" y="6447303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https://judge.softuni.bg/Contests/Practice/Index/3164#3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785D208-4048-47B3-9C07-104E12ABA1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60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3439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39" y="2743200"/>
            <a:ext cx="1143000" cy="1143000"/>
          </a:xfrm>
          <a:prstGeom prst="rect">
            <a:avLst/>
          </a:prstGeom>
        </p:spPr>
      </p:pic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5384940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81753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4614" y="2819402"/>
            <a:ext cx="1066799" cy="1066799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0D50367-B92C-4E2F-9B82-63F9997B60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Extending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22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BD6ED98-3FB5-46B0-A08A-5E5FBF0CD4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Extension, Composition, Delegation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0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Duplicate code </a:t>
            </a:r>
            <a:r>
              <a:rPr lang="en-GB" sz="3600" dirty="0"/>
              <a:t>is error prone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Reuse classes </a:t>
            </a:r>
            <a:r>
              <a:rPr lang="en-GB" sz="3600" dirty="0"/>
              <a:t>through </a:t>
            </a:r>
            <a:r>
              <a:rPr lang="en-GB" sz="3600" b="1" dirty="0">
                <a:solidFill>
                  <a:schemeClr val="bg1"/>
                </a:solidFill>
              </a:rPr>
              <a:t>extension</a:t>
            </a:r>
          </a:p>
          <a:p>
            <a:r>
              <a:rPr lang="en-GB" sz="3600" dirty="0"/>
              <a:t>Sometimes the only way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3261000" y="3525946"/>
            <a:ext cx="5195506" cy="1828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Collections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3503709" y="4388245"/>
            <a:ext cx="4710089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List</a:t>
            </a:r>
            <a:r>
              <a:rPr lang="bg-BG" sz="2800" b="1" noProof="1">
                <a:solidFill>
                  <a:schemeClr val="bg2"/>
                </a:solidFill>
              </a:rPr>
              <a:t>&lt;</a:t>
            </a:r>
            <a:r>
              <a:rPr lang="af-ZA" sz="2800" b="1" noProof="1">
                <a:solidFill>
                  <a:schemeClr val="bg2"/>
                </a:solidFill>
              </a:rPr>
              <a:t>string</a:t>
            </a:r>
            <a:r>
              <a:rPr lang="bg-BG" sz="2800" b="1" noProof="1">
                <a:solidFill>
                  <a:schemeClr val="bg2"/>
                </a:solidFill>
              </a:rPr>
              <a:t>&gt;</a:t>
            </a:r>
            <a:endParaRPr lang="en-GB" sz="2800" b="1" noProof="1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2970107" y="5759846"/>
            <a:ext cx="5777698" cy="5855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CustomList</a:t>
            </a:r>
          </a:p>
        </p:txBody>
      </p:sp>
      <p:sp>
        <p:nvSpPr>
          <p:cNvPr id="10" name="Arrow: Right 29"/>
          <p:cNvSpPr/>
          <p:nvPr/>
        </p:nvSpPr>
        <p:spPr>
          <a:xfrm rot="16200000">
            <a:off x="5528250" y="5249161"/>
            <a:ext cx="661007" cy="19208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A2FAB3F-B1CF-49FB-B55F-3E799C2BE4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5903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Using classes to </a:t>
            </a:r>
            <a:r>
              <a:rPr lang="en-GB" b="1" dirty="0">
                <a:solidFill>
                  <a:schemeClr val="bg1"/>
                </a:solidFill>
              </a:rPr>
              <a:t>define</a:t>
            </a:r>
            <a:r>
              <a:rPr lang="en-GB" dirty="0"/>
              <a:t> class fields and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Composition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600200" y="2436905"/>
            <a:ext cx="4436906" cy="39421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</a:t>
            </a:r>
            <a:r>
              <a:rPr lang="en-GB" sz="2600" dirty="0"/>
              <a:t>Laptop</a:t>
            </a:r>
            <a:r>
              <a:rPr lang="en-US" sz="2600" dirty="0"/>
              <a:t>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Monitor monitor;</a:t>
            </a:r>
          </a:p>
          <a:p>
            <a:r>
              <a:rPr lang="en-US" sz="2600" dirty="0"/>
              <a:t>  Touchpad touchpad;</a:t>
            </a:r>
          </a:p>
          <a:p>
            <a:r>
              <a:rPr lang="en-US" sz="2600" dirty="0"/>
              <a:t>  Keyboard keyboard;</a:t>
            </a:r>
          </a:p>
          <a:p>
            <a:r>
              <a:rPr lang="en-US" sz="2600" dirty="0"/>
              <a:t>  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3396000" y="5219525"/>
            <a:ext cx="1352561" cy="797957"/>
          </a:xfrm>
          <a:prstGeom prst="wedgeRoundRectCallout">
            <a:avLst>
              <a:gd name="adj1" fmla="val -76596"/>
              <a:gd name="adj2" fmla="val -658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classes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6690266" y="2133600"/>
            <a:ext cx="4815935" cy="41148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sz="4400" b="1" dirty="0">
                <a:solidFill>
                  <a:schemeClr val="bg2"/>
                </a:solidFill>
              </a:rPr>
              <a:t>Laptop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6975301" y="3095213"/>
            <a:ext cx="4302299" cy="78132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Monitor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975302" y="4095416"/>
            <a:ext cx="4302299" cy="781385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Touchpad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6962640" y="5088238"/>
            <a:ext cx="4302299" cy="77916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Keyboard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21DFBC2-F3F5-452F-ABC5-3F6E39C31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202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Delegation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1191000" y="1494000"/>
            <a:ext cx="5130000" cy="50501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</a:t>
            </a:r>
            <a:r>
              <a:rPr lang="en-GB" sz="2600" dirty="0"/>
              <a:t>Laptop</a:t>
            </a:r>
            <a:r>
              <a:rPr lang="en-US" sz="2600" dirty="0"/>
              <a:t>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Monitor monitor;</a:t>
            </a:r>
          </a:p>
          <a:p>
            <a:r>
              <a:rPr lang="en-US" sz="2600" dirty="0"/>
              <a:t>  void </a:t>
            </a:r>
            <a:r>
              <a:rPr lang="en-US" sz="2600" dirty="0" err="1"/>
              <a:t>IncrBrightness</a:t>
            </a:r>
            <a:r>
              <a:rPr lang="en-US" sz="2600" dirty="0"/>
              <a:t>() =&gt;</a:t>
            </a:r>
          </a:p>
          <a:p>
            <a:r>
              <a:rPr lang="en-US" sz="2600" dirty="0"/>
              <a:t>    monitor.Brighten();</a:t>
            </a:r>
          </a:p>
          <a:p>
            <a:r>
              <a:rPr lang="en-US" sz="2600" dirty="0"/>
              <a:t>  </a:t>
            </a:r>
          </a:p>
          <a:p>
            <a:r>
              <a:rPr lang="en-US" sz="2600" dirty="0"/>
              <a:t>  void </a:t>
            </a:r>
            <a:r>
              <a:rPr lang="en-US" sz="2600" dirty="0" err="1"/>
              <a:t>DecrBrightness</a:t>
            </a:r>
            <a:r>
              <a:rPr lang="en-US" sz="2600" dirty="0"/>
              <a:t>() =&gt;</a:t>
            </a:r>
          </a:p>
          <a:p>
            <a:r>
              <a:rPr lang="en-US" sz="2600" dirty="0"/>
              <a:t>    </a:t>
            </a:r>
            <a:r>
              <a:rPr lang="en-US" sz="2600" noProof="1"/>
              <a:t>monitor.Dim();</a:t>
            </a:r>
          </a:p>
          <a:p>
            <a:r>
              <a:rPr lang="en-US" sz="2600" dirty="0"/>
              <a:t>}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4201" y="1828800"/>
            <a:ext cx="4206335" cy="3886200"/>
            <a:chOff x="6932849" y="1460563"/>
            <a:chExt cx="4815935" cy="3649479"/>
          </a:xfrm>
        </p:grpSpPr>
        <p:sp>
          <p:nvSpPr>
            <p:cNvPr id="7" name="Rectangle: Rounded Corners 6"/>
            <p:cNvSpPr/>
            <p:nvPr/>
          </p:nvSpPr>
          <p:spPr>
            <a:xfrm>
              <a:off x="6932849" y="1460563"/>
              <a:ext cx="4815935" cy="3649479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4400" b="1" dirty="0">
                  <a:solidFill>
                    <a:schemeClr val="bg2"/>
                  </a:solidFill>
                </a:rPr>
                <a:t>Laptop</a:t>
              </a: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increaseBrightness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  <a:p>
              <a:pPr algn="ctr"/>
              <a:r>
                <a:rPr lang="en-GB" sz="3200" b="1" noProof="1">
                  <a:solidFill>
                    <a:schemeClr val="bg2"/>
                  </a:solidFill>
                </a:rPr>
                <a:t>decreaseBrightness</a:t>
              </a:r>
              <a:r>
                <a:rPr lang="en-GB" sz="3200" b="1" dirty="0">
                  <a:solidFill>
                    <a:schemeClr val="bg2"/>
                  </a:solidFill>
                </a:rPr>
                <a:t>()</a:t>
              </a:r>
            </a:p>
          </p:txBody>
        </p:sp>
        <p:sp>
          <p:nvSpPr>
            <p:cNvPr id="8" name="Rectangle: Rounded Corners 7"/>
            <p:cNvSpPr/>
            <p:nvPr/>
          </p:nvSpPr>
          <p:spPr>
            <a:xfrm>
              <a:off x="7189666" y="2824042"/>
              <a:ext cx="4302299" cy="640157"/>
            </a:xfrm>
            <a:prstGeom prst="roundRect">
              <a:avLst>
                <a:gd name="adj" fmla="val 5385"/>
              </a:avLst>
            </a:prstGeom>
            <a:solidFill>
              <a:schemeClr val="tx1">
                <a:lumMod val="75000"/>
                <a:alpha val="30000"/>
              </a:schemeClr>
            </a:solidFill>
            <a:ln w="571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2800" b="1" dirty="0">
                  <a:solidFill>
                    <a:schemeClr val="bg2"/>
                  </a:solidFill>
                </a:rPr>
                <a:t>Monitor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540721A4-9A9F-4B67-9CF6-A7D0D7FF17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080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1383874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Create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StackOfStrings</a:t>
            </a:r>
            <a:r>
              <a:rPr lang="en-US" dirty="0"/>
              <a:t> class which </a:t>
            </a:r>
            <a:r>
              <a:rPr lang="en-US" b="1" dirty="0">
                <a:solidFill>
                  <a:schemeClr val="bg1"/>
                </a:solidFill>
              </a:rPr>
              <a:t>inherits </a:t>
            </a:r>
            <a:r>
              <a:rPr lang="en-US" dirty="0"/>
              <a:t>the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Stack&lt;string&gt;</a:t>
            </a:r>
            <a:r>
              <a:rPr lang="en-US" dirty="0"/>
              <a:t> and adds the following methods: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Problem: Stack of Strings</a:t>
            </a:r>
            <a:endParaRPr lang="bg-BG" sz="4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209800" y="2954352"/>
            <a:ext cx="5029201" cy="1779648"/>
            <a:chOff x="-307406" y="1907448"/>
            <a:chExt cx="3132342" cy="1779648"/>
          </a:xfrm>
          <a:solidFill>
            <a:schemeClr val="tx1">
              <a:lumMod val="40000"/>
              <a:lumOff val="60000"/>
              <a:alpha val="19000"/>
            </a:schemeClr>
          </a:solidFill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1907448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StackOfStrings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7406" y="2514936"/>
              <a:ext cx="313234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+IsEmpty(): boolean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+AddRange(elements): void</a:t>
              </a:r>
            </a:p>
          </p:txBody>
        </p:sp>
      </p:grpSp>
      <p:pic>
        <p:nvPicPr>
          <p:cNvPr id="1026" name="Picture 2" descr="Image result for stack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902" y="2235816"/>
            <a:ext cx="2452128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11153D74-695E-40D3-B089-A648CFC6D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9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Solution: Stack of Strings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90600" y="1134000"/>
            <a:ext cx="10287000" cy="53014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class StackOfStrings </a:t>
            </a:r>
            <a:r>
              <a:rPr lang="bg-BG" sz="2600" dirty="0"/>
              <a:t>: </a:t>
            </a:r>
            <a:r>
              <a:rPr lang="en-US" sz="2600" dirty="0"/>
              <a:t>Stack&lt;string&gt;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bool </a:t>
            </a:r>
            <a:r>
              <a:rPr lang="en-US" sz="2600" noProof="1"/>
              <a:t>IsEmpty()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return </a:t>
            </a:r>
            <a:r>
              <a:rPr lang="en-US" sz="2600" noProof="1"/>
              <a:t>this.Count == 0;</a:t>
            </a:r>
            <a:endParaRPr lang="bg-BG" sz="2600" noProof="1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public </a:t>
            </a:r>
            <a:r>
              <a:rPr lang="en-US" sz="2600" noProof="1"/>
              <a:t>void AddRange(IEnumerable&lt;string&gt; </a:t>
            </a:r>
            <a:r>
              <a:rPr lang="en-US" sz="2600" dirty="0"/>
              <a:t>elements)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noProof="1"/>
              <a:t>foreach (var element in </a:t>
            </a:r>
            <a:r>
              <a:rPr lang="en-US" sz="2600" dirty="0"/>
              <a:t>elements</a:t>
            </a:r>
            <a:r>
              <a:rPr lang="en-US" sz="2600" noProof="1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noProof="1"/>
              <a:t>      this.Push(element);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85800" y="643838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3"/>
              </a:rPr>
              <a:t>https://judge.softuni.bg/Contests/Practice/Index/3164#4</a:t>
            </a:r>
            <a:endParaRPr lang="en-US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336B47E-9B4E-4370-8941-9323C43D1E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41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12" y="1295958"/>
            <a:ext cx="2742181" cy="2742181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Using the Throw Keyword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1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Throwing an exception </a:t>
            </a:r>
            <a:r>
              <a:rPr lang="en-US" sz="3400" dirty="0"/>
              <a:t>with an error message: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400" dirty="0"/>
              <a:t>Exceptions can accept </a:t>
            </a:r>
            <a:r>
              <a:rPr lang="en-US" sz="3400" b="1" dirty="0">
                <a:solidFill>
                  <a:schemeClr val="bg1"/>
                </a:solidFill>
              </a:rPr>
              <a:t>message</a:t>
            </a:r>
            <a:r>
              <a:rPr lang="en-US" sz="3400" dirty="0"/>
              <a:t> + </a:t>
            </a:r>
            <a:r>
              <a:rPr lang="en-US" sz="3400" b="1" dirty="0">
                <a:solidFill>
                  <a:schemeClr val="bg1"/>
                </a:solidFill>
              </a:rPr>
              <a:t>another exception </a:t>
            </a:r>
            <a:r>
              <a:rPr lang="en-US" sz="3400" dirty="0"/>
              <a:t>(cause):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/>
          </a:p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dirty="0"/>
              <a:t>This is called "</a:t>
            </a:r>
            <a:r>
              <a:rPr lang="en-US" sz="3400" b="1" dirty="0">
                <a:solidFill>
                  <a:schemeClr val="bg1"/>
                </a:solidFill>
              </a:rPr>
              <a:t>chaining</a:t>
            </a:r>
            <a:r>
              <a:rPr lang="en-US" sz="3400" dirty="0"/>
              <a:t>" exceptions</a:t>
            </a:r>
            <a:endParaRPr lang="bg-BG" sz="3400" dirty="0"/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Throw Keyword</a:t>
            </a:r>
            <a:endParaRPr lang="bg-BG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047752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57388F-71C8-4E5C-92D9-EFC4092C8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798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Exceptions are thrown (raised) by the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599" dirty="0"/>
              <a:t>keyword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Notify the calling code in case of an error or problem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599" dirty="0"/>
              <a:t>When an exception is thrown: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399" dirty="0"/>
              <a:t>The program execution stops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399" dirty="0"/>
              <a:t>The exception travels over the stack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3199" dirty="0"/>
              <a:t>Until a matching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99" dirty="0"/>
              <a:t>block is reached to handle it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Unhandled exceptions display an error message</a:t>
            </a: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Exceptions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08A1E-14F3-45D8-8960-D4546995D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Caught exceptions can be </a:t>
            </a:r>
            <a:r>
              <a:rPr lang="en-US" sz="3600" b="1" dirty="0">
                <a:solidFill>
                  <a:schemeClr val="bg1"/>
                </a:solidFill>
              </a:rPr>
              <a:t>re-thrown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again: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Re-Throwing Exceptions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E3D46F5-4699-4449-802B-825CCD15B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2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Superclass</a:t>
            </a:r>
            <a:r>
              <a:rPr lang="en-US" dirty="0"/>
              <a:t> - Parent class, Base Class 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dirty="0"/>
              <a:t>The class giving its </a:t>
            </a:r>
            <a:r>
              <a:rPr lang="en-US" b="1" dirty="0">
                <a:solidFill>
                  <a:schemeClr val="bg1"/>
                </a:solidFill>
              </a:rPr>
              <a:t>members</a:t>
            </a:r>
            <a:r>
              <a:rPr lang="en-US" dirty="0"/>
              <a:t> to its </a:t>
            </a:r>
            <a:r>
              <a:rPr lang="en-US" b="1" dirty="0">
                <a:solidFill>
                  <a:schemeClr val="bg1"/>
                </a:solidFill>
              </a:rPr>
              <a:t>child class</a:t>
            </a: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Subclass </a:t>
            </a:r>
            <a:r>
              <a:rPr lang="en-US" dirty="0"/>
              <a:t>- </a:t>
            </a:r>
            <a:r>
              <a:rPr lang="en-US" b="1" dirty="0">
                <a:solidFill>
                  <a:schemeClr val="bg1"/>
                </a:solidFill>
              </a:rPr>
              <a:t>Child</a:t>
            </a:r>
            <a:r>
              <a:rPr lang="en-US" dirty="0"/>
              <a:t> class, </a:t>
            </a:r>
            <a:r>
              <a:rPr lang="en-US" b="1" dirty="0">
                <a:solidFill>
                  <a:schemeClr val="bg1"/>
                </a:solidFill>
              </a:rPr>
              <a:t>Derived class</a:t>
            </a: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The class taking members from its base class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bg-BG" dirty="0"/>
          </a:p>
        </p:txBody>
      </p:sp>
      <p:sp>
        <p:nvSpPr>
          <p:cNvPr id="5" name="Rectangle: Rounded Corners 4"/>
          <p:cNvSpPr>
            <a:spLocks noChangeArrowheads="1"/>
          </p:cNvSpPr>
          <p:nvPr/>
        </p:nvSpPr>
        <p:spPr bwMode="auto">
          <a:xfrm>
            <a:off x="5415086" y="4189436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Superclass</a:t>
            </a:r>
            <a:endParaRPr lang="en-GB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/>
          <p:cNvSpPr>
            <a:spLocks noChangeArrowheads="1"/>
          </p:cNvSpPr>
          <p:nvPr/>
        </p:nvSpPr>
        <p:spPr bwMode="auto">
          <a:xfrm>
            <a:off x="5415086" y="5574096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Subclass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576000" y="5386811"/>
            <a:ext cx="1302074" cy="510778"/>
          </a:xfrm>
          <a:prstGeom prst="wedgeRoundRectCallout">
            <a:avLst>
              <a:gd name="adj1" fmla="val 68506"/>
              <a:gd name="adj2" fmla="val 5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8526001" y="3789000"/>
            <a:ext cx="990000" cy="510778"/>
          </a:xfrm>
          <a:prstGeom prst="wedgeRoundRectCallout">
            <a:avLst>
              <a:gd name="adj1" fmla="val -76892"/>
              <a:gd name="adj2" fmla="val 42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6447682" y="4964500"/>
            <a:ext cx="493854" cy="48171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98BDACAA-63DA-44A6-8FF8-FD6E90DEE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650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99"/>
              <a:t>Throwing Exceptions – Example</a:t>
            </a:r>
            <a:endParaRPr lang="bg-BG" sz="3799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41187D-8CCC-4422-898B-053BA3C73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7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 exceptions inherit an exception class (e. 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2399"/>
              </a:spcBef>
            </a:pPr>
            <a:r>
              <a:rPr lang="en-US" dirty="0"/>
              <a:t>Thrown just like any other exception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Custom Exceptions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379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1A7B791-5D5D-4347-B60A-49F3D8F9C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Read</a:t>
            </a:r>
            <a:r>
              <a:rPr lang="en-US" sz="3200" dirty="0"/>
              <a:t> all lines from a </a:t>
            </a:r>
            <a:r>
              <a:rPr lang="en-US" sz="3200" b="1" dirty="0">
                <a:solidFill>
                  <a:schemeClr val="bg1"/>
                </a:solidFill>
              </a:rPr>
              <a:t>file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chemeClr val="bg1"/>
                </a:solidFill>
              </a:rPr>
              <a:t>sum</a:t>
            </a:r>
            <a:r>
              <a:rPr lang="en-US" sz="3200" dirty="0"/>
              <a:t> the </a:t>
            </a:r>
            <a:r>
              <a:rPr lang="en-US" sz="3200" b="1" dirty="0">
                <a:solidFill>
                  <a:schemeClr val="bg1"/>
                </a:solidFill>
              </a:rPr>
              <a:t>numbers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en-US" sz="3200" dirty="0"/>
              <a:t>Use </a:t>
            </a:r>
            <a:r>
              <a:rPr lang="en-US" sz="3200" b="1" dirty="0">
                <a:solidFill>
                  <a:schemeClr val="bg1"/>
                </a:solidFill>
              </a:rPr>
              <a:t>class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MyFileReader</a:t>
            </a:r>
            <a:r>
              <a:rPr lang="en-US" sz="3200" dirty="0"/>
              <a:t> </a:t>
            </a:r>
          </a:p>
          <a:p>
            <a:r>
              <a:rPr lang="en-US" sz="3200" dirty="0"/>
              <a:t>If the file </a:t>
            </a:r>
            <a:r>
              <a:rPr lang="en-US" sz="3200" b="1" dirty="0">
                <a:solidFill>
                  <a:schemeClr val="bg1"/>
                </a:solidFill>
              </a:rPr>
              <a:t>path</a:t>
            </a:r>
            <a:r>
              <a:rPr lang="en-US" sz="3200" dirty="0"/>
              <a:t> is null or empty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new ArgumentException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with message </a:t>
            </a:r>
            <a:r>
              <a:rPr lang="en-US" sz="3200" dirty="0">
                <a:latin typeface="Consolas" panose="020B0609020204030204" pitchFamily="49" charset="0"/>
              </a:rPr>
              <a:t>"Invalid Path or File Name."</a:t>
            </a:r>
            <a:r>
              <a:rPr lang="en-US" sz="3200" dirty="0"/>
              <a:t> </a:t>
            </a:r>
            <a:endParaRPr lang="bg-BG" sz="3200" dirty="0"/>
          </a:p>
          <a:p>
            <a:r>
              <a:rPr lang="en-US" sz="3200" dirty="0"/>
              <a:t>If any value in the file </a:t>
            </a:r>
            <a:r>
              <a:rPr lang="en-US" sz="3200" b="1" dirty="0">
                <a:solidFill>
                  <a:schemeClr val="bg1"/>
                </a:solidFill>
              </a:rPr>
              <a:t>cannot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be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parsed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ArgumentException</a:t>
            </a:r>
            <a:r>
              <a:rPr lang="en-US" sz="3200" dirty="0"/>
              <a:t> with message </a:t>
            </a:r>
            <a:r>
              <a:rPr lang="en-US" sz="3200" dirty="0">
                <a:latin typeface="Consolas" panose="020B0609020204030204" pitchFamily="49" charset="0"/>
              </a:rPr>
              <a:t>"Error: On the line {line number} of the file the value was not in the correct format." </a:t>
            </a:r>
          </a:p>
          <a:p>
            <a:r>
              <a:rPr lang="en-US" sz="3200" dirty="0"/>
              <a:t>If everything is </a:t>
            </a:r>
            <a:r>
              <a:rPr lang="en-US" sz="3200" b="1" dirty="0">
                <a:solidFill>
                  <a:schemeClr val="bg1"/>
                </a:solidFill>
              </a:rPr>
              <a:t>successful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print</a:t>
            </a:r>
            <a:r>
              <a:rPr lang="en-US" sz="3200" dirty="0"/>
              <a:t>: </a:t>
            </a:r>
            <a:r>
              <a:rPr lang="en-US" sz="3200" dirty="0">
                <a:latin typeface="Consolas" panose="020B0609020204030204" pitchFamily="49" charset="0"/>
              </a:rPr>
              <a:t>"The sum of all correct numbers is: {numbers sum}"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Problem: Exception Trace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FD7408-E9AD-4CEC-A517-AA761AD7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9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Solution: Exception Trace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472" y="1143024"/>
            <a:ext cx="11770528" cy="5480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MyFileReader {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string path;</a:t>
            </a: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MyFileReader(string path)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this.Path = path;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Path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get { return path;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set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if (string.IsNullOrEmpty(value))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ArgumentException("Invalid Path or File Name.");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path = value;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15A7463-3400-44EC-B71F-1A04998BF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3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Solution: Exception Trace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000" y="1134000"/>
            <a:ext cx="11925000" cy="5287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ReadAndSum()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string[] inputFromFile = File.ReadAllLines(this.Path);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List&lt;int&gt; numbers = new List&lt;int&gt;();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countRow = 0;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(var value in inputFromFile)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countRow++;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try { numbers.Add(int.Parse(value));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catch (Exception)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ArgumentException($"Error: On the line {countRow} 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of the file the value was not in the correct format.");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Console.WriteLine($"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The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of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all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correct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is: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numbers.Sum()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5782D7-BD85-4206-B87C-2E8F70494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8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Solution: Exception Trace (3)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000" y="1179000"/>
            <a:ext cx="11925000" cy="5605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reader1 = new MyFileReader(@"C:\temp\numbers.txt");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reader1.ReadAndSum();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5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reader2 = new MyFileReader(@"");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reader2.ReadAndSum();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85800" y="635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https://judge.softuni.bg/Contests/Practice/Index/3164#5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BDBA02-8F59-4F52-A59F-148F8337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19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9"/>
            <a:ext cx="8156700" cy="477237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Inheritance is a powerful tool 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dirty="0">
                <a:solidFill>
                  <a:schemeClr val="bg2"/>
                </a:solidFill>
              </a:rPr>
              <a:t>for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code reuse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Inheritance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leads to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hierarchies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Subclass inherits </a:t>
            </a:r>
            <a:r>
              <a:rPr lang="en-US" sz="3600" dirty="0">
                <a:solidFill>
                  <a:schemeClr val="bg2"/>
                </a:solidFill>
              </a:rPr>
              <a:t>members from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Superclass</a:t>
            </a:r>
            <a:r>
              <a:rPr lang="en-US" sz="3600" dirty="0">
                <a:solidFill>
                  <a:schemeClr val="bg2"/>
                </a:solidFill>
              </a:rPr>
              <a:t> and can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override</a:t>
            </a:r>
            <a:r>
              <a:rPr lang="en-US" sz="3600" dirty="0">
                <a:solidFill>
                  <a:schemeClr val="bg2"/>
                </a:solidFill>
              </a:rPr>
              <a:t> methods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Look for classes with the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same role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solidFill>
                  <a:schemeClr val="bg2"/>
                </a:solidFill>
              </a:rPr>
              <a:t>Consider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Composition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and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Delegation</a:t>
            </a:r>
            <a:endParaRPr lang="en-US" sz="36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4EBDCF4-856C-4D57-A806-911ECB792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914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14012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B20C9FE-51B9-4CA1-A3B4-E16FBFC08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3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67136" y="1719000"/>
            <a:ext cx="3481464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Person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7136" y="2375285"/>
            <a:ext cx="348146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+Name: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tring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+Address: string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44921" y="4540742"/>
            <a:ext cx="3450886" cy="1292198"/>
            <a:chOff x="2243333" y="4359275"/>
            <a:chExt cx="3450886" cy="129219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43333" y="4359275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Employee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43333" y="5002533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Company: string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30348" y="4535313"/>
            <a:ext cx="3265167" cy="1297627"/>
            <a:chOff x="6399134" y="4368800"/>
            <a:chExt cx="3265167" cy="1297627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399134" y="4368800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Student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99134" y="5017487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School: string</a:t>
              </a:r>
            </a:p>
          </p:txBody>
        </p: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618913" y="3747762"/>
            <a:ext cx="2137457" cy="544830"/>
          </a:xfrm>
          <a:prstGeom prst="wedgeRoundRectCallout">
            <a:avLst>
              <a:gd name="adj1" fmla="val 45579"/>
              <a:gd name="adj2" fmla="val 998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class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46000" y="3744125"/>
            <a:ext cx="2207400" cy="544830"/>
          </a:xfrm>
          <a:prstGeom prst="wedgeRoundRectCallout">
            <a:avLst>
              <a:gd name="adj1" fmla="val -52010"/>
              <a:gd name="adj2" fmla="val 102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class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438400" y="1498943"/>
            <a:ext cx="1676400" cy="544830"/>
          </a:xfrm>
          <a:prstGeom prst="wedgeRoundRectCallout">
            <a:avLst>
              <a:gd name="adj1" fmla="val 66016"/>
              <a:gd name="adj2" fmla="val 103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</a:t>
            </a:r>
            <a:endParaRPr lang="bg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Down Arrow 24"/>
          <p:cNvSpPr/>
          <p:nvPr/>
        </p:nvSpPr>
        <p:spPr bwMode="auto">
          <a:xfrm rot="10800000">
            <a:off x="4648743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6858001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B78C945-EBD0-4F31-9B19-57215A2E9CE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4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1" y="1143000"/>
            <a:ext cx="2514600" cy="2514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545837-B320-414D-A1F9-A999F6E52CD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Inheritance Leads to Hierarchies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60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Inheritance</a:t>
            </a:r>
            <a:r>
              <a:rPr lang="en-US" dirty="0">
                <a:latin typeface="+mn-lt"/>
                <a:ea typeface="+mn-ea"/>
                <a:cs typeface="+mn-cs"/>
              </a:rPr>
              <a:t> leads to </a:t>
            </a:r>
            <a:r>
              <a:rPr lang="en-US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hierarchies</a:t>
            </a:r>
            <a:r>
              <a:rPr lang="en-US" dirty="0">
                <a:latin typeface="+mn-lt"/>
                <a:ea typeface="+mn-ea"/>
                <a:cs typeface="+mn-cs"/>
              </a:rPr>
              <a:t> of classes and/or interfaces in an application</a:t>
            </a:r>
            <a:endParaRPr lang="bg-BG" dirty="0">
              <a:latin typeface="+mn-lt"/>
              <a:ea typeface="+mn-ea"/>
              <a:cs typeface="+mn-cs"/>
            </a:endParaRP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Class Hierarchies</a:t>
            </a:r>
            <a:endParaRPr lang="bg-BG" sz="4000" dirty="0"/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4621141" y="2438401"/>
            <a:ext cx="308529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Game</a:t>
            </a:r>
          </a:p>
        </p:txBody>
      </p:sp>
      <p:sp>
        <p:nvSpPr>
          <p:cNvPr id="2059" name="Text Box 17"/>
          <p:cNvSpPr txBox="1">
            <a:spLocks noChangeArrowheads="1"/>
          </p:cNvSpPr>
          <p:nvPr/>
        </p:nvSpPr>
        <p:spPr bwMode="auto">
          <a:xfrm>
            <a:off x="6665307" y="3566761"/>
            <a:ext cx="378361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MultiplePlayerGame</a:t>
            </a:r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6589126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BoardGame</a:t>
            </a:r>
          </a:p>
        </p:txBody>
      </p:sp>
      <p:sp>
        <p:nvSpPr>
          <p:cNvPr id="2061" name="Text Box 19"/>
          <p:cNvSpPr txBox="1">
            <a:spLocks noChangeArrowheads="1"/>
          </p:cNvSpPr>
          <p:nvPr/>
        </p:nvSpPr>
        <p:spPr bwMode="auto">
          <a:xfrm>
            <a:off x="5674964" y="5816339"/>
            <a:ext cx="182832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Chess</a:t>
            </a:r>
          </a:p>
        </p:txBody>
      </p:sp>
      <p:sp>
        <p:nvSpPr>
          <p:cNvPr id="2062" name="Text Box 20"/>
          <p:cNvSpPr txBox="1">
            <a:spLocks noChangeArrowheads="1"/>
          </p:cNvSpPr>
          <p:nvPr/>
        </p:nvSpPr>
        <p:spPr bwMode="auto">
          <a:xfrm>
            <a:off x="7808009" y="5812768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Backgammon</a:t>
            </a:r>
          </a:p>
        </p:txBody>
      </p:sp>
      <p:sp>
        <p:nvSpPr>
          <p:cNvPr id="2063" name="Text Box 21"/>
          <p:cNvSpPr txBox="1">
            <a:spLocks noChangeArrowheads="1"/>
          </p:cNvSpPr>
          <p:nvPr/>
        </p:nvSpPr>
        <p:spPr bwMode="auto">
          <a:xfrm>
            <a:off x="2221465" y="3566761"/>
            <a:ext cx="3351927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SinglePlayerGame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1307302" y="4680838"/>
            <a:ext cx="2336192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Minesweeper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4151361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Solitaire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8189121" y="1908962"/>
            <a:ext cx="2585604" cy="1205984"/>
          </a:xfrm>
          <a:prstGeom prst="wedgeRoundRectCallout">
            <a:avLst>
              <a:gd name="adj1" fmla="val -59638"/>
              <a:gd name="adj2" fmla="val -4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 holds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characteristics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Down Arrow 49"/>
          <p:cNvSpPr/>
          <p:nvPr/>
        </p:nvSpPr>
        <p:spPr bwMode="auto">
          <a:xfrm rot="10800000">
            <a:off x="3806055" y="4303398"/>
            <a:ext cx="182744" cy="117872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Down Arrow 55"/>
          <p:cNvSpPr/>
          <p:nvPr/>
        </p:nvSpPr>
        <p:spPr bwMode="auto">
          <a:xfrm rot="10800000">
            <a:off x="2743201" y="4249420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Down Arrow 59"/>
          <p:cNvSpPr/>
          <p:nvPr/>
        </p:nvSpPr>
        <p:spPr bwMode="auto">
          <a:xfrm rot="10800000">
            <a:off x="4849668" y="4249419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Down Arrow 60"/>
          <p:cNvSpPr/>
          <p:nvPr/>
        </p:nvSpPr>
        <p:spPr bwMode="auto">
          <a:xfrm rot="10800000">
            <a:off x="7494987" y="4244065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Down Arrow 61"/>
          <p:cNvSpPr/>
          <p:nvPr/>
        </p:nvSpPr>
        <p:spPr bwMode="auto">
          <a:xfrm rot="10800000">
            <a:off x="9501351" y="4244064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Down Arrow 62"/>
          <p:cNvSpPr/>
          <p:nvPr/>
        </p:nvSpPr>
        <p:spPr bwMode="auto">
          <a:xfrm rot="10800000">
            <a:off x="5040368" y="312820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Down Arrow 63"/>
          <p:cNvSpPr/>
          <p:nvPr/>
        </p:nvSpPr>
        <p:spPr bwMode="auto">
          <a:xfrm rot="10800000">
            <a:off x="7146835" y="3128201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Down Arrow 64"/>
          <p:cNvSpPr/>
          <p:nvPr/>
        </p:nvSpPr>
        <p:spPr bwMode="auto">
          <a:xfrm rot="10800000">
            <a:off x="6926183" y="5384923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Down Arrow 65"/>
          <p:cNvSpPr/>
          <p:nvPr/>
        </p:nvSpPr>
        <p:spPr bwMode="auto">
          <a:xfrm rot="10800000">
            <a:off x="8001001" y="538492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6" y="4710737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A2F69919-E7A8-4D1A-910C-6796CA11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645" y="5569183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147135B9-F659-41B2-96DE-5D8441FDB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649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nimBg="1"/>
      <p:bldP spid="2060" grpId="0" animBg="1"/>
      <p:bldP spid="2061" grpId="0" animBg="1"/>
      <p:bldP spid="2062" grpId="0" animBg="1"/>
      <p:bldP spid="2063" grpId="0" animBg="1"/>
      <p:bldP spid="40" grpId="0" animBg="1"/>
      <p:bldP spid="41" grpId="0" animBg="1"/>
      <p:bldP spid="50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In C# inheritance is defined by the 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dirty="0"/>
              <a:t> operator</a:t>
            </a:r>
            <a:endParaRPr lang="en-US" noProof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en-US" sz="4000" dirty="0"/>
              <a:t>Inheritance in C#</a:t>
            </a:r>
            <a:endParaRPr lang="bg-BG" sz="4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48603" y="1899409"/>
            <a:ext cx="5981443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Employee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805737" y="2417005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92535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886200" y="4757933"/>
            <a:ext cx="2471736" cy="625997"/>
          </a:xfrm>
          <a:prstGeom prst="wedgeRoundRectCallout">
            <a:avLst>
              <a:gd name="adj1" fmla="val 62205"/>
              <a:gd name="adj2" fmla="val -5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2817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Arrow: Right 20"/>
          <p:cNvSpPr/>
          <p:nvPr/>
        </p:nvSpPr>
        <p:spPr>
          <a:xfrm rot="19112432">
            <a:off x="7621187" y="3355577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20"/>
          <p:cNvSpPr/>
          <p:nvPr/>
        </p:nvSpPr>
        <p:spPr>
          <a:xfrm rot="13513893">
            <a:off x="9500378" y="3375806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54656C7B-1D1E-44C5-AB5C-37ECB3AC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435" y="4779000"/>
            <a:ext cx="2682691" cy="510778"/>
          </a:xfrm>
          <a:prstGeom prst="wedgeRoundRectCallout">
            <a:avLst>
              <a:gd name="adj1" fmla="val 61472"/>
              <a:gd name="adj2" fmla="val -56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269C2B6-0DB9-4248-9601-9D0768D26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16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7" grpId="0" animBg="1"/>
      <p:bldP spid="21" grpId="0" animBg="1"/>
      <p:bldP spid="14" grpId="0" animBg="1"/>
      <p:bldP spid="1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Derived classes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take all members </a:t>
            </a:r>
            <a:r>
              <a:rPr lang="en-US" dirty="0"/>
              <a:t>from base classes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Inheritance – Derived Class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3491641" y="1963758"/>
            <a:ext cx="4815935" cy="220674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133600" y="4990818"/>
            <a:ext cx="3600000" cy="148618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103799" y="4990818"/>
            <a:ext cx="3954601" cy="1486183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3748460" y="2629183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3748460" y="3348926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Father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285539" y="5722355"/>
            <a:ext cx="16064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Online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6286050" y="5683335"/>
            <a:ext cx="1654194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Contract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556710" y="2907792"/>
            <a:ext cx="2239186" cy="616022"/>
          </a:xfrm>
          <a:prstGeom prst="wedgeRoundRectCallout">
            <a:avLst>
              <a:gd name="adj1" fmla="val -75400"/>
              <a:gd name="adj2" fmla="val -510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49873C-55A4-46B5-96E5-57E27D97DE10}"/>
              </a:ext>
            </a:extLst>
          </p:cNvPr>
          <p:cNvSpPr/>
          <p:nvPr/>
        </p:nvSpPr>
        <p:spPr>
          <a:xfrm>
            <a:off x="4003543" y="5722355"/>
            <a:ext cx="16064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Onsite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1D38AF-1035-424F-B87D-4020781E6A6A}"/>
              </a:ext>
            </a:extLst>
          </p:cNvPr>
          <p:cNvSpPr/>
          <p:nvPr/>
        </p:nvSpPr>
        <p:spPr>
          <a:xfrm>
            <a:off x="8153400" y="5683335"/>
            <a:ext cx="1654194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Civil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91FC14AF-3F69-4A2D-928F-9E70E097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4629" y="5463127"/>
            <a:ext cx="1617348" cy="919401"/>
          </a:xfrm>
          <a:prstGeom prst="wedgeRoundRectCallout">
            <a:avLst>
              <a:gd name="adj1" fmla="val -90526"/>
              <a:gd name="adj2" fmla="val 43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Employee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B4C90E54-A455-49D6-8A50-977F101A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41" y="5513695"/>
            <a:ext cx="1352642" cy="919401"/>
          </a:xfrm>
          <a:prstGeom prst="wedgeRoundRectCallout">
            <a:avLst>
              <a:gd name="adj1" fmla="val 101166"/>
              <a:gd name="adj2" fmla="val 18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Student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rrow: Right 20"/>
          <p:cNvSpPr/>
          <p:nvPr/>
        </p:nvSpPr>
        <p:spPr>
          <a:xfrm rot="19112432">
            <a:off x="3758661" y="4466268"/>
            <a:ext cx="852421" cy="25694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rrow: Right 20"/>
          <p:cNvSpPr/>
          <p:nvPr/>
        </p:nvSpPr>
        <p:spPr>
          <a:xfrm rot="13513893">
            <a:off x="7059414" y="4480340"/>
            <a:ext cx="860673" cy="20716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8564395" y="2904369"/>
            <a:ext cx="2239186" cy="616022"/>
          </a:xfrm>
          <a:prstGeom prst="wedgeRoundRectCallout">
            <a:avLst>
              <a:gd name="adj1" fmla="val -75609"/>
              <a:gd name="adj2" fmla="val 55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Reusing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ED5D3C11-EBF9-4DE5-B2AB-25FEFC9546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050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31" grpId="0" animBg="1"/>
      <p:bldP spid="18" grpId="0" animBg="1"/>
      <p:bldP spid="19" grpId="0" animBg="1"/>
      <p:bldP spid="24" grpId="0" animBg="1"/>
      <p:bldP spid="25" grpId="0" animBg="1"/>
      <p:bldP spid="20" grpId="0" animBg="1"/>
      <p:bldP spid="22" grpId="0" animBg="1"/>
      <p:bldP spid="2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3277</TotalTime>
  <Words>3339</Words>
  <Application>Microsoft Office PowerPoint</Application>
  <PresentationFormat>Widescreen</PresentationFormat>
  <Paragraphs>655</Paragraphs>
  <Slides>48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Inheritance</vt:lpstr>
      <vt:lpstr>Table of Contents</vt:lpstr>
      <vt:lpstr>Extending Classes</vt:lpstr>
      <vt:lpstr>Inheritance</vt:lpstr>
      <vt:lpstr>Inheritance – Example</vt:lpstr>
      <vt:lpstr>Inheritance Leads to Hierarchies </vt:lpstr>
      <vt:lpstr>Class Hierarchies</vt:lpstr>
      <vt:lpstr>Inheritance in C#</vt:lpstr>
      <vt:lpstr>Inheritance – Derived Class</vt:lpstr>
      <vt:lpstr>Using Inherited Members</vt:lpstr>
      <vt:lpstr>Reusing Constructors</vt:lpstr>
      <vt:lpstr>Thinking about Inheritance – Extends</vt:lpstr>
      <vt:lpstr>Transitive Relation</vt:lpstr>
      <vt:lpstr>Multiple Inheritance</vt:lpstr>
      <vt:lpstr>The Base Keyword</vt:lpstr>
      <vt:lpstr>Access to Base Class Members</vt:lpstr>
      <vt:lpstr>Problem: Dog Inherits Animal</vt:lpstr>
      <vt:lpstr>Problem: Inheritance Chain</vt:lpstr>
      <vt:lpstr>Problem: Inheritance Hierarchy</vt:lpstr>
      <vt:lpstr>Reusing Code at Class Level</vt:lpstr>
      <vt:lpstr>Inheritance and Access Modifiers</vt:lpstr>
      <vt:lpstr>Shadowing Variables</vt:lpstr>
      <vt:lpstr>Shadowing Variables – Access</vt:lpstr>
      <vt:lpstr>Virtual Methods</vt:lpstr>
      <vt:lpstr>Sealed Modifier (1)</vt:lpstr>
      <vt:lpstr>Sealed Modifier (2)</vt:lpstr>
      <vt:lpstr>Inheritance Benefits – Extension</vt:lpstr>
      <vt:lpstr>Problem: Random List</vt:lpstr>
      <vt:lpstr>Solution: Random List</vt:lpstr>
      <vt:lpstr>Extension, Composition, Delegation</vt:lpstr>
      <vt:lpstr>Extension</vt:lpstr>
      <vt:lpstr>Composition</vt:lpstr>
      <vt:lpstr>Delegation</vt:lpstr>
      <vt:lpstr>Problem: Stack of Strings</vt:lpstr>
      <vt:lpstr>Solution: Stack of Strings</vt:lpstr>
      <vt:lpstr>Using the Throw Keyword</vt:lpstr>
      <vt:lpstr>Using Throw Keyword</vt:lpstr>
      <vt:lpstr>Throwing Exceptions</vt:lpstr>
      <vt:lpstr>Re-Throwing Exceptions</vt:lpstr>
      <vt:lpstr>Throwing Exceptions – Example</vt:lpstr>
      <vt:lpstr>Creating Custom Exceptions</vt:lpstr>
      <vt:lpstr>Problem: Exception Trace</vt:lpstr>
      <vt:lpstr>Solution: Exception Trace (1)</vt:lpstr>
      <vt:lpstr>Solution: Exception Trace (2)</vt:lpstr>
      <vt:lpstr>Solution: Exception Trace (3)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Inheritance</dc:title>
  <dc:subject>C# OOP  – Practical Training Course @ SoftUni</dc:subject>
  <dc:creator>Software University</dc:creator>
  <cp:keywords>C# OOP; C#; OOP;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2021-08-31T19:05:50Z</dcterms:modified>
  <cp:category>programming;education;software engineering;software development</cp:category>
</cp:coreProperties>
</file>