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291" r:id="rId2"/>
    <p:sldId id="292" r:id="rId3"/>
    <p:sldId id="294" r:id="rId4"/>
    <p:sldId id="295" r:id="rId5"/>
    <p:sldId id="296" r:id="rId6"/>
    <p:sldId id="297" r:id="rId7"/>
    <p:sldId id="498" r:id="rId8"/>
    <p:sldId id="298" r:id="rId9"/>
    <p:sldId id="300" r:id="rId10"/>
    <p:sldId id="304" r:id="rId11"/>
    <p:sldId id="499" r:id="rId12"/>
    <p:sldId id="305" r:id="rId13"/>
    <p:sldId id="500" r:id="rId14"/>
    <p:sldId id="306" r:id="rId15"/>
    <p:sldId id="307" r:id="rId16"/>
    <p:sldId id="308" r:id="rId17"/>
    <p:sldId id="309" r:id="rId18"/>
    <p:sldId id="495" r:id="rId19"/>
    <p:sldId id="494" r:id="rId20"/>
    <p:sldId id="496" r:id="rId21"/>
    <p:sldId id="501" r:id="rId22"/>
    <p:sldId id="312" r:id="rId23"/>
    <p:sldId id="313" r:id="rId24"/>
    <p:sldId id="502" r:id="rId25"/>
    <p:sldId id="314" r:id="rId26"/>
    <p:sldId id="315" r:id="rId27"/>
    <p:sldId id="316" r:id="rId28"/>
    <p:sldId id="317" r:id="rId29"/>
    <p:sldId id="497" r:id="rId30"/>
    <p:sldId id="319" r:id="rId31"/>
    <p:sldId id="320" r:id="rId32"/>
    <p:sldId id="321" r:id="rId33"/>
    <p:sldId id="401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07593C9-5B33-4FA5-9432-9CF914DE4B0F}">
          <p14:sldIdLst>
            <p14:sldId id="291"/>
            <p14:sldId id="292"/>
          </p14:sldIdLst>
        </p14:section>
        <p14:section name="Polymorphism" id="{203BC523-6FD6-427F-B9C5-8D8FCFDC3659}">
          <p14:sldIdLst>
            <p14:sldId id="294"/>
            <p14:sldId id="295"/>
            <p14:sldId id="296"/>
            <p14:sldId id="297"/>
          </p14:sldIdLst>
        </p14:section>
        <p14:section name="Is and As Operators" id="{B1670E02-FD19-4E0C-9A0E-FE8938673957}">
          <p14:sldIdLst>
            <p14:sldId id="498"/>
            <p14:sldId id="298"/>
            <p14:sldId id="300"/>
            <p14:sldId id="304"/>
          </p14:sldIdLst>
        </p14:section>
        <p14:section name="Types of Polymorphism" id="{63E83B1C-9D8E-4909-8E75-BFE6DA11D9E8}">
          <p14:sldIdLst>
            <p14:sldId id="499"/>
            <p14:sldId id="305"/>
          </p14:sldIdLst>
        </p14:section>
        <p14:section name="Compile-Time Polymorphism" id="{89DB8315-DBEF-43E4-B031-3B198A2F07EE}">
          <p14:sldIdLst>
            <p14:sldId id="500"/>
            <p14:sldId id="306"/>
            <p14:sldId id="307"/>
            <p14:sldId id="308"/>
            <p14:sldId id="309"/>
            <p14:sldId id="495"/>
            <p14:sldId id="494"/>
            <p14:sldId id="496"/>
          </p14:sldIdLst>
        </p14:section>
        <p14:section name="Run-Time Polymorphism" id="{8A53E92C-AE70-41EE-9D5E-3FA6EA7ECA86}">
          <p14:sldIdLst>
            <p14:sldId id="501"/>
            <p14:sldId id="312"/>
            <p14:sldId id="313"/>
            <p14:sldId id="502"/>
            <p14:sldId id="314"/>
            <p14:sldId id="315"/>
            <p14:sldId id="316"/>
            <p14:sldId id="317"/>
            <p14:sldId id="497"/>
            <p14:sldId id="319"/>
            <p14:sldId id="320"/>
          </p14:sldIdLst>
        </p14:section>
        <p14:section name="Conclusion" id="{1E6326BB-4894-4C48-A263-3B83877F80DD}">
          <p14:sldIdLst>
            <p14:sldId id="321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BE104D-8D20-4C5A-BB48-BCE8C04E58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06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</a:t>
            </a:r>
            <a:r>
              <a:rPr lang="bg-BG" dirty="0"/>
              <a:t> (</a:t>
            </a:r>
            <a:r>
              <a:rPr lang="en-US" dirty="0"/>
              <a:t>look at View -&gt; Notes Page)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4876800"/>
            <a:ext cx="594360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noProof="1"/>
              <a:t>public static void main(String[] args) {</a:t>
            </a:r>
          </a:p>
          <a:p>
            <a:r>
              <a:rPr lang="en-US" sz="1800" noProof="1"/>
              <a:t>    Vegetarian babyDeer = new Deer();</a:t>
            </a:r>
          </a:p>
          <a:p>
            <a:r>
              <a:rPr lang="en-US" sz="1800" noProof="1"/>
              <a:t>    Vegetarian babyElephant  = new Elephant();</a:t>
            </a:r>
          </a:p>
          <a:p>
            <a:endParaRPr lang="en-US" sz="1800" noProof="1"/>
          </a:p>
          <a:p>
            <a:r>
              <a:rPr lang="nn-NO" sz="1800" noProof="1"/>
              <a:t>    List&lt;</a:t>
            </a:r>
            <a:r>
              <a:rPr lang="nn-NO" sz="1800" noProof="1">
                <a:solidFill>
                  <a:schemeClr val="tx2">
                    <a:lumMod val="75000"/>
                  </a:schemeClr>
                </a:solidFill>
              </a:rPr>
              <a:t>Vegetarian</a:t>
            </a:r>
            <a:r>
              <a:rPr lang="nn-NO" sz="1800" noProof="1"/>
              <a:t>&gt; vegetarianAnimals = new ArrayList&lt;&gt;();</a:t>
            </a:r>
          </a:p>
          <a:p>
            <a:endParaRPr lang="nn-NO" sz="1800" noProof="1"/>
          </a:p>
          <a:p>
            <a:r>
              <a:rPr lang="nn-NO" sz="1800" noProof="1"/>
              <a:t>    vegetarianAnimals.add(</a:t>
            </a:r>
            <a:r>
              <a:rPr lang="nn-NO" sz="1800" noProof="1">
                <a:solidFill>
                  <a:schemeClr val="tx2">
                    <a:lumMod val="75000"/>
                  </a:schemeClr>
                </a:solidFill>
              </a:rPr>
              <a:t>babyDeer</a:t>
            </a:r>
            <a:r>
              <a:rPr lang="nn-NO" sz="1800" noProof="1"/>
              <a:t>);</a:t>
            </a:r>
          </a:p>
          <a:p>
            <a:r>
              <a:rPr lang="nn-NO" sz="1800" noProof="1"/>
              <a:t>    vegetarianAnimals.add(</a:t>
            </a:r>
            <a:r>
              <a:rPr lang="nn-NO" sz="1800" noProof="1">
                <a:solidFill>
                  <a:schemeClr val="tx2">
                    <a:lumMod val="75000"/>
                  </a:schemeClr>
                </a:solidFill>
              </a:rPr>
              <a:t>babyElephant</a:t>
            </a:r>
            <a:r>
              <a:rPr lang="nn-NO" sz="1800" noProof="1"/>
              <a:t>);</a:t>
            </a:r>
            <a:endParaRPr lang="en-US" sz="1800" noProof="1"/>
          </a:p>
          <a:p>
            <a:r>
              <a:rPr lang="en-US" sz="1800" noProof="1"/>
              <a:t>}</a:t>
            </a: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7B6602D-D580-4D47-96E0-B65C8DAF26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4301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036D77-BAAA-45D2-AC1F-716B55268D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1034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25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2B15F961-2BA5-43E0-82FC-562F859A8D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8896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26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CBE20B8-6D4F-4267-8086-2EF5A89C36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4072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27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4550A7A-7930-4ED5-AD05-7322F47C82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1663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28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4F1076A-EA72-4FF0-92DA-CF23352924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7141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6BB0D0-2CAD-42B2-83C5-3E865964F4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8617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4A3C6E-86CE-4490-9E1B-98BA4BC761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469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E1EDCD-0F30-4973-B316-1AAC81935F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0098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A0BF6B8-4927-4681-900E-AB541BFFB0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85867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5A78B66-58B9-4EE3-81B2-3AA6468B43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8937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B989410-AC24-47F1-AFE0-26DCE11FB5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1483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1DDE2B-D4F5-46A4-96DE-7485F6465C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1807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F47DAB-9055-4550-872C-D666276D5F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6170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4D5B8CC-9CC5-4A51-AB00-83351BD487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9136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22FAEB-717D-427B-A2F1-C3E906A6FF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4245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15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5ECE08E-3AC2-4A57-AFA2-9E559F980E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1234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16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A59CA92B-E7B9-4FB2-9ADC-AF27BAF637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7771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D7674E-73FC-445A-8E89-1B630A7C20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7201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7#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7#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  <a:p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Polymorphism, Override and Overload Methods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Polymorphism</a:t>
            </a:r>
            <a:endParaRPr lang="en-US" dirty="0"/>
          </a:p>
        </p:txBody>
      </p:sp>
      <p:pic>
        <p:nvPicPr>
          <p:cNvPr id="1026" name="Picture 2" descr="OOP Concepts in C# - Polymorphism, Interfaces and Inheritance | Codeasy.net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9" b="18898"/>
          <a:stretch/>
        </p:blipFill>
        <p:spPr bwMode="auto">
          <a:xfrm>
            <a:off x="3745600" y="2079000"/>
            <a:ext cx="4700800" cy="294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72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operator is used for </a:t>
            </a:r>
            <a:r>
              <a:rPr lang="en-US" b="1" dirty="0">
                <a:solidFill>
                  <a:schemeClr val="bg1"/>
                </a:solidFill>
              </a:rPr>
              <a:t>conversions</a:t>
            </a:r>
            <a:r>
              <a:rPr lang="en-US" dirty="0"/>
              <a:t> between compatible reference types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– As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5620" y="2401112"/>
            <a:ext cx="8190379" cy="409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Mammal, Animal {}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person = new Person();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personTwo;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personTwo = personOne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(personTwo != null)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something specific for Person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727350" y="4681668"/>
            <a:ext cx="3169783" cy="739844"/>
          </a:xfrm>
          <a:prstGeom prst="wedgeRoundRectCallout">
            <a:avLst>
              <a:gd name="adj1" fmla="val -56154"/>
              <a:gd name="adj2" fmla="val -188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Check if conversion is successful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771000" y="3824388"/>
            <a:ext cx="3898731" cy="451999"/>
          </a:xfrm>
          <a:prstGeom prst="wedgeRoundRectCallout">
            <a:avLst>
              <a:gd name="adj1" fmla="val -57359"/>
              <a:gd name="adj2" fmla="val 493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Convert Mammal to Person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1647D86-8E2C-41B2-9F73-FCCE256A0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656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Compile-Time and Run-Time Polymorphism</a:t>
            </a:r>
            <a:endParaRPr lang="en-US" dirty="0"/>
          </a:p>
        </p:txBody>
      </p:sp>
      <p:pic>
        <p:nvPicPr>
          <p:cNvPr id="1026" name="Picture 2" descr="https://www.simplilearn.com/ice9/free_resources_article_thumb/Types_of_Polymorphism-Polymorphism_in_Java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000" y="1849234"/>
            <a:ext cx="7335000" cy="18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63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25523-C291-47C8-A29F-4046D3EAF4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Compile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9C808-AD77-4EBE-B5FD-3B49CA5B1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Runtime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BFABA-BFEB-4329-A876-3304109B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Polymorphism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DABEB5-03FB-42C8-80BF-6F365197F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47" y="1821848"/>
            <a:ext cx="5773547" cy="31316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Shape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Circle : Shape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shape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1E4EE-003A-4468-A92B-DB510FF1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000" y="1821847"/>
            <a:ext cx="6036662" cy="31316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Sum(int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double Sum(Double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88BC343-6E33-441F-804B-CED8623BB4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4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Overloading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4376189" y="2188320"/>
            <a:ext cx="1170000" cy="91674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stCxn id="7" idx="6"/>
          </p:cNvCxnSpPr>
          <p:nvPr/>
        </p:nvCxnSpPr>
        <p:spPr>
          <a:xfrm flipV="1">
            <a:off x="5546189" y="2367370"/>
            <a:ext cx="385111" cy="2793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 bwMode="auto">
          <a:xfrm>
            <a:off x="5927564" y="1974444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Method(x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5935325" y="2453639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Method(x,y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931300" y="2932834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Method(y,x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cxnSp>
        <p:nvCxnSpPr>
          <p:cNvPr id="20" name="Straight Arrow Connector 19"/>
          <p:cNvCxnSpPr>
            <a:stCxn id="7" idx="6"/>
            <a:endCxn id="21" idx="1"/>
          </p:cNvCxnSpPr>
          <p:nvPr/>
        </p:nvCxnSpPr>
        <p:spPr>
          <a:xfrm>
            <a:off x="5546189" y="2646694"/>
            <a:ext cx="389136" cy="151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</p:cNvCxnSpPr>
          <p:nvPr/>
        </p:nvCxnSpPr>
        <p:spPr>
          <a:xfrm>
            <a:off x="5546189" y="2646694"/>
            <a:ext cx="385111" cy="3390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64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sz="3500" dirty="0"/>
              <a:t>Also known as </a:t>
            </a:r>
            <a:r>
              <a:rPr lang="en-US" sz="3500" b="1" dirty="0">
                <a:solidFill>
                  <a:schemeClr val="bg1"/>
                </a:solidFill>
              </a:rPr>
              <a:t>Static Polymorphism </a:t>
            </a:r>
            <a:r>
              <a:rPr lang="en-US" sz="3500" b="1" dirty="0"/>
              <a:t>–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dirty="0"/>
              <a:t>realized by </a:t>
            </a:r>
            <a:r>
              <a:rPr lang="en-US" b="1" dirty="0">
                <a:solidFill>
                  <a:schemeClr val="bg1"/>
                </a:solidFill>
              </a:rPr>
              <a:t>overloading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5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500" dirty="0"/>
              <a:t>Argument lists could differ in: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parameters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parameters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of parameters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Compile Time Polymorphism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1000" y="1889102"/>
            <a:ext cx="9730200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{…}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MyMethod(double a, double b) {…}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{…}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546000" y="3933632"/>
            <a:ext cx="4745798" cy="979232"/>
          </a:xfrm>
          <a:prstGeom prst="wedgeRoundRectCallout">
            <a:avLst>
              <a:gd name="adj1" fmla="val -58129"/>
              <a:gd name="adj2" fmla="val -501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Method overloading – same name but different implementation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B26D4AA-E3EE-4151-BA8B-ECEA7CA9A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945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Problem: </a:t>
            </a:r>
            <a:r>
              <a:rPr lang="en-US" noProof="1"/>
              <a:t>MathOperation</a:t>
            </a:r>
            <a:endParaRPr lang="en-US" sz="4000" noProof="1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003850" y="1314000"/>
            <a:ext cx="8322150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MathOperation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03850" y="1921856"/>
            <a:ext cx="8322150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+Add(int, int): int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+Add(double, double, double): double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+Add(decimal, decimal, decimal): decimal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003850" y="4014000"/>
            <a:ext cx="8322150" cy="21262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>
                <a:solidFill>
                  <a:schemeClr val="bg1"/>
                </a:solidFill>
              </a:rPr>
              <a:t>MathOperations</a:t>
            </a:r>
            <a:r>
              <a:rPr lang="en-US" sz="2600" noProof="1"/>
              <a:t> mo = new </a:t>
            </a:r>
            <a:r>
              <a:rPr lang="en-US" sz="2600" noProof="1">
                <a:solidFill>
                  <a:schemeClr val="bg1"/>
                </a:solidFill>
              </a:rPr>
              <a:t>MathOperations()</a:t>
            </a:r>
            <a:r>
              <a:rPr lang="en-US" sz="2600" noProof="1"/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Console.WriteLine(mo.Add(2, 3));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Console.WriteLine(mo.Add(2.2, 3.3, 5.5));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Console.WriteLine(mo.Add(2.2m, 3.3m, 4.4m</a:t>
            </a:r>
            <a:r>
              <a:rPr lang="en-US" sz="2600" dirty="0"/>
              <a:t>));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E9B8057-A186-47B0-87E2-8D7F0649D0B5}"/>
              </a:ext>
            </a:extLst>
          </p:cNvPr>
          <p:cNvSpPr/>
          <p:nvPr/>
        </p:nvSpPr>
        <p:spPr bwMode="auto">
          <a:xfrm>
            <a:off x="5867885" y="3545422"/>
            <a:ext cx="456228" cy="46857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E59DB2D-834E-4968-9110-6BE10BD58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919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Solution: </a:t>
            </a:r>
            <a:r>
              <a:rPr lang="en-US" noProof="1"/>
              <a:t>MathOperation</a:t>
            </a:r>
            <a:endParaRPr lang="en-US" sz="4000" noProof="1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68841" y="1266801"/>
            <a:ext cx="10654318" cy="5388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public int Add(int a, int b)</a:t>
            </a:r>
          </a:p>
          <a:p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return a + b;</a:t>
            </a:r>
          </a:p>
          <a:p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r>
              <a:rPr lang="en-US" sz="2800" dirty="0">
                <a:solidFill>
                  <a:schemeClr val="tx1"/>
                </a:solidFill>
              </a:rPr>
              <a:t>public double Add(double a, double b, double c)</a:t>
            </a:r>
          </a:p>
          <a:p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return a + b + c;</a:t>
            </a:r>
          </a:p>
          <a:p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r>
              <a:rPr lang="en-US" sz="2800" dirty="0">
                <a:solidFill>
                  <a:schemeClr val="tx1"/>
                </a:solidFill>
              </a:rPr>
              <a:t>public decimal Add(decimal a, decimal b, decimal c)</a:t>
            </a:r>
          </a:p>
          <a:p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return a + b + c;</a:t>
            </a:r>
          </a:p>
          <a:p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207A6D-1F5E-4B19-968D-A07DDEABA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B03D0-F5C9-44F1-9555-5FBD7665D836}"/>
              </a:ext>
            </a:extLst>
          </p:cNvPr>
          <p:cNvSpPr txBox="1"/>
          <p:nvPr/>
        </p:nvSpPr>
        <p:spPr>
          <a:xfrm>
            <a:off x="760412" y="6264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https://judge.softuni.bg/Contests/Practice/Index/3167#0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26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402" y="1206346"/>
            <a:ext cx="12001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Signature </a:t>
            </a:r>
            <a:r>
              <a:rPr lang="en-US" b="1" dirty="0">
                <a:solidFill>
                  <a:schemeClr val="bg1"/>
                </a:solidFill>
              </a:rPr>
              <a:t>must be different</a:t>
            </a:r>
            <a:r>
              <a:rPr lang="en-US" dirty="0"/>
              <a:t>, either: 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Number </a:t>
            </a:r>
            <a:r>
              <a:rPr lang="en-US" dirty="0"/>
              <a:t>of 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Type </a:t>
            </a:r>
            <a:r>
              <a:rPr lang="en-US" dirty="0"/>
              <a:t>of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arguments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Order </a:t>
            </a:r>
            <a:r>
              <a:rPr lang="en-US" dirty="0"/>
              <a:t>of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arguments</a:t>
            </a:r>
          </a:p>
          <a:p>
            <a:pPr>
              <a:buClr>
                <a:schemeClr val="tx1"/>
              </a:buClr>
            </a:pPr>
            <a:r>
              <a:rPr lang="en-US" dirty="0"/>
              <a:t>Return type </a:t>
            </a:r>
            <a:r>
              <a:rPr lang="en-US" b="1" dirty="0">
                <a:solidFill>
                  <a:schemeClr val="bg1"/>
                </a:solidFill>
              </a:rPr>
              <a:t>is not </a:t>
            </a:r>
            <a:r>
              <a:rPr lang="en-US" dirty="0"/>
              <a:t>a part of its signature</a:t>
            </a:r>
          </a:p>
          <a:p>
            <a:pPr>
              <a:buClr>
                <a:schemeClr val="tx1"/>
              </a:buClr>
            </a:pPr>
            <a:r>
              <a:rPr lang="en-US" dirty="0"/>
              <a:t>Overloading can take place in the </a:t>
            </a:r>
            <a:r>
              <a:rPr lang="en-US" b="1" dirty="0">
                <a:solidFill>
                  <a:schemeClr val="bg1"/>
                </a:solidFill>
              </a:rPr>
              <a:t>same class </a:t>
            </a:r>
            <a:r>
              <a:rPr lang="en-US" dirty="0"/>
              <a:t>or in its </a:t>
            </a:r>
            <a:r>
              <a:rPr lang="en-US" b="1" dirty="0">
                <a:solidFill>
                  <a:schemeClr val="bg1"/>
                </a:solidFill>
              </a:rPr>
              <a:t>sub-classes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Constructors can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be</a:t>
            </a:r>
            <a:r>
              <a:rPr lang="en-US" b="1" dirty="0">
                <a:solidFill>
                  <a:schemeClr val="bg1"/>
                </a:solidFill>
              </a:rPr>
              <a:t> overloaded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Rules for Overloading a Method (1)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9595A7C-5C9D-4EFE-9DF1-4A6C6CF4C4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749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Different number and type </a:t>
            </a:r>
            <a:r>
              <a:rPr lang="en-US" dirty="0"/>
              <a:t>of arguments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Rules for Overloading a Method (2)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9450" y="1771441"/>
            <a:ext cx="10800000" cy="2526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class Calculator 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) { return a + b;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c</a:t>
            </a:r>
            <a:r>
              <a:rPr lang="en-US" sz="2500" noProof="1">
                <a:solidFill>
                  <a:schemeClr val="tx1"/>
                </a:solidFill>
              </a:rPr>
              <a:t>) { return a + b + c;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) { return a + b; }</a:t>
            </a:r>
            <a:endParaRPr lang="en-US" sz="10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7450" y="4370984"/>
            <a:ext cx="6813807" cy="2295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static void Main(){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Calculator calc = new Calculator();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sum1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sum2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3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sum3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1.0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2.3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3.1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CCB263-6E87-4A3D-9C65-77FA281A5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492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Different order </a:t>
            </a:r>
            <a:r>
              <a:rPr lang="en-US" dirty="0"/>
              <a:t>of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arguments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Rules for Overloading a Method (3)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99450" y="1771441"/>
            <a:ext cx="8726550" cy="2526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class Guest {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string Identity(string </a:t>
            </a:r>
            <a:r>
              <a:rPr lang="en-US" sz="2500" noProof="1"/>
              <a:t>name</a:t>
            </a:r>
            <a:r>
              <a:rPr lang="en-US" sz="2500" noProof="1">
                <a:solidFill>
                  <a:schemeClr val="tx1"/>
                </a:solidFill>
              </a:rPr>
              <a:t>, int </a:t>
            </a:r>
            <a:r>
              <a:rPr lang="en-US" sz="2500" noProof="1"/>
              <a:t>id</a:t>
            </a:r>
            <a:r>
              <a:rPr lang="en-US" sz="25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{ return $"{name} + {id}"; }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void Identity(int </a:t>
            </a:r>
            <a:r>
              <a:rPr lang="en-US" sz="2500" noProof="1"/>
              <a:t>id</a:t>
            </a:r>
            <a:r>
              <a:rPr lang="en-US" sz="2500" noProof="1">
                <a:solidFill>
                  <a:schemeClr val="tx1"/>
                </a:solidFill>
              </a:rPr>
              <a:t>, string </a:t>
            </a:r>
            <a:r>
              <a:rPr lang="en-US" sz="2500" noProof="1"/>
              <a:t>name</a:t>
            </a:r>
            <a:r>
              <a:rPr lang="en-US" sz="25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{ return $"{name} + {id}"; }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87450" y="4370984"/>
            <a:ext cx="8738550" cy="2295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static void Main()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Guest guest = new Guest();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string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guest1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guest.Identity("Stephen",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15);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string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guest2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guest.Identity(15, "Stephen");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269609-DBF9-493F-B9F8-FB3DBB6C8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635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Polymorphism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and As Operators – type-casting and compatibility checking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Types of Polymorphism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Compile-Time </a:t>
            </a:r>
            <a:r>
              <a:rPr lang="en-GB" dirty="0"/>
              <a:t>Polymorphism </a:t>
            </a:r>
            <a:r>
              <a:rPr lang="en-US" dirty="0"/>
              <a:t>– overload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Run-Time </a:t>
            </a:r>
            <a:r>
              <a:rPr lang="en-GB" dirty="0"/>
              <a:t>Polymorphism </a:t>
            </a:r>
            <a:r>
              <a:rPr lang="en-US" dirty="0"/>
              <a:t>– override methods</a:t>
            </a:r>
            <a:endParaRPr lang="en-GB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F2539A-05DB-487F-A22E-88EF51AD9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21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</a:t>
            </a:r>
            <a:r>
              <a:rPr lang="en-US" b="1" dirty="0">
                <a:solidFill>
                  <a:schemeClr val="bg1"/>
                </a:solidFill>
              </a:rPr>
              <a:t>cannot</a:t>
            </a:r>
            <a:r>
              <a:rPr lang="en-US" dirty="0"/>
              <a:t> declare two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 with the </a:t>
            </a:r>
            <a:r>
              <a:rPr lang="en-US" b="1" dirty="0">
                <a:solidFill>
                  <a:schemeClr val="bg1"/>
                </a:solidFill>
              </a:rPr>
              <a:t>same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signature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Signatures Different Return Type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928" y="2529000"/>
            <a:ext cx="8726550" cy="3680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static </a:t>
            </a:r>
            <a:r>
              <a:rPr lang="en-US" sz="2500" noProof="1"/>
              <a:t>void </a:t>
            </a:r>
            <a:r>
              <a:rPr lang="en-US" sz="2500" noProof="1">
                <a:solidFill>
                  <a:schemeClr val="tx1"/>
                </a:solidFill>
              </a:rPr>
              <a:t>Print(string text)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Console.WriteLine("Printing");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  <a:p>
            <a:endParaRPr lang="en-US" sz="25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static </a:t>
            </a:r>
            <a:r>
              <a:rPr lang="en-US" sz="2500" noProof="1"/>
              <a:t>string </a:t>
            </a:r>
            <a:r>
              <a:rPr lang="en-US" sz="2500" u="wavyHeavy" noProof="1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Print</a:t>
            </a:r>
            <a:r>
              <a:rPr lang="en-US" sz="2500" noProof="1">
                <a:solidFill>
                  <a:schemeClr val="tx1"/>
                </a:solidFill>
              </a:rPr>
              <a:t>(string text)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return "Printing";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895D03-9A01-43B2-B295-F9DF01841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80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 bwMode="auto">
          <a:xfrm>
            <a:off x="2903679" y="533175"/>
            <a:ext cx="6480000" cy="406582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Overriding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394385" y="634503"/>
            <a:ext cx="1403230" cy="765000"/>
            <a:chOff x="5390270" y="1156500"/>
            <a:chExt cx="1403230" cy="765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5390270" y="1156500"/>
              <a:ext cx="1395000" cy="765000"/>
            </a:xfrm>
            <a:prstGeom prst="rect">
              <a:avLst/>
            </a:prstGeom>
            <a:solidFill>
              <a:schemeClr val="accent6">
                <a:lumMod val="25000"/>
                <a:alpha val="8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Shape</a:t>
              </a:r>
            </a:p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draw()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98500" y="1539000"/>
              <a:ext cx="1395000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" name="Hexagon 14"/>
          <p:cNvSpPr/>
          <p:nvPr/>
        </p:nvSpPr>
        <p:spPr bwMode="auto">
          <a:xfrm>
            <a:off x="7531806" y="2537898"/>
            <a:ext cx="1567057" cy="1261424"/>
          </a:xfrm>
          <a:prstGeom prst="hexagon">
            <a:avLst>
              <a:gd name="adj" fmla="val 31952"/>
              <a:gd name="vf" fmla="val 11547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sp>
        <p:nvSpPr>
          <p:cNvPr id="16" name="Flowchart: Connector 15"/>
          <p:cNvSpPr/>
          <p:nvPr/>
        </p:nvSpPr>
        <p:spPr bwMode="auto">
          <a:xfrm>
            <a:off x="5376439" y="3114000"/>
            <a:ext cx="1430892" cy="1395000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sp>
        <p:nvSpPr>
          <p:cNvPr id="17" name="Flowchart: Process 16"/>
          <p:cNvSpPr/>
          <p:nvPr/>
        </p:nvSpPr>
        <p:spPr bwMode="auto">
          <a:xfrm>
            <a:off x="3576000" y="2606110"/>
            <a:ext cx="1215000" cy="1125000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V="1">
            <a:off x="4183500" y="1399503"/>
            <a:ext cx="1219115" cy="1206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8891555">
            <a:off x="3643638" y="1496610"/>
            <a:ext cx="1851881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Square class</a:t>
            </a:r>
          </a:p>
        </p:txBody>
      </p:sp>
      <p:cxnSp>
        <p:nvCxnSpPr>
          <p:cNvPr id="22" name="Straight Arrow Connector 21"/>
          <p:cNvCxnSpPr>
            <a:stCxn id="16" idx="0"/>
            <a:endCxn id="8" idx="2"/>
          </p:cNvCxnSpPr>
          <p:nvPr/>
        </p:nvCxnSpPr>
        <p:spPr>
          <a:xfrm flipV="1">
            <a:off x="6091885" y="1399503"/>
            <a:ext cx="0" cy="1714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5009137" y="1998675"/>
            <a:ext cx="16650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Circle class</a:t>
            </a:r>
          </a:p>
        </p:txBody>
      </p:sp>
      <p:cxnSp>
        <p:nvCxnSpPr>
          <p:cNvPr id="27" name="Straight Arrow Connector 26"/>
          <p:cNvCxnSpPr>
            <a:stCxn id="15" idx="4"/>
          </p:cNvCxnSpPr>
          <p:nvPr/>
        </p:nvCxnSpPr>
        <p:spPr>
          <a:xfrm flipH="1" flipV="1">
            <a:off x="6807332" y="1399504"/>
            <a:ext cx="1127524" cy="1138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715880">
            <a:off x="6565017" y="1549621"/>
            <a:ext cx="20687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Hexagon class</a:t>
            </a:r>
          </a:p>
        </p:txBody>
      </p:sp>
    </p:spTree>
    <p:extLst>
      <p:ext uri="{BB962C8B-B14F-4D97-AF65-F5344CB8AC3E}">
        <p14:creationId xmlns:p14="http://schemas.microsoft.com/office/powerpoint/2010/main" val="378399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Also known as </a:t>
            </a:r>
            <a:r>
              <a:rPr lang="en-US" b="1" dirty="0">
                <a:solidFill>
                  <a:schemeClr val="bg1"/>
                </a:solidFill>
              </a:rPr>
              <a:t>Dynamic Polymorphism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</a:t>
            </a:r>
            <a:r>
              <a:rPr lang="en-US" dirty="0"/>
              <a:t> realized by o</a:t>
            </a:r>
            <a:r>
              <a:rPr lang="en-US" sz="3400" dirty="0"/>
              <a:t>verride a base class function using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sz="3400" dirty="0"/>
              <a:t> 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r>
              <a:rPr lang="en-US" sz="3400" dirty="0"/>
              <a:t> keyword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Runtime Polymorphism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1949" y="2439000"/>
            <a:ext cx="5724050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Rectangle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 this.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* this.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06000" y="2439000"/>
            <a:ext cx="5940000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Square : Rectangle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 this.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* this.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982960" y="4901284"/>
            <a:ext cx="2704525" cy="769257"/>
          </a:xfrm>
          <a:prstGeom prst="wedgeRoundRectCallout">
            <a:avLst>
              <a:gd name="adj1" fmla="val -766"/>
              <a:gd name="adj2" fmla="val -906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Own definition and implementation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AC765AD-C667-431C-98EA-8F438F5AB7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124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Usage of </a:t>
            </a:r>
            <a:r>
              <a:rPr lang="en-US" b="1" dirty="0">
                <a:solidFill>
                  <a:schemeClr val="bg1"/>
                </a:solidFill>
              </a:rPr>
              <a:t>override</a:t>
            </a:r>
            <a:r>
              <a:rPr lang="en-US" dirty="0"/>
              <a:t> method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Runtime Polymorphism (2)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5905" y="2127933"/>
            <a:ext cx="9150191" cy="3665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Rectangle rect = new Rectangle(3.0, 4.0);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Rectangle square = new Square(4.0);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Console.WriteLine(rect.Area());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Console.WriteLine(square.Area());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996000" y="5399770"/>
            <a:ext cx="2215664" cy="786626"/>
          </a:xfrm>
          <a:prstGeom prst="wedgeRoundRectCallout">
            <a:avLst>
              <a:gd name="adj1" fmla="val -63318"/>
              <a:gd name="adj2" fmla="val -492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Method overriding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A55D9AF-BABF-4BE5-8BA3-48E3418BC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201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635598" cy="552876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At run time, objects of a </a:t>
            </a:r>
            <a:r>
              <a:rPr lang="en-US" sz="3200" b="1" dirty="0">
                <a:solidFill>
                  <a:schemeClr val="bg1"/>
                </a:solidFill>
              </a:rPr>
              <a:t>derived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class</a:t>
            </a:r>
            <a:r>
              <a:rPr lang="en-US" sz="3200" dirty="0"/>
              <a:t> may be treated as objects of a </a:t>
            </a:r>
            <a:r>
              <a:rPr lang="en-US" sz="3200" b="1" dirty="0">
                <a:solidFill>
                  <a:schemeClr val="bg1"/>
                </a:solidFill>
              </a:rPr>
              <a:t>base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class</a:t>
            </a:r>
            <a:r>
              <a:rPr lang="en-US" sz="3200" dirty="0"/>
              <a:t> 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200" dirty="0"/>
              <a:t>When this occurs, the </a:t>
            </a:r>
            <a:r>
              <a:rPr lang="en-US" sz="3200" b="1" dirty="0">
                <a:solidFill>
                  <a:schemeClr val="bg1"/>
                </a:solidFill>
              </a:rPr>
              <a:t>object's declared type </a:t>
            </a:r>
            <a:r>
              <a:rPr lang="en-US" sz="3200" dirty="0"/>
              <a:t>is no longer identical to </a:t>
            </a:r>
            <a:r>
              <a:rPr lang="en-US" sz="3200" b="1" dirty="0">
                <a:solidFill>
                  <a:schemeClr val="bg1"/>
                </a:solidFill>
              </a:rPr>
              <a:t>its run-time type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Runtime Polymorphism (3)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05278" y="1196125"/>
            <a:ext cx="5744984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Animal 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…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05278" y="3185509"/>
            <a:ext cx="5744984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Cat : Animal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…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05278" y="5195838"/>
            <a:ext cx="5744984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Animal</a:t>
            </a:r>
            <a:r>
              <a:rPr lang="en-US" sz="2600" dirty="0"/>
              <a:t> cat = new </a:t>
            </a:r>
            <a:r>
              <a:rPr lang="en-US" sz="2600" dirty="0">
                <a:solidFill>
                  <a:schemeClr val="bg1"/>
                </a:solidFill>
              </a:rPr>
              <a:t>Cat()</a:t>
            </a:r>
            <a:r>
              <a:rPr lang="en-US" sz="2600" dirty="0"/>
              <a:t>;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206000" y="5868645"/>
            <a:ext cx="2215664" cy="495000"/>
          </a:xfrm>
          <a:prstGeom prst="wedgeRoundRectCallout">
            <a:avLst>
              <a:gd name="adj1" fmla="val 43860"/>
              <a:gd name="adj2" fmla="val -98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declared type 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769938" y="5868645"/>
            <a:ext cx="2215664" cy="495000"/>
          </a:xfrm>
          <a:prstGeom prst="wedgeRoundRectCallout">
            <a:avLst>
              <a:gd name="adj1" fmla="val 42013"/>
              <a:gd name="adj2" fmla="val -98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run-time type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12129EC-4DBF-47E0-822D-25E8C3D24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012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27877-0A2D-4D09-9C5D-1FCB97A25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 the following class hierarchy: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Problem: Animals</a:t>
            </a:r>
            <a:endParaRPr lang="bg-BG" sz="4000" dirty="0"/>
          </a:p>
        </p:txBody>
      </p:sp>
      <p:grpSp>
        <p:nvGrpSpPr>
          <p:cNvPr id="4" name="Group 3"/>
          <p:cNvGrpSpPr/>
          <p:nvPr/>
        </p:nvGrpSpPr>
        <p:grpSpPr>
          <a:xfrm>
            <a:off x="3619500" y="1944000"/>
            <a:ext cx="4953000" cy="2112374"/>
            <a:chOff x="3619500" y="1483534"/>
            <a:chExt cx="4953000" cy="2112374"/>
          </a:xfrm>
          <a:solidFill>
            <a:schemeClr val="tx1">
              <a:lumMod val="40000"/>
              <a:lumOff val="60000"/>
              <a:alpha val="20000"/>
            </a:schemeClr>
          </a:solidFill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3619500" y="1483534"/>
              <a:ext cx="49530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619500" y="2065096"/>
              <a:ext cx="4953000" cy="95581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string Name</a:t>
              </a:r>
            </a:p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string FavouriteFood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619500" y="3008972"/>
              <a:ext cx="4951412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+ExplainSelf():string</a:t>
              </a: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38200" y="4956266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0" y="5555238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ExplainSelf():string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4924933" y="4081169"/>
            <a:ext cx="0" cy="775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477000" y="4956266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77000" y="5555238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ExplainSelf():string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C96F2B-396A-4C67-931E-292657D0FED3}"/>
              </a:ext>
            </a:extLst>
          </p:cNvPr>
          <p:cNvCxnSpPr>
            <a:cxnSpLocks/>
          </p:cNvCxnSpPr>
          <p:nvPr/>
        </p:nvCxnSpPr>
        <p:spPr>
          <a:xfrm flipV="1">
            <a:off x="7375170" y="4081169"/>
            <a:ext cx="0" cy="775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">
            <a:extLst>
              <a:ext uri="{FF2B5EF4-FFF2-40B4-BE49-F238E27FC236}">
                <a16:creationId xmlns:a16="http://schemas.microsoft.com/office/drawing/2014/main" id="{5191C21C-CBF3-4D87-AAD9-CC215ABFB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981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3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Solution: Animals (1)</a:t>
            </a:r>
            <a:endParaRPr lang="bg-BG" sz="40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52566" y="1179000"/>
            <a:ext cx="10686867" cy="54194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abstract class Animal </a:t>
            </a:r>
          </a:p>
          <a:p>
            <a:r>
              <a:rPr lang="en-US" sz="2600" dirty="0"/>
              <a:t>{ </a:t>
            </a:r>
            <a:br>
              <a:rPr lang="en-US" sz="2600" dirty="0"/>
            </a:br>
            <a:r>
              <a:rPr lang="en-US" sz="2600" dirty="0"/>
              <a:t>  </a:t>
            </a:r>
            <a:r>
              <a:rPr lang="en-US" sz="2600" i="1" dirty="0">
                <a:solidFill>
                  <a:schemeClr val="accent2"/>
                </a:solidFill>
              </a:rPr>
              <a:t>// Create Constructor</a:t>
            </a:r>
          </a:p>
          <a:p>
            <a:r>
              <a:rPr lang="en-US" sz="2600" dirty="0"/>
              <a:t>  public string Name { get; private set; }</a:t>
            </a:r>
          </a:p>
          <a:p>
            <a:r>
              <a:rPr lang="en-US" sz="2600" dirty="0"/>
              <a:t>  public string FavouriteFood { get; private set; }</a:t>
            </a:r>
          </a:p>
          <a:p>
            <a:r>
              <a:rPr lang="en-US" sz="2600" dirty="0"/>
              <a:t>  public virtual string </a:t>
            </a:r>
            <a:r>
              <a:rPr lang="en-US" sz="2600" noProof="1"/>
              <a:t>ExplainSelf</a:t>
            </a:r>
            <a:r>
              <a:rPr lang="en-US" sz="2600" dirty="0"/>
              <a:t>()</a:t>
            </a:r>
            <a:r>
              <a:rPr lang="bg-BG" sz="2600" dirty="0"/>
              <a:t> </a:t>
            </a:r>
            <a:endParaRPr lang="en-US" sz="2600" dirty="0"/>
          </a:p>
          <a:p>
            <a:r>
              <a:rPr lang="en-US" sz="2600" dirty="0"/>
              <a:t>  {</a:t>
            </a:r>
          </a:p>
          <a:p>
            <a:r>
              <a:rPr lang="en-US" sz="2600" dirty="0"/>
              <a:t>    return string.Format(</a:t>
            </a:r>
          </a:p>
          <a:p>
            <a:r>
              <a:rPr lang="en-US" sz="2600" dirty="0"/>
              <a:t>      "I am {0} and my favourite food is {1}",</a:t>
            </a:r>
          </a:p>
          <a:p>
            <a:r>
              <a:rPr lang="en-US" sz="2600" dirty="0"/>
              <a:t>      this.Name,</a:t>
            </a:r>
          </a:p>
          <a:p>
            <a:r>
              <a:rPr lang="en-US" sz="2600" dirty="0"/>
              <a:t>      </a:t>
            </a:r>
            <a:r>
              <a:rPr lang="en-US" sz="2600" noProof="1"/>
              <a:t>this.FavouriteFood);</a:t>
            </a:r>
          </a:p>
          <a:p>
            <a:r>
              <a:rPr lang="en-US" sz="2600" dirty="0"/>
              <a:t>  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383689-E16B-4601-A754-CD1D66CB9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608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Solution: Animals (2)</a:t>
            </a:r>
            <a:endParaRPr lang="bg-BG" sz="40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159959" y="1286597"/>
            <a:ext cx="9872081" cy="5337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public class Dog : Animal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Dog(string name, string favouriteFood)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: base(name, </a:t>
            </a:r>
            <a:r>
              <a:rPr lang="en-US" sz="2600" noProof="1"/>
              <a:t>favouriteFood</a:t>
            </a:r>
            <a:r>
              <a:rPr lang="en-US" sz="2600" dirty="0"/>
              <a:t>)</a:t>
            </a:r>
            <a:r>
              <a:rPr lang="bg-BG" sz="2600" dirty="0"/>
              <a:t> </a:t>
            </a:r>
            <a:r>
              <a:rPr lang="en-US" sz="2600" dirty="0"/>
              <a:t>{</a:t>
            </a:r>
            <a:r>
              <a:rPr lang="bg-BG" sz="2600" dirty="0"/>
              <a:t> </a:t>
            </a:r>
            <a:r>
              <a:rPr lang="en-US" sz="2600" dirty="0"/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override string ExplainSelf()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return base.ExplainSelf()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</a:t>
            </a:r>
            <a:r>
              <a:rPr lang="en-US" sz="2600" noProof="1"/>
              <a:t>Environment.NewLine</a:t>
            </a:r>
            <a:r>
              <a:rPr lang="en-US" sz="2600" dirty="0"/>
              <a:t>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"BARK";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C1E93B2-0FBD-4D26-8524-882F1E46F1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687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1204959" y="1331597"/>
            <a:ext cx="9782081" cy="5337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public class Cat : Animal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Cat(string name, string favouriteFood)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: base(name, </a:t>
            </a:r>
            <a:r>
              <a:rPr lang="en-US" sz="2600" noProof="1"/>
              <a:t>favouriteFood</a:t>
            </a:r>
            <a:r>
              <a:rPr lang="en-US" sz="2600" dirty="0"/>
              <a:t>)</a:t>
            </a:r>
            <a:r>
              <a:rPr lang="bg-BG" sz="2600" dirty="0"/>
              <a:t> </a:t>
            </a:r>
            <a:r>
              <a:rPr lang="en-US" sz="2600" dirty="0"/>
              <a:t>{</a:t>
            </a:r>
            <a:r>
              <a:rPr lang="bg-BG" sz="2600" dirty="0"/>
              <a:t> </a:t>
            </a:r>
            <a:r>
              <a:rPr lang="en-US" sz="2600" dirty="0"/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override string ExplainSelf()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return base.ExplainSelf()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</a:t>
            </a:r>
            <a:r>
              <a:rPr lang="en-US" sz="2600" noProof="1"/>
              <a:t>Environment.NewLine</a:t>
            </a:r>
            <a:r>
              <a:rPr lang="en-US" sz="2600" dirty="0"/>
              <a:t>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"MEOW";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Solution: Animals (3)</a:t>
            </a:r>
            <a:endParaRPr lang="bg-BG" sz="40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B0A95C2-155C-41BF-A3E3-EBC75F6CE9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90BCB-CA89-479D-BB77-0E61F127E33C}"/>
              </a:ext>
            </a:extLst>
          </p:cNvPr>
          <p:cNvSpPr txBox="1"/>
          <p:nvPr/>
        </p:nvSpPr>
        <p:spPr>
          <a:xfrm>
            <a:off x="760412" y="6309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https://judge.softuni.bg/Contests/Practice/Index/3167#1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3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022322" y="3002654"/>
            <a:ext cx="3099825" cy="831346"/>
          </a:xfrm>
          <a:prstGeom prst="wedgeRoundRectCallout">
            <a:avLst>
              <a:gd name="adj1" fmla="val -95408"/>
              <a:gd name="adj2" fmla="val -128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Rules for Overriding Method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5850" y="1171625"/>
            <a:ext cx="5940000" cy="2738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Rectangle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850" y="3910368"/>
            <a:ext cx="5940000" cy="2738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Square : Rectangle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656000" y="5416941"/>
            <a:ext cx="2916235" cy="883265"/>
          </a:xfrm>
          <a:prstGeom prst="wedgeRoundRectCallout">
            <a:avLst>
              <a:gd name="adj1" fmla="val -98654"/>
              <a:gd name="adj2" fmla="val -925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override or abstract in sub-classes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022321" y="3002654"/>
            <a:ext cx="3099825" cy="831346"/>
          </a:xfrm>
          <a:prstGeom prst="wedgeRoundRectCallout">
            <a:avLst>
              <a:gd name="adj1" fmla="val -89684"/>
              <a:gd name="adj2" fmla="val 163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Same return type and signature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367235" y="1132325"/>
            <a:ext cx="2205000" cy="801016"/>
          </a:xfrm>
          <a:prstGeom prst="wedgeRoundRectCallout">
            <a:avLst>
              <a:gd name="adj1" fmla="val -146024"/>
              <a:gd name="adj2" fmla="val 583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virtual in base method  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757293" y="1269000"/>
            <a:ext cx="4179444" cy="167474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Private and static </a:t>
            </a:r>
            <a:r>
              <a:rPr lang="en-US" sz="3200" dirty="0"/>
              <a:t>methods </a:t>
            </a:r>
            <a:r>
              <a:rPr lang="en-US" sz="3200" b="1" dirty="0">
                <a:solidFill>
                  <a:schemeClr val="bg1"/>
                </a:solidFill>
              </a:rPr>
              <a:t>cannot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be overridden 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482C2987-74D1-497B-9535-A49A68B5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047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animBg="1"/>
      <p:bldP spid="11" grpId="0" animBg="1"/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11851" y="1447800"/>
            <a:ext cx="25651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ANIMAL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51" y="2743200"/>
            <a:ext cx="1143000" cy="1143000"/>
          </a:xfrm>
          <a:prstGeom prst="rect">
            <a:avLst/>
          </a:prstGeom>
        </p:spPr>
      </p:pic>
      <p:cxnSp>
        <p:nvCxnSpPr>
          <p:cNvPr id="8" name="Straight Connector 7"/>
          <p:cNvCxnSpPr>
            <a:endCxn id="7" idx="0"/>
          </p:cNvCxnSpPr>
          <p:nvPr/>
        </p:nvCxnSpPr>
        <p:spPr>
          <a:xfrm flipH="1">
            <a:off x="5383351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80164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3025" y="2819401"/>
            <a:ext cx="1066799" cy="10667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D11F29-8B72-4CFA-8415-4945AAB12F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Ability of an Object to Take On Many Forms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5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Virtual</a:t>
            </a:r>
            <a:r>
              <a:rPr lang="en-US" dirty="0"/>
              <a:t> members use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r>
              <a:rPr lang="en-US" b="1" dirty="0">
                <a:solidFill>
                  <a:schemeClr val="bg1"/>
                </a:solidFill>
              </a:rPr>
              <a:t> keyword</a:t>
            </a:r>
            <a:r>
              <a:rPr lang="en-US" dirty="0"/>
              <a:t> to call the </a:t>
            </a:r>
            <a:r>
              <a:rPr lang="en-US" b="1" dirty="0">
                <a:solidFill>
                  <a:schemeClr val="bg1"/>
                </a:solidFill>
              </a:rPr>
              <a:t>base class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Rules for Overriding Method (2)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07007" y="2656331"/>
            <a:ext cx="5433423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Bird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virtual void Fly()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Console.Write("Flying");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656084" y="2656331"/>
            <a:ext cx="6096946" cy="34189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Swallow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Bird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Fly()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.Fly();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Console.WriteLine("Hunt");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9573007" y="2033229"/>
            <a:ext cx="2195677" cy="1246203"/>
          </a:xfrm>
          <a:prstGeom prst="wedgeRoundRectCallout">
            <a:avLst>
              <a:gd name="adj1" fmla="val -85373"/>
              <a:gd name="adj2" fmla="val 8551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Extends the base class virtual method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986000" y="5470735"/>
            <a:ext cx="2384999" cy="703265"/>
          </a:xfrm>
          <a:prstGeom prst="wedgeRoundRectCallout">
            <a:avLst>
              <a:gd name="adj1" fmla="val -50664"/>
              <a:gd name="adj2" fmla="val -9980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Can add specific behavior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71C178B-4B84-47AD-A914-E0F9C61CED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061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1059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3200" dirty="0"/>
              <a:t>A derived class can </a:t>
            </a:r>
            <a:r>
              <a:rPr lang="en-US" sz="3200" b="1" dirty="0">
                <a:solidFill>
                  <a:schemeClr val="bg1"/>
                </a:solidFill>
              </a:rPr>
              <a:t>stop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virtual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inheritance</a:t>
            </a:r>
            <a:r>
              <a:rPr lang="en-US" sz="3200" dirty="0"/>
              <a:t> by declaring an override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sealed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noProof="1"/>
              <a:t>Rules for Overriding Method (3)</a:t>
            </a:r>
            <a:endParaRPr lang="en-US" sz="4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000" y="2259000"/>
            <a:ext cx="7425000" cy="1686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Penguin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Bird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sealed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Fly() {}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6000" y="3969000"/>
            <a:ext cx="5760000" cy="2766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NewTypePenguin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Penguin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Fly()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.Fly();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6284882" y="3988208"/>
            <a:ext cx="5723616" cy="276644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Sealed methods can be replaced by derived classes by using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/>
              <a:t> keyword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/>
              <a:t> modifier hides an accessible base class method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8B74A5F-AED4-4DC7-8338-85677E993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73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715"/>
            <a:ext cx="9714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60999" y="4073246"/>
            <a:ext cx="2146614" cy="2323176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62818" y="1725526"/>
            <a:ext cx="9002346" cy="4781473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Polymorphism – ability of an 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3400" dirty="0">
                <a:solidFill>
                  <a:schemeClr val="bg2"/>
                </a:solidFill>
              </a:rPr>
              <a:t> to take 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many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forms</a:t>
            </a:r>
          </a:p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Types of polymorphism:</a:t>
            </a: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Compile-time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endParaRPr lang="bg-BG" sz="32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2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Performed through </a:t>
            </a:r>
            <a:r>
              <a:rPr lang="en-US" sz="3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overloading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– same method name but different implementation</a:t>
            </a: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US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Run-time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</a:p>
          <a:p>
            <a:pPr lvl="2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Performed through </a:t>
            </a:r>
            <a:r>
              <a:rPr lang="en-US" sz="3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overriding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– using </a:t>
            </a:r>
            <a:r>
              <a:rPr lang="en-US" sz="3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virtual</a:t>
            </a:r>
            <a:r>
              <a:rPr lang="en-US" sz="3000" dirty="0">
                <a:solidFill>
                  <a:schemeClr val="bg2"/>
                </a:solidFill>
              </a:rPr>
              <a:t> + </a:t>
            </a:r>
            <a:r>
              <a:rPr lang="en-US" sz="3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override</a:t>
            </a:r>
            <a:r>
              <a:rPr lang="en-US" sz="3000" dirty="0">
                <a:solidFill>
                  <a:schemeClr val="bg2"/>
                </a:solidFill>
              </a:rPr>
              <a:t> keywords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79C9D5D-48BC-48B8-AF9E-C8767FD8EC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61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9107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FA346B0-8A95-4F16-8A7A-9CF249CF6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0402" y="1551238"/>
            <a:ext cx="6895598" cy="45606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Polymorphism is a Greek word, meaning "</a:t>
            </a:r>
            <a:r>
              <a:rPr lang="en-US" b="1" dirty="0">
                <a:solidFill>
                  <a:schemeClr val="bg1"/>
                </a:solidFill>
              </a:rPr>
              <a:t>one name many forms</a:t>
            </a:r>
            <a:r>
              <a:rPr lang="en-US" dirty="0"/>
              <a:t>"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What is Polymorphism?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8200" y="1551237"/>
            <a:ext cx="6120001" cy="1925047"/>
            <a:chOff x="3042046" y="2158653"/>
            <a:chExt cx="7054507" cy="2624953"/>
          </a:xfrm>
        </p:grpSpPr>
        <p:sp>
          <p:nvSpPr>
            <p:cNvPr id="5" name="Rectangle: Rounded Corners 4"/>
            <p:cNvSpPr>
              <a:spLocks noChangeArrowheads="1"/>
            </p:cNvSpPr>
            <p:nvPr/>
          </p:nvSpPr>
          <p:spPr bwMode="auto">
            <a:xfrm>
              <a:off x="3042046" y="2158653"/>
              <a:ext cx="2124043" cy="13155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Polys</a:t>
              </a:r>
            </a:p>
            <a:p>
              <a:pPr algn="ctr">
                <a:defRPr/>
              </a:pP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(many)</a:t>
              </a:r>
            </a:p>
          </p:txBody>
        </p:sp>
        <p:sp>
          <p:nvSpPr>
            <p:cNvPr id="6" name="Rectangle: Rounded Corners 4"/>
            <p:cNvSpPr>
              <a:spLocks noChangeArrowheads="1"/>
            </p:cNvSpPr>
            <p:nvPr/>
          </p:nvSpPr>
          <p:spPr bwMode="auto">
            <a:xfrm>
              <a:off x="6882218" y="2158653"/>
              <a:ext cx="3214335" cy="13155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Morphe</a:t>
              </a:r>
            </a:p>
            <a:p>
              <a:pPr algn="ctr">
                <a:defRPr/>
              </a:pP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(shape/forms)</a:t>
              </a:r>
            </a:p>
          </p:txBody>
        </p:sp>
        <p:sp>
          <p:nvSpPr>
            <p:cNvPr id="10" name="Rectangle: Rounded Corners 4"/>
            <p:cNvSpPr>
              <a:spLocks noChangeArrowheads="1"/>
            </p:cNvSpPr>
            <p:nvPr/>
          </p:nvSpPr>
          <p:spPr bwMode="auto">
            <a:xfrm>
              <a:off x="4494444" y="3764278"/>
              <a:ext cx="3251489" cy="101932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Polymorphos</a:t>
              </a:r>
            </a:p>
          </p:txBody>
        </p:sp>
        <p:cxnSp>
          <p:nvCxnSpPr>
            <p:cNvPr id="16" name="Straight Connector 15"/>
            <p:cNvCxnSpPr>
              <a:stCxn id="5" idx="3"/>
              <a:endCxn id="6" idx="1"/>
            </p:cNvCxnSpPr>
            <p:nvPr/>
          </p:nvCxnSpPr>
          <p:spPr>
            <a:xfrm>
              <a:off x="5166089" y="2816435"/>
              <a:ext cx="17161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082630" y="2816435"/>
              <a:ext cx="19826" cy="9478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0" name="Picture 6" descr="Object-Oriented Programming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r="16467" b="7622"/>
          <a:stretch/>
        </p:blipFill>
        <p:spPr bwMode="auto">
          <a:xfrm>
            <a:off x="7542569" y="1551237"/>
            <a:ext cx="3960001" cy="313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7671000" y="4914000"/>
            <a:ext cx="3378961" cy="945000"/>
          </a:xfrm>
          <a:prstGeom prst="wedgeRoundRectCallout">
            <a:avLst>
              <a:gd name="adj1" fmla="val 17648"/>
              <a:gd name="adj2" fmla="val -1077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Pillar of object-oriented programming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35C1300-4229-4D5F-9C72-C9DD8550E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009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Ability of an </a:t>
            </a:r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sz="3200" dirty="0"/>
              <a:t> to take on </a:t>
            </a:r>
            <a:r>
              <a:rPr lang="en-US" sz="3200" b="1" dirty="0">
                <a:solidFill>
                  <a:schemeClr val="bg1"/>
                </a:solidFill>
              </a:rPr>
              <a:t>many forms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Allows treating objects of a </a:t>
            </a:r>
            <a:r>
              <a:rPr lang="en-US" sz="3200" b="1" dirty="0">
                <a:solidFill>
                  <a:schemeClr val="bg1"/>
                </a:solidFill>
              </a:rPr>
              <a:t>derived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class</a:t>
            </a:r>
            <a:r>
              <a:rPr lang="en-US" sz="3200" dirty="0"/>
              <a:t> as objects of its </a:t>
            </a:r>
            <a:r>
              <a:rPr lang="en-US" sz="3200" b="1" dirty="0">
                <a:solidFill>
                  <a:schemeClr val="bg1"/>
                </a:solidFill>
              </a:rPr>
              <a:t>base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in OOP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7471" y="2788286"/>
            <a:ext cx="7558529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Person : Mammal, IAnimal {}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6000" y="5561916"/>
            <a:ext cx="3810326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Person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29156" y="4712226"/>
            <a:ext cx="3749673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Mammal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332228" y="5561916"/>
            <a:ext cx="3749672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Animal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16000" y="4712226"/>
            <a:ext cx="3810326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Object</a:t>
            </a:r>
          </a:p>
        </p:txBody>
      </p:sp>
      <p:sp>
        <p:nvSpPr>
          <p:cNvPr id="14" name="Rectangle: Rounded Corners 4"/>
          <p:cNvSpPr>
            <a:spLocks noChangeArrowheads="1"/>
          </p:cNvSpPr>
          <p:nvPr/>
        </p:nvSpPr>
        <p:spPr bwMode="auto">
          <a:xfrm>
            <a:off x="8999093" y="4855380"/>
            <a:ext cx="2250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new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GB" sz="2400" b="1" noProof="1">
                <a:latin typeface="Consolas" pitchFamily="49" charset="0"/>
              </a:rPr>
              <a:t>()</a:t>
            </a:r>
          </a:p>
        </p:txBody>
      </p:sp>
      <p:sp>
        <p:nvSpPr>
          <p:cNvPr id="15" name="Rectangle: Rounded Corners 4"/>
          <p:cNvSpPr>
            <a:spLocks noChangeArrowheads="1"/>
          </p:cNvSpPr>
          <p:nvPr/>
        </p:nvSpPr>
        <p:spPr bwMode="auto">
          <a:xfrm>
            <a:off x="8416239" y="256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IAnimal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Rectangle: Rounded Corners 4"/>
          <p:cNvSpPr>
            <a:spLocks noChangeArrowheads="1"/>
          </p:cNvSpPr>
          <p:nvPr/>
        </p:nvSpPr>
        <p:spPr bwMode="auto">
          <a:xfrm>
            <a:off x="10274282" y="256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Mammal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ectangle: Rounded Corners 4"/>
          <p:cNvSpPr>
            <a:spLocks noChangeArrowheads="1"/>
          </p:cNvSpPr>
          <p:nvPr/>
        </p:nvSpPr>
        <p:spPr bwMode="auto">
          <a:xfrm>
            <a:off x="9381593" y="5898187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Object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 rot="8785518">
            <a:off x="9503557" y="3140479"/>
            <a:ext cx="486252" cy="6335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 bwMode="auto">
          <a:xfrm rot="12823371">
            <a:off x="10259395" y="3140548"/>
            <a:ext cx="486252" cy="6335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Down Arrow 18"/>
          <p:cNvSpPr/>
          <p:nvPr/>
        </p:nvSpPr>
        <p:spPr bwMode="auto">
          <a:xfrm rot="10800000">
            <a:off x="9863344" y="4408286"/>
            <a:ext cx="486252" cy="3739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4"/>
          <p:cNvSpPr>
            <a:spLocks noChangeArrowheads="1"/>
          </p:cNvSpPr>
          <p:nvPr/>
        </p:nvSpPr>
        <p:spPr bwMode="auto">
          <a:xfrm>
            <a:off x="9355001" y="382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endParaRPr lang="en-GB" sz="2400" b="1" noProof="1">
              <a:latin typeface="Consolas" pitchFamily="49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9880967" y="5474351"/>
            <a:ext cx="486252" cy="3739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0013D5EB-170C-4DE3-A454-EBFF4F5361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136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0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Variables</a:t>
            </a:r>
            <a:r>
              <a:rPr lang="en-US" dirty="0"/>
              <a:t> are saved in a </a:t>
            </a:r>
            <a:r>
              <a:rPr lang="en-US" b="1" dirty="0">
                <a:solidFill>
                  <a:schemeClr val="bg1"/>
                </a:solidFill>
              </a:rPr>
              <a:t>reference</a:t>
            </a:r>
            <a:r>
              <a:rPr lang="en-US" dirty="0"/>
              <a:t> type</a:t>
            </a:r>
          </a:p>
          <a:p>
            <a:r>
              <a:rPr lang="en-US" dirty="0"/>
              <a:t>You can use only </a:t>
            </a:r>
            <a:r>
              <a:rPr lang="en-US" b="1" dirty="0">
                <a:solidFill>
                  <a:schemeClr val="bg1"/>
                </a:solidFill>
              </a:rPr>
              <a:t>reference methods</a:t>
            </a:r>
          </a:p>
          <a:p>
            <a:r>
              <a:rPr lang="en-US" dirty="0"/>
              <a:t>If you need an </a:t>
            </a:r>
            <a:r>
              <a:rPr lang="en-US" b="1" dirty="0">
                <a:solidFill>
                  <a:schemeClr val="bg1"/>
                </a:solidFill>
              </a:rPr>
              <a:t>object method </a:t>
            </a:r>
            <a:r>
              <a:rPr lang="en-US" dirty="0"/>
              <a:t>you need to </a:t>
            </a:r>
            <a:r>
              <a:rPr lang="en-US" b="1" dirty="0">
                <a:solidFill>
                  <a:schemeClr val="bg1"/>
                </a:solidFill>
              </a:rPr>
              <a:t>cast it or override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 and Object Type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3519000"/>
            <a:ext cx="7827300" cy="21262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Person :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IAnimal  person 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</p:txBody>
      </p:sp>
      <p:sp>
        <p:nvSpPr>
          <p:cNvPr id="12" name="Rectangle: Rounded Corners 4"/>
          <p:cNvSpPr>
            <a:spLocks noChangeArrowheads="1"/>
          </p:cNvSpPr>
          <p:nvPr/>
        </p:nvSpPr>
        <p:spPr bwMode="auto">
          <a:xfrm>
            <a:off x="727030" y="4057415"/>
            <a:ext cx="1302857" cy="1533200"/>
          </a:xfrm>
          <a:prstGeom prst="round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3200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1551000" y="5768001"/>
            <a:ext cx="2590800" cy="675999"/>
          </a:xfrm>
          <a:prstGeom prst="wedgeRoundRectCallout">
            <a:avLst>
              <a:gd name="adj1" fmla="val -62721"/>
              <a:gd name="adj2" fmla="val -6250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Reference</a:t>
            </a:r>
            <a:r>
              <a:rPr lang="en-US" sz="2800" b="1" dirty="0">
                <a:solidFill>
                  <a:srgbClr val="FFFFFF"/>
                </a:solidFill>
              </a:rPr>
              <a:t>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4" name="Rectangle: Rounded Corners 4"/>
          <p:cNvSpPr>
            <a:spLocks noChangeArrowheads="1"/>
          </p:cNvSpPr>
          <p:nvPr/>
        </p:nvSpPr>
        <p:spPr bwMode="auto">
          <a:xfrm>
            <a:off x="4864888" y="4057414"/>
            <a:ext cx="1800000" cy="1533201"/>
          </a:xfrm>
          <a:prstGeom prst="round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3200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919615" y="5768001"/>
            <a:ext cx="2561771" cy="675999"/>
          </a:xfrm>
          <a:prstGeom prst="wedgeRoundRectCallout">
            <a:avLst>
              <a:gd name="adj1" fmla="val -64501"/>
              <a:gd name="adj2" fmla="val -628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2800" b="1" dirty="0">
                <a:solidFill>
                  <a:srgbClr val="FFFFFF"/>
                </a:solidFill>
              </a:rPr>
              <a:t> Type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1566366-C50A-4403-8BC9-5C5BF7AE10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906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Type-casting and Compatibility Checking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1000" y="1058952"/>
            <a:ext cx="1359332" cy="20513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is</a:t>
            </a:r>
            <a:r>
              <a:rPr lang="en-US" sz="11400" b="1" dirty="0">
                <a:ln>
                  <a:solidFill>
                    <a:schemeClr val="bg2">
                      <a:lumMod val="95000"/>
                    </a:schemeClr>
                  </a:solidFill>
                </a:ln>
                <a:solidFill>
                  <a:srgbClr val="DBBD8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1000" y="2096677"/>
            <a:ext cx="1665000" cy="2164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as</a:t>
            </a:r>
            <a:r>
              <a:rPr lang="en-US" sz="2400" b="1" dirty="0">
                <a:ln>
                  <a:solidFill>
                    <a:schemeClr val="bg2">
                      <a:lumMod val="95000"/>
                    </a:schemeClr>
                  </a:solidFill>
                </a:ln>
                <a:solidFill>
                  <a:srgbClr val="DBBD8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498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if an </a:t>
            </a:r>
            <a:r>
              <a:rPr lang="en-US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is an </a:t>
            </a:r>
            <a:r>
              <a:rPr lang="en-US" b="1" dirty="0">
                <a:solidFill>
                  <a:schemeClr val="bg1"/>
                </a:solidFill>
              </a:rPr>
              <a:t>instance</a:t>
            </a:r>
            <a:r>
              <a:rPr lang="en-US" dirty="0"/>
              <a:t> of </a:t>
            </a:r>
            <a:r>
              <a:rPr lang="bg-BG" dirty="0"/>
              <a:t>а </a:t>
            </a:r>
            <a:r>
              <a:rPr lang="en-US" dirty="0"/>
              <a:t>specific </a:t>
            </a:r>
            <a:r>
              <a:rPr lang="en-US" b="1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Keyword – is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96708" y="1866452"/>
            <a:ext cx="8500692" cy="4383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IAnimal person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((Person) person)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.getSalary();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3396000" y="5656283"/>
            <a:ext cx="3060000" cy="967717"/>
          </a:xfrm>
          <a:prstGeom prst="wedgeRoundRectCallout">
            <a:avLst>
              <a:gd name="adj1" fmla="val -55937"/>
              <a:gd name="adj2" fmla="val -531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Cast to object type and use its methods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5736000" y="4336775"/>
            <a:ext cx="3898731" cy="451999"/>
          </a:xfrm>
          <a:prstGeom prst="wedgeRoundRectCallout">
            <a:avLst>
              <a:gd name="adj1" fmla="val -60174"/>
              <a:gd name="adj2" fmla="val -5078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Check object type of person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11DBAB7-0AE2-4F46-996C-04EB4E70A6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18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b="1" dirty="0">
                <a:solidFill>
                  <a:schemeClr val="bg1"/>
                </a:solidFill>
              </a:rPr>
              <a:t> type pattern </a:t>
            </a:r>
            <a:r>
              <a:rPr lang="en-US" dirty="0"/>
              <a:t>- tests whether an expression can be </a:t>
            </a:r>
            <a:r>
              <a:rPr lang="en-US" b="1" dirty="0">
                <a:solidFill>
                  <a:schemeClr val="bg1"/>
                </a:solidFill>
              </a:rPr>
              <a:t>converted</a:t>
            </a:r>
            <a:r>
              <a:rPr lang="en-US" dirty="0"/>
              <a:t> to a specified type </a:t>
            </a:r>
            <a:r>
              <a:rPr lang="en-US" b="1" dirty="0">
                <a:solidFill>
                  <a:schemeClr val="bg1"/>
                </a:solidFill>
              </a:rPr>
              <a:t>and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casts</a:t>
            </a:r>
            <a:r>
              <a:rPr lang="en-US" dirty="0"/>
              <a:t> it to a variable of that type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Type Pattern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08854" y="2537691"/>
            <a:ext cx="8574292" cy="38498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(personTwo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 person)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.GetSalary();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4279890" y="5944014"/>
            <a:ext cx="2649223" cy="562986"/>
          </a:xfrm>
          <a:prstGeom prst="wedgeRoundRectCallout">
            <a:avLst>
              <a:gd name="adj1" fmla="val -36463"/>
              <a:gd name="adj2" fmla="val -9148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Uses its methods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929113" y="4672291"/>
            <a:ext cx="3898731" cy="934339"/>
          </a:xfrm>
          <a:prstGeom prst="wedgeRoundRectCallout">
            <a:avLst>
              <a:gd name="adj1" fmla="val -59810"/>
              <a:gd name="adj2" fmla="val -4300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Checks if object is of type person and casts it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9DD9887-AEE1-4196-93CD-5EE5CD7545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656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3278</TotalTime>
  <Words>2495</Words>
  <Application>Microsoft Office PowerPoint</Application>
  <PresentationFormat>Widescreen</PresentationFormat>
  <Paragraphs>471</Paragraphs>
  <Slides>34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Polymorphism</vt:lpstr>
      <vt:lpstr>Table of Contents</vt:lpstr>
      <vt:lpstr>Ability of an Object to Take On Many Forms</vt:lpstr>
      <vt:lpstr>What is Polymorphism?</vt:lpstr>
      <vt:lpstr>Polymorphism in OOP</vt:lpstr>
      <vt:lpstr>Reference Type and Object Type</vt:lpstr>
      <vt:lpstr>Type-casting and Compatibility Checking</vt:lpstr>
      <vt:lpstr>Keyword – is</vt:lpstr>
      <vt:lpstr>IS Type Pattern</vt:lpstr>
      <vt:lpstr>Keyword – As</vt:lpstr>
      <vt:lpstr>Compile-Time and Run-Time Polymorphism</vt:lpstr>
      <vt:lpstr>Types of Polymorphism</vt:lpstr>
      <vt:lpstr>Overloading</vt:lpstr>
      <vt:lpstr>Compile Time Polymorphism</vt:lpstr>
      <vt:lpstr>Problem: MathOperation</vt:lpstr>
      <vt:lpstr>Solution: MathOperation</vt:lpstr>
      <vt:lpstr>Rules for Overloading a Method (1)</vt:lpstr>
      <vt:lpstr>Rules for Overloading a Method (2)</vt:lpstr>
      <vt:lpstr>Rules for Overloading a Method (3)</vt:lpstr>
      <vt:lpstr>Same Signatures Different Return Type</vt:lpstr>
      <vt:lpstr>Overriding</vt:lpstr>
      <vt:lpstr>Runtime Polymorphism (1)</vt:lpstr>
      <vt:lpstr>Runtime Polymorphism (2)</vt:lpstr>
      <vt:lpstr>Runtime Polymorphism (3)</vt:lpstr>
      <vt:lpstr>Problem: Animals</vt:lpstr>
      <vt:lpstr>Solution: Animals (1)</vt:lpstr>
      <vt:lpstr>Solution: Animals (2)</vt:lpstr>
      <vt:lpstr>Solution: Animals (3)</vt:lpstr>
      <vt:lpstr>Rules for Overriding Method (1)</vt:lpstr>
      <vt:lpstr>Rules for Overriding Method (2)</vt:lpstr>
      <vt:lpstr>Rules for Overriding Method (3)</vt:lpstr>
      <vt:lpstr>Summary</vt:lpstr>
      <vt:lpstr>Questions?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Polymorphism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10</cp:revision>
  <dcterms:created xsi:type="dcterms:W3CDTF">2018-05-23T13:08:44Z</dcterms:created>
  <dcterms:modified xsi:type="dcterms:W3CDTF">2021-08-31T19:16:58Z</dcterms:modified>
  <cp:category>programming;education;software engineering;software development</cp:category>
</cp:coreProperties>
</file>