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5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13C00F9-FEA1-43D5-81E7-AB322CFD8E5A}">
          <p14:sldIdLst>
            <p14:sldId id="291"/>
            <p14:sldId id="292"/>
          </p14:sldIdLst>
        </p14:section>
        <p14:section name="Single Responsibility" id="{C67B06B9-4767-411F-B15C-A380029FB240}">
          <p14:sldIdLst>
            <p14:sldId id="295"/>
            <p14:sldId id="294"/>
            <p14:sldId id="296"/>
            <p14:sldId id="297"/>
            <p14:sldId id="298"/>
            <p14:sldId id="299"/>
          </p14:sldIdLst>
        </p14:section>
        <p14:section name="Open/Closed" id="{145E53AB-D04D-4B64-9198-CB2AAD42B128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Liskov Substitution" id="{19DD5CF2-F749-4E71-8A22-1C642D982AEB}">
          <p14:sldIdLst>
            <p14:sldId id="308"/>
            <p14:sldId id="309"/>
            <p14:sldId id="310"/>
            <p14:sldId id="311"/>
          </p14:sldIdLst>
        </p14:section>
        <p14:section name="Interface Segregation" id="{20F4EC24-D213-40D0-8E18-4C739DE6C606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Dependency Inversion" id="{BC16A215-ABC1-46C2-92D4-01769648F67D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Conclusion" id="{1C79385B-7CD5-4833-A120-DE81DF7B6E4C}">
          <p14:sldIdLst>
            <p14:sldId id="33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659E4-082B-4743-9EAA-EFEC0F1A5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8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7DD5B1-CC97-45EE-9CE2-96D82B0C11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94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93BF3-862D-4284-BB98-70BE6E0E6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41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ACAD6F-9BDA-43E2-9B62-8CDAFD7778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5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D8FE71-8831-4110-81A2-06DA56AEF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19A982-4247-4882-9D74-69179F91F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8294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1BE746-F58B-4409-BB85-64B72F8897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19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A4B61D-02FD-43C0-A8E6-D89AF26425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49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A9AA7D-9EA1-4A11-8664-995FAC5A23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5070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D340E-736A-4C3A-9484-9DC38B220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8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D2A11C-16DB-4351-BAD3-B8395AB9B5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5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144E89-9FF9-4A85-887A-628200DE9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414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5168EC-FE92-42E7-8933-5AE8AD7FB1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6627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3268BE-F6E0-4C3A-8C71-9A12A81D4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394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7577E4-B274-4166-B043-62599635A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95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E686BF-87B6-4304-A90E-8ACC079CE3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734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7B3ED9-976C-4469-9334-4AFD50C916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60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C88B44-BAEC-478C-B053-044D01F20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3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77B576-B05F-42D9-BC50-8AC77CDD4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0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909E8E-8AAF-4CBC-B0B2-B5C028BEBB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078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C90C7C-7115-4180-9B63-20A7FE6408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68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78F8C1-BFA6-4BA0-8D0D-4E0C58A50B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82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Design Principles and Approaches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27430" y="1973689"/>
            <a:ext cx="4815000" cy="3105348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S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Single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Responsibility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Open/Closed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Liskov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substitution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Interface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Segregation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Dependency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Inversion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Software entities like </a:t>
            </a:r>
            <a:r>
              <a:rPr lang="en-US" b="1" noProof="1">
                <a:solidFill>
                  <a:schemeClr val="bg1"/>
                </a:solidFill>
              </a:rPr>
              <a:t>classes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modules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functions</a:t>
            </a:r>
            <a:r>
              <a:rPr lang="en-US" noProof="1"/>
              <a:t> should be </a:t>
            </a:r>
            <a:r>
              <a:rPr lang="en-US" b="1" noProof="1">
                <a:solidFill>
                  <a:schemeClr val="bg1"/>
                </a:solidFill>
              </a:rPr>
              <a:t>open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for</a:t>
            </a:r>
            <a:r>
              <a:rPr lang="en-US" b="1" noProof="1">
                <a:solidFill>
                  <a:schemeClr val="bg1"/>
                </a:solidFill>
              </a:rPr>
              <a:t> extension</a:t>
            </a:r>
            <a:r>
              <a:rPr lang="en-US" noProof="1"/>
              <a:t>, but </a:t>
            </a:r>
            <a:r>
              <a:rPr lang="en-US" b="1" noProof="1">
                <a:solidFill>
                  <a:schemeClr val="bg1"/>
                </a:solidFill>
              </a:rPr>
              <a:t>closed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for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Extensibility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a new behavior </a:t>
            </a:r>
            <a:r>
              <a:rPr lang="en-US" b="1" dirty="0">
                <a:solidFill>
                  <a:schemeClr val="bg1"/>
                </a:solidFill>
              </a:rPr>
              <a:t>doesn’t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Reusability</a:t>
            </a:r>
            <a:r>
              <a:rPr lang="en-US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noProof="1"/>
              <a:t> 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subsystems are </a:t>
            </a:r>
            <a:r>
              <a:rPr lang="en-US" b="1" dirty="0">
                <a:solidFill>
                  <a:schemeClr val="bg1"/>
                </a:solidFill>
              </a:rPr>
              <a:t>suitable for reusing </a:t>
            </a:r>
            <a:r>
              <a:rPr lang="en-US" dirty="0"/>
              <a:t>in other </a:t>
            </a:r>
            <a:br>
              <a:rPr lang="en-US" dirty="0"/>
            </a:br>
            <a:r>
              <a:rPr lang="en-US" dirty="0"/>
              <a:t>projects - modularity</a:t>
            </a:r>
            <a:endParaRPr lang="en-US" noProof="1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Open/Closed Principle?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B5D2AA-F366-4B71-A52A-A5E80202E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5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</a:t>
            </a:r>
            <a:r>
              <a:rPr lang="en-US" b="1" dirty="0">
                <a:solidFill>
                  <a:schemeClr val="bg1"/>
                </a:solidFill>
              </a:rPr>
              <a:t>retest</a:t>
            </a:r>
            <a:r>
              <a:rPr lang="en-US" dirty="0"/>
              <a:t> after changes </a:t>
            </a:r>
          </a:p>
          <a:p>
            <a:pPr lvl="1"/>
            <a:r>
              <a:rPr lang="en-US" dirty="0"/>
              <a:t>Old parts changed -&gt; possible bugs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Cascading changes </a:t>
            </a:r>
            <a:r>
              <a:rPr lang="en-US" dirty="0"/>
              <a:t>through modules </a:t>
            </a:r>
          </a:p>
          <a:p>
            <a:r>
              <a:rPr lang="en-US" dirty="0"/>
              <a:t>Logic depends on </a:t>
            </a:r>
            <a:r>
              <a:rPr lang="en-US" b="1" dirty="0">
                <a:solidFill>
                  <a:schemeClr val="bg1"/>
                </a:solidFill>
              </a:rPr>
              <a:t>conditional statements </a:t>
            </a:r>
            <a:r>
              <a:rPr lang="en-US" dirty="0"/>
              <a:t>("</a:t>
            </a:r>
            <a:r>
              <a:rPr lang="en-US" b="1" dirty="0">
                <a:solidFill>
                  <a:schemeClr val="bg1"/>
                </a:solidFill>
              </a:rPr>
              <a:t>IS-A</a:t>
            </a:r>
            <a:r>
              <a:rPr lang="en-US" dirty="0"/>
              <a:t>" checking)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1DBFA-E305-408C-B99B-FCDBCFB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59AE59-C307-46EB-9BCF-0175AA0EB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8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  <a:p>
            <a:pPr lvl="1"/>
            <a:r>
              <a:rPr lang="en-US" dirty="0"/>
              <a:t> Control behavior specifics via a </a:t>
            </a:r>
            <a:r>
              <a:rPr lang="en-US" b="1" dirty="0">
                <a:solidFill>
                  <a:schemeClr val="bg1"/>
                </a:solidFill>
              </a:rPr>
              <a:t>parameter </a:t>
            </a:r>
            <a:r>
              <a:rPr lang="en-US" dirty="0"/>
              <a:t>or a</a:t>
            </a:r>
            <a:r>
              <a:rPr lang="en-US" b="1" dirty="0">
                <a:solidFill>
                  <a:schemeClr val="bg1"/>
                </a:solidFill>
              </a:rPr>
              <a:t> delegate</a:t>
            </a:r>
          </a:p>
          <a:p>
            <a:r>
              <a:rPr lang="en-US" dirty="0"/>
              <a:t>Rely on abstraction, </a:t>
            </a:r>
            <a:r>
              <a:rPr lang="en-US" b="1" dirty="0">
                <a:solidFill>
                  <a:schemeClr val="bg1"/>
                </a:solidFill>
              </a:rPr>
              <a:t>not implementation</a:t>
            </a:r>
          </a:p>
          <a:p>
            <a:pPr lvl="1"/>
            <a:r>
              <a:rPr lang="en-US" dirty="0"/>
              <a:t>Inheritance / Template Method Pattern</a:t>
            </a:r>
          </a:p>
          <a:p>
            <a:r>
              <a:rPr lang="en-US" dirty="0"/>
              <a:t>Strategy Pattern</a:t>
            </a:r>
          </a:p>
          <a:p>
            <a:pPr lvl="1"/>
            <a:r>
              <a:rPr lang="en-US" dirty="0"/>
              <a:t>Plug in model (insert a new implementation of the interface)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C966C-6CB4-4885-B458-9809D245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Approaches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7959EB-298A-4EBA-941D-1DE01BC03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8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experience - know the problem domain and if a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very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likely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recur</a:t>
            </a:r>
          </a:p>
          <a:p>
            <a:r>
              <a:rPr lang="en-US" dirty="0"/>
              <a:t>New domain problem - implement the </a:t>
            </a:r>
            <a:r>
              <a:rPr lang="en-US" b="1" dirty="0">
                <a:solidFill>
                  <a:schemeClr val="bg1"/>
                </a:solidFill>
              </a:rPr>
              <a:t>most simple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Changes once -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, second time -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</a:p>
          <a:p>
            <a:r>
              <a:rPr lang="en-US" dirty="0"/>
              <a:t>TANSTAAFL - There Ain’t No Such Thing As A Free Lunch</a:t>
            </a:r>
          </a:p>
          <a:p>
            <a:pPr lvl="1"/>
            <a:r>
              <a:rPr lang="en-US" dirty="0"/>
              <a:t>OCP adds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design</a:t>
            </a:r>
          </a:p>
          <a:p>
            <a:pPr lvl="1"/>
            <a:r>
              <a:rPr lang="en-US" dirty="0"/>
              <a:t>No design can be </a:t>
            </a:r>
            <a:r>
              <a:rPr lang="en-US" b="1" dirty="0">
                <a:solidFill>
                  <a:schemeClr val="bg1"/>
                </a:solidFill>
              </a:rPr>
              <a:t>closed against all changes </a:t>
            </a:r>
            <a:r>
              <a:rPr lang="en-US" dirty="0"/>
              <a:t>- know which ones</a:t>
            </a:r>
            <a:br>
              <a:rPr lang="en-US" dirty="0"/>
            </a:br>
            <a:r>
              <a:rPr lang="en-US" dirty="0"/>
              <a:t>to guard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36D91-128A-42B1-85AD-7C805D8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OCP – When to Apply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61EE8E-9CD9-403F-8119-538B53C1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693E5-7758-4498-BE22-E86E493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46C69509-EC4F-4F8A-B1C0-4B5E55CE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64" y="1682477"/>
            <a:ext cx="3247326" cy="2356408"/>
          </a:xfrm>
          <a:prstGeom prst="roundRect">
            <a:avLst/>
          </a:prstGeom>
          <a:solidFill>
            <a:schemeClr val="tx1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AbstractClass</a:t>
            </a:r>
          </a:p>
          <a:p>
            <a:pPr algn="ctr">
              <a:lnSpc>
                <a:spcPct val="95000"/>
              </a:lnSpc>
              <a:defRPr/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templateMethod()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stepOne() 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stepTwo()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 . . . 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DBB398E-5930-44AF-91CC-E96EDAAC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77024"/>
            <a:ext cx="4054256" cy="1595177"/>
          </a:xfrm>
          <a:prstGeom prst="roundRect">
            <a:avLst/>
          </a:prstGeom>
          <a:solidFill>
            <a:schemeClr val="tx1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ConcreteClassOne</a:t>
            </a:r>
          </a:p>
          <a:p>
            <a:pPr algn="ctr">
              <a:lnSpc>
                <a:spcPct val="95000"/>
              </a:lnSpc>
              <a:defRPr/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stepOne()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stepTwo()</a:t>
            </a:r>
          </a:p>
        </p:txBody>
      </p:sp>
      <p:sp>
        <p:nvSpPr>
          <p:cNvPr id="18" name="Up Arrow 72">
            <a:extLst>
              <a:ext uri="{FF2B5EF4-FFF2-40B4-BE49-F238E27FC236}">
                <a16:creationId xmlns:a16="http://schemas.microsoft.com/office/drawing/2014/main" id="{7BAA1D8D-965D-4847-A6EF-59D3127F66BB}"/>
              </a:ext>
            </a:extLst>
          </p:cNvPr>
          <p:cNvSpPr/>
          <p:nvPr/>
        </p:nvSpPr>
        <p:spPr>
          <a:xfrm rot="13446015">
            <a:off x="3390452" y="4116630"/>
            <a:ext cx="367806" cy="356441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Up Arrow 72">
            <a:extLst>
              <a:ext uri="{FF2B5EF4-FFF2-40B4-BE49-F238E27FC236}">
                <a16:creationId xmlns:a16="http://schemas.microsoft.com/office/drawing/2014/main" id="{75905583-C572-4B0B-940E-0E768351AC03}"/>
              </a:ext>
            </a:extLst>
          </p:cNvPr>
          <p:cNvSpPr/>
          <p:nvPr/>
        </p:nvSpPr>
        <p:spPr>
          <a:xfrm rot="7898592">
            <a:off x="8172090" y="4116520"/>
            <a:ext cx="367806" cy="356441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440209D7-A326-45DE-9E76-C04406EC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946" y="4550707"/>
            <a:ext cx="4054256" cy="1595177"/>
          </a:xfrm>
          <a:prstGeom prst="roundRect">
            <a:avLst/>
          </a:prstGeom>
          <a:solidFill>
            <a:schemeClr val="tx1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ConcreteClassTwo</a:t>
            </a:r>
          </a:p>
          <a:p>
            <a:pPr>
              <a:lnSpc>
                <a:spcPct val="95000"/>
              </a:lnSpc>
              <a:defRPr/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stepOne()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stepTwo()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239646" y="2374643"/>
            <a:ext cx="2590800" cy="511931"/>
          </a:xfrm>
          <a:prstGeom prst="wedgeRoundRectCallout">
            <a:avLst>
              <a:gd name="adj1" fmla="val 65616"/>
              <a:gd name="adj2" fmla="val 216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Varying behavior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927175" y="6252965"/>
            <a:ext cx="2317657" cy="543320"/>
          </a:xfrm>
          <a:prstGeom prst="wedgeRoundRectCallout">
            <a:avLst>
              <a:gd name="adj1" fmla="val -58352"/>
              <a:gd name="adj2" fmla="val -570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Implementation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C1913E9-0C79-4453-BFB1-B0E369ABE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5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3C179-6370-49F9-BBA8-40C9404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 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FF434-57C8-4197-BD51-E9111908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23" y="1674091"/>
            <a:ext cx="8828843" cy="4275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CrossCompiler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CrossCompile()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this.CollectSource();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this.CompileToTarget();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CollectSource();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CompileToTarget();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06357" y="2492921"/>
            <a:ext cx="2590800" cy="511621"/>
          </a:xfrm>
          <a:prstGeom prst="wedgeRoundRectCallout">
            <a:avLst>
              <a:gd name="adj1" fmla="val -60563"/>
              <a:gd name="adj2" fmla="val -270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Template method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75C5D0-E7EC-4C7C-BBEE-010E86736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0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3C179-6370-49F9-BBA8-40C9404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FF434-57C8-4197-BD51-E9111908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01" y="1432242"/>
            <a:ext cx="7780197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IPhoneCompiler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CollectSource() </a:t>
            </a:r>
            <a:br>
              <a:rPr lang="en-US" alt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CompileToTarget()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alt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IPhone specific compilation 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1AB17-3139-4DE6-A09A-04F4A759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01" y="4008978"/>
            <a:ext cx="7780197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AndroidCompiler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CollectSource()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CompileToTarget()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  { </a:t>
            </a:r>
            <a:r>
              <a:rPr lang="en-US" altLang="en-US" sz="2397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Android specific compilation </a:t>
            </a: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F1195F-1725-4AB9-9CE1-93C3C0364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6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81B8B6-DF17-499B-81D2-9D1FB72654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Liskov Substitution Principle (LSP)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GB" dirty="0"/>
              <a:t>Derived types must be completely </a:t>
            </a:r>
            <a:r>
              <a:rPr lang="en-GB" b="1" dirty="0">
                <a:solidFill>
                  <a:schemeClr val="bg1"/>
                </a:solidFill>
              </a:rPr>
              <a:t>substitutable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Substitutability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557" y="4463045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B05F9E-7AAE-4A98-8A19-652C1C6E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6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Type Checking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Overridden methods say </a:t>
            </a:r>
            <a:br>
              <a:rPr lang="en-US" dirty="0"/>
            </a:br>
            <a:r>
              <a:rPr lang="en-US" dirty="0"/>
              <a:t>"I am not implemented"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Base class depends on its subtypes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03909" y="2054780"/>
            <a:ext cx="3991882" cy="143707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2310EC9-56EB-41FD-85E2-1ABD1C259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1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600" dirty="0"/>
              <a:t>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600" dirty="0"/>
              <a:t>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600" noProof="1"/>
              <a:t>iskov</a:t>
            </a:r>
            <a:r>
              <a:rPr lang="en-US" sz="3600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600" dirty="0"/>
              <a:t>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Dependency Inversion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05EF08-72C7-4DFA-943C-4A69F3C61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67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Tell Don’t Ask</a:t>
            </a:r>
            <a:endParaRPr lang="bg-BG" dirty="0"/>
          </a:p>
          <a:p>
            <a:pPr lvl="1"/>
            <a:r>
              <a:rPr lang="en-GB" dirty="0"/>
              <a:t>I</a:t>
            </a:r>
            <a:r>
              <a:rPr lang="en-US" dirty="0"/>
              <a:t>f you need to check what is the object  - move </a:t>
            </a:r>
            <a:br>
              <a:rPr lang="en-US" dirty="0"/>
            </a:br>
            <a:r>
              <a:rPr lang="en-US" dirty="0"/>
              <a:t>the behavior </a:t>
            </a:r>
            <a:r>
              <a:rPr lang="en-US" b="1" dirty="0">
                <a:solidFill>
                  <a:schemeClr val="bg1"/>
                </a:solidFill>
              </a:rPr>
              <a:t>inside the object</a:t>
            </a:r>
          </a:p>
          <a:p>
            <a:r>
              <a:rPr lang="en-US" dirty="0"/>
              <a:t>New Base Class - if </a:t>
            </a:r>
            <a:r>
              <a:rPr lang="en-US" b="1" dirty="0">
                <a:solidFill>
                  <a:schemeClr val="bg1"/>
                </a:solidFill>
              </a:rPr>
              <a:t>two classes </a:t>
            </a:r>
            <a:r>
              <a:rPr lang="en-US" dirty="0"/>
              <a:t>share a common behavior, but are not substitutable, create a third, from which </a:t>
            </a:r>
            <a:r>
              <a:rPr lang="en-US" b="1" dirty="0">
                <a:solidFill>
                  <a:schemeClr val="bg1"/>
                </a:solidFill>
              </a:rPr>
              <a:t>both derive </a:t>
            </a:r>
          </a:p>
          <a:p>
            <a:r>
              <a:rPr lang="en-US" dirty="0"/>
              <a:t>There </a:t>
            </a:r>
            <a:r>
              <a:rPr lang="en-US" b="1" dirty="0">
                <a:solidFill>
                  <a:schemeClr val="bg1"/>
                </a:solidFill>
              </a:rPr>
              <a:t>shouldn’t</a:t>
            </a:r>
            <a:r>
              <a:rPr lang="en-US" dirty="0"/>
              <a:t> be any </a:t>
            </a:r>
            <a:r>
              <a:rPr lang="en-US" b="1" dirty="0">
                <a:solidFill>
                  <a:schemeClr val="bg1"/>
                </a:solidFill>
              </a:rPr>
              <a:t>virtual methods </a:t>
            </a:r>
            <a:r>
              <a:rPr lang="en-US" dirty="0"/>
              <a:t>in constructors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CB44F-BE5D-4163-BA86-97BF948A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LSP – Approaches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44C0948-067F-4730-8854-9D5472316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5A97CB-2CAC-4174-9392-30A1AD944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9832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7104" cy="5528766"/>
          </a:xfrm>
        </p:spPr>
        <p:txBody>
          <a:bodyPr>
            <a:normAutofit/>
          </a:bodyPr>
          <a:lstStyle/>
          <a:p>
            <a:r>
              <a:rPr lang="en-US" sz="3600" dirty="0"/>
              <a:t>Segregate interfaces</a:t>
            </a:r>
          </a:p>
          <a:p>
            <a:pPr lvl="1"/>
            <a:r>
              <a:rPr lang="en-US" sz="3400" dirty="0"/>
              <a:t>Prefer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(lean and focused) interfaces</a:t>
            </a:r>
          </a:p>
          <a:p>
            <a:pPr lvl="1"/>
            <a:r>
              <a:rPr lang="en-US" sz="3400" dirty="0"/>
              <a:t>Divide "</a:t>
            </a:r>
            <a:r>
              <a:rPr lang="en-US" sz="3400" b="1" dirty="0">
                <a:solidFill>
                  <a:schemeClr val="bg1"/>
                </a:solidFill>
              </a:rPr>
              <a:t>fat</a:t>
            </a:r>
            <a:r>
              <a:rPr lang="en-US" sz="3400" dirty="0"/>
              <a:t>" interfaces into "</a:t>
            </a:r>
            <a:r>
              <a:rPr lang="en-US" sz="3400" b="1" dirty="0">
                <a:solidFill>
                  <a:schemeClr val="bg1"/>
                </a:solidFill>
              </a:rPr>
              <a:t>role</a:t>
            </a:r>
            <a:r>
              <a:rPr lang="en-US" sz="3400" dirty="0"/>
              <a:t>" interfaces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4599000"/>
            <a:ext cx="10305000" cy="151426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Clients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should not be forced to depend </a:t>
            </a:r>
            <a:b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methods they do not use."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Agile Principles, Patterns and Practices in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485"/>
          <a:stretch/>
        </p:blipFill>
        <p:spPr>
          <a:xfrm>
            <a:off x="6997506" y="1197125"/>
            <a:ext cx="4939231" cy="22122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3915336-9D3D-4D95-AAA4-D8BE40058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6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Interfaces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6130" y="1854000"/>
            <a:ext cx="8383583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130" y="4104000"/>
            <a:ext cx="8383583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Sleep()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{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new NotImplementedException()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08105-A22D-4769-932F-E1534EAAD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6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implemented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</a:p>
          <a:p>
            <a:r>
              <a:rPr lang="en-US" dirty="0"/>
              <a:t>A Client references a class, but only uses 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portion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Smells – Violations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86AF7-721C-4539-84D9-2373A07A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90" y="2629091"/>
            <a:ext cx="7578621" cy="206210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3200" b="1" dirty="0"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Abstraction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elimination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of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irrelevant</a:t>
            </a:r>
            <a:r>
              <a:rPr lang="en-US" sz="3200" b="1" dirty="0">
                <a:latin typeface="Consolas" panose="020B0609020204030204" pitchFamily="49" charset="0"/>
              </a:rPr>
              <a:t> and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amplification</a:t>
            </a:r>
            <a:r>
              <a:rPr lang="en-US" sz="3200" b="1" dirty="0">
                <a:latin typeface="Consolas" panose="020B0609020204030204" pitchFamily="49" charset="0"/>
              </a:rPr>
              <a:t> of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essential</a:t>
            </a:r>
            <a:r>
              <a:rPr lang="en-US" sz="3200" b="1" dirty="0">
                <a:latin typeface="Consolas" panose="020B0609020204030204" pitchFamily="49" charset="0"/>
              </a:rPr>
              <a:t>."</a:t>
            </a:r>
          </a:p>
          <a:p>
            <a:pPr algn="r"/>
            <a:r>
              <a:rPr lang="en-US" sz="3200" b="1" dirty="0">
                <a:latin typeface="Consolas" panose="020B0609020204030204" pitchFamily="49" charset="0"/>
              </a:rPr>
              <a:t> - Robert C. Martin </a:t>
            </a:r>
            <a:endParaRPr lang="bg-BG" sz="32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BB0963-83C0-4DE6-98CE-C0B2F9FF9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does the client </a:t>
            </a:r>
            <a:r>
              <a:rPr lang="en-US" b="1" dirty="0">
                <a:solidFill>
                  <a:schemeClr val="bg1"/>
                </a:solidFill>
              </a:rPr>
              <a:t>see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?</a:t>
            </a:r>
          </a:p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implement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interfaces </a:t>
            </a:r>
            <a:br>
              <a:rPr lang="en-US" dirty="0"/>
            </a:br>
            <a:r>
              <a:rPr lang="en-US" dirty="0"/>
              <a:t>with just what you need</a:t>
            </a:r>
          </a:p>
          <a:p>
            <a:r>
              <a:rPr lang="en-US" dirty="0"/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 class divided in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- again, could be thought of as an interface</a:t>
            </a:r>
          </a:p>
          <a:p>
            <a:r>
              <a:rPr lang="en-US" dirty="0"/>
              <a:t>Let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b="1" dirty="0"/>
              <a:t>"</a:t>
            </a:r>
            <a:r>
              <a:rPr lang="en-US" dirty="0"/>
              <a:t> interfaces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ISP – Approaches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F5E634-1E83-46CB-9F17-CA5481577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4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Cohesive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2682" y="1949764"/>
            <a:ext cx="6932863" cy="4539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ISleeper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 { </a:t>
            </a: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D51EC5-C258-4BFB-B0C7-C9C9BC039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Problem that the </a:t>
            </a:r>
            <a:r>
              <a:rPr lang="en-US" sz="3600" b="1" dirty="0">
                <a:solidFill>
                  <a:schemeClr val="bg1"/>
                </a:solidFill>
              </a:rPr>
              <a:t>Adapter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pattern</a:t>
            </a:r>
            <a:r>
              <a:rPr lang="en-US" sz="3600" b="1" dirty="0"/>
              <a:t> </a:t>
            </a:r>
            <a:r>
              <a:rPr lang="en-US" sz="3600" dirty="0"/>
              <a:t>solves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Reusing</a:t>
            </a:r>
            <a:r>
              <a:rPr lang="en-US" sz="3400" dirty="0"/>
              <a:t> classes that do not have  an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r>
              <a:rPr lang="en-US" sz="3400" dirty="0"/>
              <a:t> that  a client requires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Making classes with </a:t>
            </a:r>
            <a:r>
              <a:rPr lang="en-US" sz="3400" b="1" dirty="0">
                <a:solidFill>
                  <a:schemeClr val="bg1"/>
                </a:solidFill>
              </a:rPr>
              <a:t>incompatible</a:t>
            </a:r>
            <a:r>
              <a:rPr lang="en-US" sz="3400" dirty="0"/>
              <a:t> interfaces work together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Providing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alternative</a:t>
            </a:r>
            <a:r>
              <a:rPr lang="en-US" sz="3400" dirty="0"/>
              <a:t> interface for a class</a:t>
            </a:r>
          </a:p>
          <a:p>
            <a:pPr marL="377887"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2198-7DE2-4165-B7F6-5DF7FF6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(1)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9275" y="4145252"/>
            <a:ext cx="2523450" cy="1207939"/>
          </a:xfrm>
          <a:prstGeom prst="wedgeRoundRectCallout">
            <a:avLst>
              <a:gd name="adj1" fmla="val -139"/>
              <a:gd name="adj2" fmla="val 83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Client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(Original form of request)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1928" y="3980077"/>
            <a:ext cx="4989072" cy="920761"/>
          </a:xfrm>
          <a:prstGeom prst="wedgeRoundRectCallout">
            <a:avLst>
              <a:gd name="adj1" fmla="val -4432"/>
              <a:gd name="adj2" fmla="val 71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Adapter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(Converts requests to be compatible)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27916" y="4145252"/>
            <a:ext cx="2198293" cy="1223139"/>
          </a:xfrm>
          <a:prstGeom prst="wedgeRoundRectCallout">
            <a:avLst>
              <a:gd name="adj1" fmla="val -50962"/>
              <a:gd name="adj2" fmla="val 733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Adaptee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(External incompatible)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4961943"/>
            <a:ext cx="7913570" cy="170184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D469204D-F81A-4906-B33C-6F05BDBF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7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39" y="2508928"/>
            <a:ext cx="10716622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class Adaptee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public void SpecificRequest()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Console.Write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	("Called SpecificRequest()");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2803"/>
          </a:xfrm>
        </p:spPr>
        <p:txBody>
          <a:bodyPr/>
          <a:lstStyle/>
          <a:p>
            <a:r>
              <a:rPr lang="en-US" dirty="0"/>
              <a:t>Convert the </a:t>
            </a:r>
            <a:r>
              <a:rPr lang="en-US" b="1" dirty="0">
                <a:solidFill>
                  <a:schemeClr val="bg1"/>
                </a:solidFill>
              </a:rPr>
              <a:t>incompatible</a:t>
            </a:r>
            <a:r>
              <a:rPr lang="en-US" dirty="0"/>
              <a:t> interface of a class Adaptee into </a:t>
            </a:r>
            <a:br>
              <a:rPr lang="en-US" dirty="0"/>
            </a:br>
            <a:r>
              <a:rPr lang="en-US" dirty="0"/>
              <a:t>another interface - Target, that clients require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2198-7DE2-4165-B7F6-5DF7FF6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6361" y="4085509"/>
            <a:ext cx="3581400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interface 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void Request();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03A469-8184-4B01-8E51-E331F1A60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0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a separate class - Adapter, that does the job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2198-7DE2-4165-B7F6-5DF7FF6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0887" y="1908700"/>
            <a:ext cx="8562810" cy="38190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class Adapter : 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private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Adaptee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adaptee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Adaptee()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public void Request()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Possibly do some other work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adaptee.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SpecificRequest()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E705A0-F142-4F38-8243-558F5C877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4107DB-0364-4FB7-9FDF-A88D266F2B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6875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736EC46-E56C-4687-956A-D233B66C29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4210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Depend on abstractions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 directly on other modules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 and Coupling</a:t>
            </a:r>
            <a:endParaRPr lang="en-US" dirty="0"/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" y="2415091"/>
            <a:ext cx="4564824" cy="3098197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51" y="2489802"/>
            <a:ext cx="3980543" cy="2820957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0" y="1344712"/>
            <a:ext cx="4784684" cy="12417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4DEA71-B160-4A4A-B2F5-47DEF63EB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dependency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is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any external component / system: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Examples</a:t>
            </a:r>
            <a:endParaRPr lang="bg-BG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02" y="1984616"/>
            <a:ext cx="11582497" cy="4740275"/>
          </a:xfrm>
        </p:spPr>
        <p:txBody>
          <a:bodyPr numCol="2"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400" dirty="0"/>
              <a:t>Framework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3</a:t>
            </a:r>
            <a:r>
              <a:rPr lang="en-US" sz="3400" baseline="30000" noProof="1"/>
              <a:t>rd</a:t>
            </a:r>
            <a:r>
              <a:rPr lang="en-US" sz="3400" dirty="0"/>
              <a:t> party library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Database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File system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Email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Web service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System resource (e.g. clock)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Configuration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400" dirty="0"/>
              <a:t> keyword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Static method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Global function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Random generator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Console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E0C29D-95B0-4D7F-9971-876E324E8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8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in Traditional Programming</a:t>
            </a:r>
            <a:endParaRPr lang="bg-BG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1981199" y="4500630"/>
            <a:ext cx="2561387" cy="1295400"/>
          </a:xfrm>
          <a:prstGeom prst="round1Rect">
            <a:avLst>
              <a:gd name="adj" fmla="val 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Infrastructure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1981200" y="1590743"/>
            <a:ext cx="8229600" cy="1447800"/>
          </a:xfrm>
          <a:prstGeom prst="round2Same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3114743"/>
            <a:ext cx="82296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Business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FFFFFF"/>
                </a:solidFill>
              </a:rPr>
              <a:t>Layer</a:t>
            </a:r>
          </a:p>
        </p:txBody>
      </p:sp>
      <p:sp>
        <p:nvSpPr>
          <p:cNvPr id="14" name="Round Single Corner Rectangle 13"/>
          <p:cNvSpPr/>
          <p:nvPr/>
        </p:nvSpPr>
        <p:spPr>
          <a:xfrm flipH="1">
            <a:off x="8572724" y="4500629"/>
            <a:ext cx="1638077" cy="1295400"/>
          </a:xfrm>
          <a:prstGeom prst="round1Rect">
            <a:avLst>
              <a:gd name="adj" fmla="val 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External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FFFFFF"/>
                </a:solidFill>
              </a:rPr>
              <a:t>libraries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57110" y="4500629"/>
            <a:ext cx="1984487" cy="12954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82246" y="4512678"/>
            <a:ext cx="1675954" cy="12954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Utilities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039BFA8-EE3C-4045-A46E-5687B63C2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6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4" grpId="0" animBg="1"/>
      <p:bldP spid="1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 On Abstractions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FD60E-C0E0-4BD8-B07E-9598C672BBC6}"/>
              </a:ext>
            </a:extLst>
          </p:cNvPr>
          <p:cNvGrpSpPr/>
          <p:nvPr/>
        </p:nvGrpSpPr>
        <p:grpSpPr>
          <a:xfrm>
            <a:off x="168195" y="2504162"/>
            <a:ext cx="4343351" cy="2638338"/>
            <a:chOff x="779929" y="1929709"/>
            <a:chExt cx="4343351" cy="2638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EAEFB1-D6AB-4C9C-98E2-F9D22F2625F7}"/>
                </a:ext>
              </a:extLst>
            </p:cNvPr>
            <p:cNvSpPr/>
            <p:nvPr/>
          </p:nvSpPr>
          <p:spPr bwMode="auto">
            <a:xfrm>
              <a:off x="779929" y="3561286"/>
              <a:ext cx="1649506" cy="100676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class</a:t>
              </a:r>
            </a:p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Keyboard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201F44-4540-4D07-94CC-CEA23960328B}"/>
                </a:ext>
              </a:extLst>
            </p:cNvPr>
            <p:cNvGrpSpPr/>
            <p:nvPr/>
          </p:nvGrpSpPr>
          <p:grpSpPr>
            <a:xfrm>
              <a:off x="1724074" y="1929709"/>
              <a:ext cx="3399206" cy="2638338"/>
              <a:chOff x="1724074" y="1929709"/>
              <a:chExt cx="3399206" cy="263833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D965AF-D337-4CB6-A8A0-5E85C9B60FC2}"/>
                  </a:ext>
                </a:extLst>
              </p:cNvPr>
              <p:cNvSpPr/>
              <p:nvPr/>
            </p:nvSpPr>
            <p:spPr bwMode="auto">
              <a:xfrm>
                <a:off x="2115672" y="1929709"/>
                <a:ext cx="1470212" cy="100676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class</a:t>
                </a:r>
              </a:p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Copy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7023FD-0B2E-462D-A8F6-86251A3DEFD6}"/>
                  </a:ext>
                </a:extLst>
              </p:cNvPr>
              <p:cNvSpPr/>
              <p:nvPr/>
            </p:nvSpPr>
            <p:spPr bwMode="auto">
              <a:xfrm>
                <a:off x="3473774" y="3561286"/>
                <a:ext cx="1649506" cy="100676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class</a:t>
                </a:r>
              </a:p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Printer</a:t>
                </a:r>
              </a:p>
            </p:txBody>
          </p:sp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D5105A7D-42AA-4048-9CB6-FF08A5A65E85}"/>
                  </a:ext>
                </a:extLst>
              </p:cNvPr>
              <p:cNvSpPr/>
              <p:nvPr/>
            </p:nvSpPr>
            <p:spPr bwMode="auto">
              <a:xfrm rot="8158247">
                <a:off x="1724074" y="3125994"/>
                <a:ext cx="493059" cy="307097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49AA19AA-16CD-4E04-857C-1C486A1A0289}"/>
                  </a:ext>
                </a:extLst>
              </p:cNvPr>
              <p:cNvSpPr/>
              <p:nvPr/>
            </p:nvSpPr>
            <p:spPr bwMode="auto">
              <a:xfrm rot="3147437">
                <a:off x="3499217" y="3133288"/>
                <a:ext cx="493059" cy="307097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C4D41F-1DAC-4B7F-8325-233E8D6A3504}"/>
              </a:ext>
            </a:extLst>
          </p:cNvPr>
          <p:cNvGrpSpPr/>
          <p:nvPr/>
        </p:nvGrpSpPr>
        <p:grpSpPr>
          <a:xfrm>
            <a:off x="5730745" y="1688374"/>
            <a:ext cx="6032630" cy="4152180"/>
            <a:chOff x="5945057" y="2229679"/>
            <a:chExt cx="6032630" cy="41521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04F72D-5A65-4473-B003-2AD18EE6831B}"/>
                </a:ext>
              </a:extLst>
            </p:cNvPr>
            <p:cNvGrpSpPr/>
            <p:nvPr/>
          </p:nvGrpSpPr>
          <p:grpSpPr>
            <a:xfrm>
              <a:off x="6464092" y="2229679"/>
              <a:ext cx="4767957" cy="2638338"/>
              <a:chOff x="467433" y="1929709"/>
              <a:chExt cx="4767957" cy="263833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E8A8F35-635F-4E0F-8658-299144C3F5D2}"/>
                  </a:ext>
                </a:extLst>
              </p:cNvPr>
              <p:cNvSpPr/>
              <p:nvPr/>
            </p:nvSpPr>
            <p:spPr bwMode="auto">
              <a:xfrm>
                <a:off x="467433" y="3561286"/>
                <a:ext cx="1649506" cy="100676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interface</a:t>
                </a:r>
              </a:p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Reader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757D64-C9BC-4413-ABA9-405E64BC4A42}"/>
                  </a:ext>
                </a:extLst>
              </p:cNvPr>
              <p:cNvGrpSpPr/>
              <p:nvPr/>
            </p:nvGrpSpPr>
            <p:grpSpPr>
              <a:xfrm>
                <a:off x="1724074" y="1929709"/>
                <a:ext cx="3511316" cy="2638338"/>
                <a:chOff x="1724074" y="1929709"/>
                <a:chExt cx="3511316" cy="2638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43B787E-61D3-439C-A682-4FB5FD8F8DA4}"/>
                    </a:ext>
                  </a:extLst>
                </p:cNvPr>
                <p:cNvSpPr/>
                <p:nvPr/>
              </p:nvSpPr>
              <p:spPr bwMode="auto">
                <a:xfrm>
                  <a:off x="2115672" y="1929709"/>
                  <a:ext cx="1470212" cy="1006761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class</a:t>
                  </a:r>
                </a:p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Copy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9C91C94-8448-476E-9AB8-10FA09DA1B0C}"/>
                    </a:ext>
                  </a:extLst>
                </p:cNvPr>
                <p:cNvSpPr/>
                <p:nvPr/>
              </p:nvSpPr>
              <p:spPr bwMode="auto">
                <a:xfrm>
                  <a:off x="3585884" y="3561286"/>
                  <a:ext cx="1649506" cy="1006761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interface</a:t>
                  </a:r>
                </a:p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Writer</a:t>
                  </a: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CE234E9C-6047-4B26-8A27-B087D9B3D30B}"/>
                    </a:ext>
                  </a:extLst>
                </p:cNvPr>
                <p:cNvSpPr/>
                <p:nvPr/>
              </p:nvSpPr>
              <p:spPr bwMode="auto">
                <a:xfrm rot="8158247">
                  <a:off x="1724074" y="3125994"/>
                  <a:ext cx="493059" cy="307097"/>
                </a:xfrm>
                <a:prstGeom prst="rightArrow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9B4DC30D-5AD8-41A8-99F5-378AA7780523}"/>
                    </a:ext>
                  </a:extLst>
                </p:cNvPr>
                <p:cNvSpPr/>
                <p:nvPr/>
              </p:nvSpPr>
              <p:spPr bwMode="auto">
                <a:xfrm rot="3147437">
                  <a:off x="3499217" y="3133288"/>
                  <a:ext cx="493059" cy="307097"/>
                </a:xfrm>
                <a:prstGeom prst="rightArrow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14C628-620A-4900-828A-91F0BC83A92C}"/>
                </a:ext>
              </a:extLst>
            </p:cNvPr>
            <p:cNvSpPr/>
            <p:nvPr/>
          </p:nvSpPr>
          <p:spPr bwMode="auto">
            <a:xfrm>
              <a:off x="5945057" y="5375098"/>
              <a:ext cx="2687574" cy="100676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class</a:t>
              </a:r>
            </a:p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KeyboardReader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B7E417-A5DB-4D26-B26F-E38621DBBC62}"/>
                </a:ext>
              </a:extLst>
            </p:cNvPr>
            <p:cNvSpPr/>
            <p:nvPr/>
          </p:nvSpPr>
          <p:spPr bwMode="auto">
            <a:xfrm>
              <a:off x="9290113" y="5371326"/>
              <a:ext cx="2687574" cy="100676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class</a:t>
              </a:r>
            </a:p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PrinterWriter</a:t>
              </a:r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C6CD839E-5D52-4FCD-9A5F-10BBFAEAF3D3}"/>
                </a:ext>
              </a:extLst>
            </p:cNvPr>
            <p:cNvSpPr/>
            <p:nvPr/>
          </p:nvSpPr>
          <p:spPr bwMode="auto">
            <a:xfrm>
              <a:off x="7153039" y="4938038"/>
              <a:ext cx="271609" cy="367039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BBCBD7DB-6E95-45AC-B993-ACAA5B7F2D49}"/>
                </a:ext>
              </a:extLst>
            </p:cNvPr>
            <p:cNvSpPr/>
            <p:nvPr/>
          </p:nvSpPr>
          <p:spPr bwMode="auto">
            <a:xfrm>
              <a:off x="10498095" y="4938037"/>
              <a:ext cx="271609" cy="367039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A6B330D-DAA7-4FB7-AA18-B38C941FE99E}"/>
              </a:ext>
            </a:extLst>
          </p:cNvPr>
          <p:cNvSpPr/>
          <p:nvPr/>
        </p:nvSpPr>
        <p:spPr bwMode="auto">
          <a:xfrm>
            <a:off x="4943428" y="3656848"/>
            <a:ext cx="452761" cy="3329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993C091-B1D0-426A-86DA-E41A8385B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99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Inversion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5A00488-F80F-4CD6-93C9-B432B0E35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5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Sometimes, the </a:t>
            </a:r>
            <a:br>
              <a:rPr lang="en-GB" dirty="0"/>
            </a:br>
            <a:r>
              <a:rPr lang="en-GB" dirty="0"/>
              <a:t>functionality doesn’t </a:t>
            </a:r>
            <a:br>
              <a:rPr lang="en-GB" dirty="0"/>
            </a:br>
            <a:r>
              <a:rPr lang="en-GB" dirty="0"/>
              <a:t>need all of </a:t>
            </a:r>
            <a:br>
              <a:rPr lang="en-GB" dirty="0"/>
            </a:br>
            <a:r>
              <a:rPr lang="en-GB" dirty="0"/>
              <a:t>the dependencies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Class’ requirements are </a:t>
            </a:r>
            <a:br>
              <a:rPr lang="en-GB" dirty="0"/>
            </a:br>
            <a:r>
              <a:rPr lang="en-GB" dirty="0"/>
              <a:t>self-documenting</a:t>
            </a:r>
          </a:p>
          <a:p>
            <a:pPr lvl="1"/>
            <a:r>
              <a:rPr lang="en-GB" dirty="0"/>
              <a:t>We don’t have to worry </a:t>
            </a:r>
            <a:br>
              <a:rPr lang="en-GB" dirty="0"/>
            </a:br>
            <a:r>
              <a:rPr lang="en-GB" dirty="0"/>
              <a:t>about state validation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Inversion – Pros and Cons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78DC70-7FCD-4EB3-AC6C-B571E2E7E6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Constructor Inversion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5979" y="1224000"/>
            <a:ext cx="9140042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Copy(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ConsoleReader(),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new FileWriter("out.txt")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195AE7-67E4-4C1B-8F2F-0CF19918B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8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State can be invalid</a:t>
            </a:r>
          </a:p>
          <a:p>
            <a:pPr lvl="1"/>
            <a:r>
              <a:rPr lang="en-GB" dirty="0"/>
              <a:t>Less intuitive to use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Functionality can be </a:t>
            </a:r>
            <a:br>
              <a:rPr lang="en-GB" dirty="0"/>
            </a:br>
            <a:r>
              <a:rPr lang="en-GB" dirty="0"/>
              <a:t>changed at any time</a:t>
            </a:r>
          </a:p>
          <a:p>
            <a:pPr lvl="1"/>
            <a:r>
              <a:rPr lang="en-GB" dirty="0"/>
              <a:t>That makes the code very flexible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 Inversion – Pros and Cons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949BFC-5093-4B33-A555-F423FA3226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Property Inversion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8871" y="1269000"/>
            <a:ext cx="10034258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void CopyAllChars()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ConsoleReader()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FileWriter("output.txt")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A387B1-1A4C-4244-A3F8-D8BF3041B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b="1" dirty="0">
                <a:solidFill>
                  <a:schemeClr val="bg1"/>
                </a:solidFill>
              </a:rPr>
              <a:t>clean code </a:t>
            </a:r>
            <a:r>
              <a:rPr lang="en-US" dirty="0"/>
              <a:t>(or its absence) </a:t>
            </a:r>
            <a:r>
              <a:rPr lang="en-US" b="1" dirty="0">
                <a:solidFill>
                  <a:schemeClr val="bg1"/>
                </a:solidFill>
              </a:rPr>
              <a:t>affects</a:t>
            </a:r>
            <a:r>
              <a:rPr lang="en-US" dirty="0"/>
              <a:t> our software?</a:t>
            </a:r>
          </a:p>
          <a:p>
            <a:endParaRPr lang="bg-BG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8B1E48-02B5-4898-87CE-A868CFC6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Clean Code Matters?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A816F-2FE3-4E88-A232-ACC9FFB7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65" y="2089455"/>
            <a:ext cx="10093221" cy="2554545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"...So if you want to go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fast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if you want to get done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quickly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if you want your code to be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easy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 write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make it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easy to read</a:t>
            </a:r>
            <a:r>
              <a:rPr lang="en-US" sz="3200" b="1" dirty="0">
                <a:latin typeface="Consolas" panose="020B0609020204030204" pitchFamily="49" charset="0"/>
              </a:rPr>
              <a:t>."</a:t>
            </a:r>
          </a:p>
          <a:p>
            <a:pPr algn="r"/>
            <a:r>
              <a:rPr lang="en-US" sz="3200" b="1" dirty="0">
                <a:latin typeface="Consolas" panose="020B0609020204030204" pitchFamily="49" charset="0"/>
              </a:rPr>
              <a:t> - Robert C. Martin </a:t>
            </a:r>
            <a:endParaRPr lang="bg-BG" sz="32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7672F4-71C5-478B-9903-51A6A030D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6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Inversion – Pros and Cons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A4E61F-E6D4-4085-93A1-D60FFC31A5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Parameter Inversion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993" y="1359000"/>
            <a:ext cx="10140014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8FE964-18C6-4D40-A365-4446A0799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9FF785-22EB-4787-A2FC-981D8C240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2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5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38895" y="4374000"/>
            <a:ext cx="1868718" cy="202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000" y="1557934"/>
            <a:ext cx="796596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 make software more: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Understandable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Flexible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Maintainable</a:t>
            </a:r>
          </a:p>
          <a:p>
            <a:pPr>
              <a:lnSpc>
                <a:spcPct val="100000"/>
              </a:lnSpc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6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0" y="4096612"/>
            <a:ext cx="8565485" cy="247773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41867AE4-53C4-4779-A982-355786A78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41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6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0D827F-1148-47F4-B5EB-95589770A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7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class should be responsible </a:t>
            </a:r>
            <a:r>
              <a:rPr lang="en-US" b="1" dirty="0">
                <a:solidFill>
                  <a:schemeClr val="bg1"/>
                </a:solidFill>
              </a:rPr>
              <a:t>for only a single part of the functionality</a:t>
            </a:r>
            <a:r>
              <a:rPr lang="en-US" dirty="0"/>
              <a:t> and that responsibility should be entirely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 by the class.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B2FA2-4A95-4B3A-91F4-8D5F9643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175678"/>
            <a:ext cx="810891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"There should never be more than </a:t>
            </a:r>
            <a:br>
              <a:rPr lang="en-GB" sz="3200" b="1" dirty="0">
                <a:latin typeface="Consolas" panose="020B0609020204030204" pitchFamily="49" charset="0"/>
              </a:rPr>
            </a:br>
            <a:r>
              <a:rPr lang="en-GB" sz="3200" b="1" dirty="0">
                <a:latin typeface="Consolas" panose="020B0609020204030204" pitchFamily="49" charset="0"/>
              </a:rPr>
              <a:t>one reason for a class to change."</a:t>
            </a:r>
          </a:p>
          <a:p>
            <a:r>
              <a:rPr lang="en-GB" sz="3200" b="1" dirty="0">
                <a:latin typeface="Consolas" panose="020B0609020204030204" pitchFamily="49" charset="0"/>
              </a:rPr>
              <a:t>	- Robert C. "Uncle Bob" Martin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A9373-736F-4AA9-A2BC-01946CEAE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1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Cohesion</a:t>
            </a:r>
            <a:r>
              <a:rPr lang="en-US" sz="3600" dirty="0"/>
              <a:t> refers</a:t>
            </a:r>
            <a:r>
              <a:rPr lang="bg-BG" sz="3600" dirty="0"/>
              <a:t> </a:t>
            </a:r>
            <a:r>
              <a:rPr lang="en-US" sz="3600" dirty="0"/>
              <a:t>to the grouping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functionally related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processes</a:t>
            </a:r>
            <a:r>
              <a:rPr lang="en-US" sz="3600" dirty="0"/>
              <a:t> into a particular module.</a:t>
            </a:r>
            <a:endParaRPr lang="bg-BG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Aim for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Each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task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maps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code unit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method should do </a:t>
            </a:r>
            <a:r>
              <a:rPr lang="en-US" sz="3400" b="1" dirty="0">
                <a:solidFill>
                  <a:schemeClr val="bg1"/>
                </a:solidFill>
              </a:rPr>
              <a:t>one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operation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class should represent </a:t>
            </a:r>
            <a:r>
              <a:rPr lang="en-US" sz="3400" b="1" dirty="0">
                <a:solidFill>
                  <a:schemeClr val="bg1"/>
                </a:solidFill>
              </a:rPr>
              <a:t>one entity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/>
              <a:t>Strong </a:t>
            </a:r>
            <a:r>
              <a:rPr lang="en-US" dirty="0"/>
              <a:t>Cohesion / Loose Coupling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DE622-F9A8-47F5-8CC3-C72227AF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55" y="2267261"/>
            <a:ext cx="2576593" cy="23234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A63368A-37DE-4BA2-9DD7-55BE7AD59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1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/>
              <a:t> - the degree of dependence between modules </a:t>
            </a:r>
          </a:p>
          <a:p>
            <a:pPr lvl="1"/>
            <a:r>
              <a:rPr lang="en-US" dirty="0"/>
              <a:t>How closely connected two modules are</a:t>
            </a:r>
          </a:p>
          <a:p>
            <a:pPr lvl="1"/>
            <a:r>
              <a:rPr lang="en-US" dirty="0"/>
              <a:t>The strength of the relationship between modules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 / Loose Coupling (2)</a:t>
            </a:r>
          </a:p>
        </p:txBody>
      </p:sp>
      <p:pic>
        <p:nvPicPr>
          <p:cNvPr id="1026" name="Picture 2" descr="https://miro.medium.com/max/4182/1*tJfsu0xhTX0JVi69HxJuvw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39" y="3074400"/>
            <a:ext cx="6498828" cy="37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190402" y="3204000"/>
            <a:ext cx="5404463" cy="330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loose </a:t>
            </a:r>
            <a:r>
              <a:rPr lang="en-US" dirty="0"/>
              <a:t>coupling</a:t>
            </a:r>
          </a:p>
          <a:p>
            <a:pPr lvl="1"/>
            <a:r>
              <a:rPr lang="en-US" dirty="0"/>
              <a:t>Supports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  <a:p>
            <a:pPr lvl="1"/>
            <a:r>
              <a:rPr lang="en-US" dirty="0"/>
              <a:t>Often a sign of good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system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D7C68F-51BB-4D1D-934E-5A7A66C5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1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number </a:t>
            </a:r>
            <a:r>
              <a:rPr lang="en-US" dirty="0"/>
              <a:t>of instance variables inside a class</a:t>
            </a:r>
          </a:p>
          <a:p>
            <a:r>
              <a:rPr lang="en-US" dirty="0"/>
              <a:t>Each method of a class should manipulate </a:t>
            </a:r>
            <a:r>
              <a:rPr lang="en-US" b="1" dirty="0">
                <a:solidFill>
                  <a:schemeClr val="bg1"/>
                </a:solidFill>
              </a:rPr>
              <a:t>one 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those variables</a:t>
            </a:r>
          </a:p>
          <a:p>
            <a:r>
              <a:rPr lang="en-US" dirty="0"/>
              <a:t>Two modules should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as</a:t>
            </a:r>
            <a:r>
              <a:rPr lang="en-US" b="1" dirty="0">
                <a:solidFill>
                  <a:schemeClr val="bg1"/>
                </a:solidFill>
              </a:rPr>
              <a:t> little information </a:t>
            </a:r>
            <a:r>
              <a:rPr lang="en-US" dirty="0"/>
              <a:t>as possible</a:t>
            </a:r>
          </a:p>
          <a:p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easily reusable </a:t>
            </a:r>
            <a:r>
              <a:rPr lang="en-US" dirty="0"/>
              <a:t>subsystem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F9EBD-E720-4138-B610-C2D1D522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Cohesion and Coupling – Approaches	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88C10E-19F7-4B2C-8050-32B804517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0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2F5ED5-BE80-4F0F-B6CB-AF966ABB44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Open/Closed</a:t>
            </a:r>
          </a:p>
        </p:txBody>
      </p:sp>
    </p:spTree>
    <p:extLst>
      <p:ext uri="{BB962C8B-B14F-4D97-AF65-F5344CB8AC3E}">
        <p14:creationId xmlns:p14="http://schemas.microsoft.com/office/powerpoint/2010/main" val="15801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2174</Words>
  <Application>Microsoft Office PowerPoint</Application>
  <PresentationFormat>Widescreen</PresentationFormat>
  <Paragraphs>433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SOLID Principles</vt:lpstr>
      <vt:lpstr>Table of Contents</vt:lpstr>
      <vt:lpstr>Single Responsibility</vt:lpstr>
      <vt:lpstr>Why Clean Code Matters?</vt:lpstr>
      <vt:lpstr>What is Single Responsibility?</vt:lpstr>
      <vt:lpstr>Strong Cohesion / Loose Coupling (1)</vt:lpstr>
      <vt:lpstr>Strong Cohesion / Loose Coupling (2)</vt:lpstr>
      <vt:lpstr>Cohesion and Coupling – Approaches </vt:lpstr>
      <vt:lpstr>Open/Closed</vt:lpstr>
      <vt:lpstr>What is the Open/Closed Principle?</vt:lpstr>
      <vt:lpstr>Design Smell – Violations</vt:lpstr>
      <vt:lpstr>OCP – Approaches</vt:lpstr>
      <vt:lpstr>OCP – When to Apply</vt:lpstr>
      <vt:lpstr>Template Method Pattern (1)</vt:lpstr>
      <vt:lpstr>Template Method Pattern (2)</vt:lpstr>
      <vt:lpstr>Template Method Pattern (3)</vt:lpstr>
      <vt:lpstr>Liskov Substitution Principle (LSP)</vt:lpstr>
      <vt:lpstr>LSP – Substitutability</vt:lpstr>
      <vt:lpstr>Design Smell – Violations</vt:lpstr>
      <vt:lpstr>LSP – Approaches</vt:lpstr>
      <vt:lpstr>Interface Segregation</vt:lpstr>
      <vt:lpstr>What is Interface Segregation?</vt:lpstr>
      <vt:lpstr>Fat Interfaces</vt:lpstr>
      <vt:lpstr>Design Smells – Violations</vt:lpstr>
      <vt:lpstr>ISP – Approaches</vt:lpstr>
      <vt:lpstr>Cohesive Interfaces</vt:lpstr>
      <vt:lpstr>Adapter Pattern (1)</vt:lpstr>
      <vt:lpstr>Adapter Pattern (2)</vt:lpstr>
      <vt:lpstr>Adapter Pattern (3)</vt:lpstr>
      <vt:lpstr>Dependency Inversion</vt:lpstr>
      <vt:lpstr>Dependencies and Coupling</vt:lpstr>
      <vt:lpstr>Dependency Examples</vt:lpstr>
      <vt:lpstr>Dependencies in Traditional Programming</vt:lpstr>
      <vt:lpstr>Depend On Abstractions</vt:lpstr>
      <vt:lpstr>Types of Dependency Inversion</vt:lpstr>
      <vt:lpstr>Constructor Inversion – Pros and Cons</vt:lpstr>
      <vt:lpstr>Constructor Inversion – Example</vt:lpstr>
      <vt:lpstr>Property Inversion – Pros and Cons</vt:lpstr>
      <vt:lpstr>Property Inversion – Example</vt:lpstr>
      <vt:lpstr>Parameter Inversion – Pros and Cons</vt:lpstr>
      <vt:lpstr>Parameter Inversion – Example</vt:lpstr>
      <vt:lpstr>DIP Violations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-SOLID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2021-08-31T17:49:34Z</dcterms:modified>
  <cp:category>programming;education;software engineering;software development</cp:category>
</cp:coreProperties>
</file>