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539" r:id="rId23"/>
    <p:sldId id="540" r:id="rId24"/>
    <p:sldId id="541" r:id="rId25"/>
    <p:sldId id="349" r:id="rId26"/>
    <p:sldId id="401" r:id="rId27"/>
    <p:sldId id="5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7C3DC0-FBA3-4E76-A4FF-3E4F3A02CF10}">
          <p14:sldIdLst>
            <p14:sldId id="402"/>
            <p14:sldId id="493"/>
          </p14:sldIdLst>
        </p14:section>
        <p14:section name="Arrays" id="{54F981AB-CEC0-48A2-A249-7775A9BCB62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6C937A98-260C-4C25-9B7A-68DBE7F65D6A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4CAC1631-6319-4511-8CB8-1B24C07CF450}">
          <p14:sldIdLst>
            <p14:sldId id="539"/>
            <p14:sldId id="540"/>
            <p14:sldId id="541"/>
          </p14:sldIdLst>
        </p14:section>
        <p14:section name="Conclusion" id="{1DF6513F-769F-4656-9542-E603E9055C2E}">
          <p14:sldIdLst>
            <p14:sldId id="349"/>
            <p14:sldId id="401"/>
            <p14:sldId id="5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96873-9171-4398-A419-826EF0A956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46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F9B728-7762-4207-A1A0-60DBCAE0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950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798CB-E8D3-42F8-9570-F344980C4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174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2A242-821B-40D6-8F80-C9ABBFE62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15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7C1B76BF-63E8-4915-9897-9EEA135A3A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107336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1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3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Fixed-Size Sequences of Elements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Arrays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197" y="2406236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639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5E41F70-3D28-4438-9552-CF30F52909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Using a for Loop or String.Split()</a:t>
            </a:r>
            <a:endParaRPr lang="bg-BG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75405290-0DED-42FC-9949-3A24F9222687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en-US" sz="3600"/>
              <a:t>First, read from the console the array </a:t>
            </a:r>
            <a:r>
              <a:rPr lang="en-US" sz="3600" b="1">
                <a:solidFill>
                  <a:schemeClr val="bg1"/>
                </a:solidFill>
              </a:rPr>
              <a:t>length</a:t>
            </a:r>
            <a:r>
              <a:rPr lang="en-US" sz="3600"/>
              <a:t>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 sz="3600"/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sz="3600"/>
              <a:t>Next, create an array of given size </a:t>
            </a:r>
            <a:r>
              <a:rPr lang="en-US" sz="3600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sz="3600"/>
              <a:t> and read its </a:t>
            </a:r>
            <a:r>
              <a:rPr lang="en-US" sz="3600" b="1">
                <a:solidFill>
                  <a:schemeClr val="bg1"/>
                </a:solidFill>
              </a:rPr>
              <a:t>elements</a:t>
            </a:r>
            <a:r>
              <a:rPr lang="en-US" sz="3600"/>
              <a:t>:</a:t>
            </a:r>
            <a:endParaRPr lang="en-US" sz="3600" dirty="0"/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Reading Arrays from the Console</a:t>
            </a:r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340966"/>
            <a:ext cx="885731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02AD66B-649D-4307-9654-7EF7F88D7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7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sz="3600"/>
              <a:t>Arrays can be </a:t>
            </a:r>
            <a:r>
              <a:rPr lang="en-US" sz="3600" b="1">
                <a:solidFill>
                  <a:schemeClr val="bg1"/>
                </a:solidFill>
              </a:rPr>
              <a:t>read</a:t>
            </a:r>
            <a:r>
              <a:rPr lang="en-US" sz="3600"/>
              <a:t> from a </a:t>
            </a:r>
            <a:r>
              <a:rPr lang="en-US" sz="3600" b="1">
                <a:solidFill>
                  <a:schemeClr val="bg1"/>
                </a:solidFill>
              </a:rPr>
              <a:t>single line </a:t>
            </a:r>
            <a:r>
              <a:rPr lang="en-US" sz="3600"/>
              <a:t>of</a:t>
            </a:r>
            <a:r>
              <a:rPr lang="en-US" sz="3600" b="1">
                <a:solidFill>
                  <a:schemeClr val="bg1"/>
                </a:solidFill>
              </a:rPr>
              <a:t> separated values</a:t>
            </a:r>
            <a:endParaRPr lang="en-US" sz="3600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Reading Array Values from a </a:t>
            </a:r>
            <a:r>
              <a:rPr lang="en-US"/>
              <a:t>Single Line</a:t>
            </a:r>
            <a:endParaRPr lang="en-US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827926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1946378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520" y="2365049"/>
            <a:ext cx="2836812" cy="1653905"/>
          </a:xfrm>
          <a:prstGeom prst="wedgeRoundRectCallout">
            <a:avLst>
              <a:gd name="adj1" fmla="val -75145"/>
              <a:gd name="adj2" fmla="val 350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Split( ) </a:t>
            </a:r>
            <a:r>
              <a:rPr lang="en-US" sz="3200" b="1" noProof="1">
                <a:solidFill>
                  <a:schemeClr val="bg2"/>
                </a:solidFill>
              </a:rPr>
              <a:t>splits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by space </a:t>
            </a:r>
            <a:br>
              <a:rPr lang="en-US" sz="3200" b="1" noProof="1">
                <a:solidFill>
                  <a:schemeClr val="bg2"/>
                </a:solidFill>
              </a:rPr>
            </a:br>
            <a:r>
              <a:rPr lang="en-US" sz="3200" b="1" noProof="1">
                <a:solidFill>
                  <a:schemeClr val="bg2"/>
                </a:solidFill>
              </a:rPr>
              <a:t>into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string[]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23C256E4-2780-4D07-8E0D-1DFB6A16D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8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B28D282-8C56-41BA-9AD9-48C2D70F4036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600"/>
              <a:t>Read an </a:t>
            </a:r>
            <a:r>
              <a:rPr lang="en-US" sz="3600" b="1">
                <a:solidFill>
                  <a:schemeClr val="bg1"/>
                </a:solidFill>
              </a:rPr>
              <a:t>array</a:t>
            </a:r>
            <a:r>
              <a:rPr lang="en-US" sz="3600"/>
              <a:t> of integers: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Shorter: Reading Array from a Single Line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209800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926" y="4787151"/>
            <a:ext cx="1574343" cy="838906"/>
          </a:xfrm>
          <a:prstGeom prst="wedgeRoundRectCallout">
            <a:avLst>
              <a:gd name="adj1" fmla="val -90064"/>
              <a:gd name="adj2" fmla="val 28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Or even shorter</a:t>
            </a: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2612" y="1343468"/>
            <a:ext cx="3200400" cy="670563"/>
          </a:xfrm>
          <a:prstGeom prst="wedgeRoundRectCallout">
            <a:avLst>
              <a:gd name="adj1" fmla="val -63578"/>
              <a:gd name="adj2" fmla="val 53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using System.LINQ;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EC25669-4392-42D3-82E4-87585AB5D4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9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51472965-591F-422F-91EA-C4D034ACF554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3600"/>
              <a:t>To </a:t>
            </a:r>
            <a:r>
              <a:rPr lang="en-US" sz="3600" b="1">
                <a:solidFill>
                  <a:schemeClr val="bg1"/>
                </a:solidFill>
              </a:rPr>
              <a:t>print</a:t>
            </a:r>
            <a:r>
              <a:rPr lang="en-US" sz="3600"/>
              <a:t> all array elements, a </a:t>
            </a:r>
            <a:r>
              <a:rPr lang="en-US" sz="3600" b="1">
                <a:solidFill>
                  <a:schemeClr val="bg1"/>
                </a:solidFill>
              </a:rPr>
              <a:t>for-loop</a:t>
            </a:r>
            <a:r>
              <a:rPr lang="en-US" sz="3600"/>
              <a:t> can be used</a:t>
            </a:r>
          </a:p>
          <a:p>
            <a:pPr marL="1066419" lvl="1" indent="-457200">
              <a:lnSpc>
                <a:spcPct val="100000"/>
              </a:lnSpc>
            </a:pPr>
            <a:r>
              <a:rPr lang="en-US" sz="3400"/>
              <a:t>Separate elements with white </a:t>
            </a:r>
            <a:r>
              <a:rPr lang="en-US" sz="3400">
                <a:solidFill>
                  <a:schemeClr val="tx2">
                    <a:lumMod val="75000"/>
                  </a:schemeClr>
                </a:solidFill>
              </a:rPr>
              <a:t>space </a:t>
            </a:r>
            <a:r>
              <a:rPr lang="en-US" sz="3400"/>
              <a:t>or a </a:t>
            </a:r>
            <a:r>
              <a:rPr lang="en-US" sz="3400">
                <a:solidFill>
                  <a:schemeClr val="tx2">
                    <a:lumMod val="75000"/>
                  </a:schemeClr>
                </a:solidFill>
              </a:rPr>
              <a:t>new line</a:t>
            </a:r>
            <a:endParaRPr lang="en-US" sz="34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26C1436-9ECB-4B45-8A3E-0897D1735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/>
              <a:t>Printing Arrays On the Console</a:t>
            </a:r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EE7FCDF-C3C0-4124-B1FC-29F7BE0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333" y="2636912"/>
            <a:ext cx="9984157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string[]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</a:rPr>
              <a:t>=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{</a:t>
            </a:r>
            <a:r>
              <a:rPr lang="en-US" sz="2400" b="1" noProof="1">
                <a:latin typeface="Consolas" pitchFamily="49" charset="0"/>
              </a:rPr>
              <a:t>"one", "two"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en-US" sz="2400" b="1" noProof="1">
                <a:latin typeface="Consolas" pitchFamily="49" charset="0"/>
              </a:rPr>
              <a:t>;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// == </a:t>
            </a:r>
            <a:r>
              <a:rPr lang="en-GB" sz="2400" b="1" i="1" noProof="1">
                <a:solidFill>
                  <a:schemeClr val="accent2"/>
                </a:solidFill>
                <a:latin typeface="Consolas" pitchFamily="49" charset="0"/>
              </a:rPr>
              <a:t>new string [2] {"one", "two"};</a:t>
            </a:r>
            <a:endParaRPr lang="en-US" sz="24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Process all array elements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for (int index = 0; index &lt; arr.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Length</a:t>
            </a:r>
            <a:r>
              <a:rPr lang="en-US" sz="2400" b="1" noProof="1">
                <a:latin typeface="Consolas" pitchFamily="49" charset="0"/>
              </a:rPr>
              <a:t>; index++)</a:t>
            </a:r>
            <a:endParaRPr lang="bg-BG" sz="2400" b="1" noProof="1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{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 pitchFamily="49" charset="0"/>
              </a:rPr>
              <a:t>  </a:t>
            </a: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Print each element on a separate line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400" b="1" noProof="1">
                <a:latin typeface="Consolas" pitchFamily="49" charset="0"/>
              </a:rPr>
              <a:t>Console.WriteLine("arr[{0}] = {1}", index,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arr[</a:t>
            </a:r>
            <a:r>
              <a:rPr lang="en-US" sz="2400" b="1" noProof="1">
                <a:latin typeface="Consolas" pitchFamily="49" charset="0"/>
              </a:rPr>
              <a:t>index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]</a:t>
            </a:r>
            <a:r>
              <a:rPr lang="en-US" sz="2400" b="1" noProof="1">
                <a:latin typeface="Consolas" pitchFamily="49" charset="0"/>
              </a:rPr>
              <a:t>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8D36A5D-ACEA-42F2-81F4-9EC6E3299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6833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Read an array of integers (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lines of integers), </a:t>
            </a:r>
            <a:r>
              <a:rPr lang="en-US" sz="3600" b="1" dirty="0">
                <a:solidFill>
                  <a:schemeClr val="bg1"/>
                </a:solidFill>
              </a:rPr>
              <a:t>reverse</a:t>
            </a:r>
            <a:r>
              <a:rPr lang="en-US" sz="3600" b="1" dirty="0"/>
              <a:t> </a:t>
            </a:r>
            <a:r>
              <a:rPr lang="en-US" sz="3600" dirty="0"/>
              <a:t>it and </a:t>
            </a:r>
            <a:br>
              <a:rPr lang="en-US" sz="3600" dirty="0"/>
            </a:br>
            <a:r>
              <a:rPr lang="en-US" sz="3600" dirty="0"/>
              <a:t>print its elements on a single line, space-separated: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Print Numbers in Reverse Order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806240" y="2812616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71363" y="3551281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769114" y="3639800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508809" y="2667001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69414" y="3526831"/>
            <a:ext cx="2727186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3633838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150BD16-F15E-4E9E-86AA-FEE0C7556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29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Print Numbers in Reverse Order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02532" y="1340769"/>
            <a:ext cx="8786936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Read the array (n lines of integers)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 pitchFamily="49" charset="0"/>
              </a:rPr>
              <a:t>// Print the elements from the last to the first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n-1</a:t>
            </a:r>
            <a:r>
              <a:rPr lang="en-US" sz="2400" b="1" noProof="1">
                <a:latin typeface="Consolas" pitchFamily="49" charset="0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&gt;=</a:t>
            </a:r>
            <a:r>
              <a:rPr lang="en-US" sz="2400" b="1" noProof="1">
                <a:latin typeface="Consolas" pitchFamily="49" charset="0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</a:rPr>
              <a:t>i--</a:t>
            </a:r>
            <a:r>
              <a:rPr lang="en-US" sz="2400" b="1" noProof="1">
                <a:latin typeface="Consolas" pitchFamily="49" charset="0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 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 pitchFamily="49" charset="0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https://judge.softuni.org/Contests/Practice/Index/3171#1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7C8A6-E145-46EE-9157-98FD11103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Read an </a:t>
            </a:r>
            <a:r>
              <a:rPr lang="en-US" sz="3200" b="1" dirty="0">
                <a:solidFill>
                  <a:schemeClr val="bg1"/>
                </a:solidFill>
              </a:rPr>
              <a:t>array of real numbers </a:t>
            </a:r>
            <a:r>
              <a:rPr lang="en-US" sz="3200" dirty="0"/>
              <a:t>(space separated),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round </a:t>
            </a:r>
            <a:r>
              <a:rPr lang="en-US" sz="3200" dirty="0"/>
              <a:t>them in </a:t>
            </a:r>
            <a:br>
              <a:rPr lang="en-US" sz="3200" dirty="0"/>
            </a:br>
            <a:r>
              <a:rPr lang="en-US" sz="3200" dirty="0"/>
              <a:t>"</a:t>
            </a:r>
            <a:r>
              <a:rPr lang="en-US" sz="3200" b="1" dirty="0">
                <a:solidFill>
                  <a:schemeClr val="tx2">
                    <a:lumMod val="75000"/>
                  </a:schemeClr>
                </a:solidFill>
                <a:hlinkClick r:id="rId2"/>
              </a:rPr>
              <a:t>away from 0</a:t>
            </a:r>
            <a:r>
              <a:rPr lang="en-US" sz="3200" dirty="0"/>
              <a:t>" style and </a:t>
            </a:r>
            <a:r>
              <a:rPr lang="en-US" sz="3200" dirty="0">
                <a:solidFill>
                  <a:schemeClr val="tx2">
                    <a:lumMod val="75000"/>
                  </a:schemeClr>
                </a:solidFill>
              </a:rPr>
              <a:t>print</a:t>
            </a:r>
            <a:r>
              <a:rPr lang="en-US" sz="3200" dirty="0"/>
              <a:t> the output as in the examples: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Rounding Numbers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257300" y="2435605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2057400" y="3171487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435605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67600" y="3264526"/>
            <a:ext cx="2743200" cy="27120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629401" y="326452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266800" y="3239396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C156A76-6A26-4A4E-96E4-A7033B298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50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US" b="1">
                <a:solidFill>
                  <a:schemeClr val="bg1"/>
                </a:solidFill>
                <a:hlinkClick r:id="rId2"/>
              </a:rPr>
              <a:t>Rounding</a:t>
            </a:r>
            <a:r>
              <a:rPr lang="en-US"/>
              <a:t> turns each value to the </a:t>
            </a:r>
            <a:r>
              <a:rPr lang="en-US">
                <a:solidFill>
                  <a:schemeClr val="tx2">
                    <a:lumMod val="75000"/>
                  </a:schemeClr>
                </a:solidFill>
              </a:rPr>
              <a:t>nearest integer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Solution: Rounding Numbers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97" y="1988840"/>
            <a:ext cx="10876829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.Select(double.Parse).ToArray();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Round</a:t>
            </a:r>
            <a:r>
              <a:rPr lang="en-US" sz="2600" b="1" noProof="1">
                <a:latin typeface="Consolas" pitchFamily="49" charset="0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</a:rPr>
              <a:t>MidpointRounding.AwayFromZero</a:t>
            </a:r>
            <a:r>
              <a:rPr lang="en-US" sz="2600" b="1" noProof="1">
                <a:latin typeface="Consolas" pitchFamily="49" charset="0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 pitchFamily="49" charset="0"/>
              </a:rPr>
              <a:t>// TODO: Print each number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604" y="3788938"/>
            <a:ext cx="2241910" cy="914400"/>
          </a:xfrm>
          <a:prstGeom prst="wedgeRoundRectCallout">
            <a:avLst>
              <a:gd name="adj1" fmla="val -68506"/>
              <a:gd name="adj2" fmla="val 5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3"/>
              </a:rPr>
              <a:t>https://judge.softuni.org/Contests/Practice/Index/3171#2</a:t>
            </a:r>
            <a:endParaRPr lang="en-US" sz="2000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ADF031-72B3-468D-91A8-2D1D15D7FC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E6034EAC-749D-42DD-A3F7-F25E08AFB6FC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/>
              <a:t>Use for-loop:</a:t>
            </a:r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/>
          </a:p>
          <a:p>
            <a:pPr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/>
          </a:p>
          <a:p>
            <a:pPr marL="457200" indent="-457200">
              <a:lnSpc>
                <a:spcPct val="100000"/>
              </a:lnSpc>
              <a:spcAft>
                <a:spcPts val="0"/>
              </a:spcAft>
            </a:pPr>
            <a:r>
              <a:rPr lang="en-US" sz="3600"/>
              <a:t>Use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string.Join(separator,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array)</a:t>
            </a:r>
            <a:r>
              <a:rPr lang="en-US" sz="3200"/>
              <a:t>:</a:t>
            </a:r>
            <a:endParaRPr lang="en-US" sz="3600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dirty="0"/>
              <a:t>Printing Arrays with for </a:t>
            </a:r>
            <a:r>
              <a:rPr lang="en-US" noProof="1"/>
              <a:t>/ String.Join(…)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14908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string.Join(", ", arr)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Console.WriteLine(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string.Join(" - ", strings)</a:t>
            </a:r>
            <a:r>
              <a:rPr lang="en-US" sz="2399" b="1" noProof="1">
                <a:latin typeface="Consolas" pitchFamily="49" charset="0"/>
              </a:rPr>
              <a:t>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one - two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E3B0E99-BF32-4658-AB84-62AD798C1D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Arrays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Reading</a:t>
            </a:r>
            <a:r>
              <a:rPr lang="en-US" dirty="0"/>
              <a:t> Arrays from the Console</a:t>
            </a: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b="1" dirty="0">
                <a:solidFill>
                  <a:schemeClr val="bg1"/>
                </a:solidFill>
              </a:rPr>
              <a:t> Loop</a:t>
            </a:r>
            <a:endParaRPr lang="en-GB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A4622B-E584-4DF2-8527-C7EC91A30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8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en-US" sz="3600" dirty="0"/>
              <a:t>Read an </a:t>
            </a:r>
            <a:r>
              <a:rPr lang="en-US" sz="3600" b="1" dirty="0">
                <a:solidFill>
                  <a:schemeClr val="bg1"/>
                </a:solidFill>
              </a:rPr>
              <a:t>array of strings </a:t>
            </a:r>
            <a:r>
              <a:rPr lang="en-US" sz="3600" dirty="0"/>
              <a:t>(space separated values), </a:t>
            </a:r>
            <a:r>
              <a:rPr lang="en-US" sz="3600" b="1" dirty="0">
                <a:solidFill>
                  <a:schemeClr val="bg1"/>
                </a:solidFill>
              </a:rPr>
              <a:t>reverse </a:t>
            </a:r>
            <a:br>
              <a:rPr lang="en-US" sz="3600" b="1" dirty="0">
                <a:solidFill>
                  <a:schemeClr val="bg1"/>
                </a:solidFill>
              </a:rPr>
            </a:br>
            <a:r>
              <a:rPr lang="en-US" sz="3600" b="1" dirty="0">
                <a:solidFill>
                  <a:schemeClr val="bg1"/>
                </a:solidFill>
              </a:rPr>
              <a:t>it </a:t>
            </a:r>
            <a:r>
              <a:rPr lang="en-US" sz="3600" dirty="0"/>
              <a:t>and </a:t>
            </a:r>
            <a:r>
              <a:rPr lang="en-US" sz="3600" b="1" dirty="0">
                <a:solidFill>
                  <a:schemeClr val="bg1"/>
                </a:solidFill>
              </a:rPr>
              <a:t>print</a:t>
            </a:r>
            <a:r>
              <a:rPr lang="en-US" sz="3600" dirty="0"/>
              <a:t> its elements: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  <a:spcBef>
                <a:spcPts val="2400"/>
              </a:spcBef>
            </a:pPr>
            <a:r>
              <a:rPr lang="en-US" sz="3600" dirty="0"/>
              <a:t>Reversing array elements: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Reverse Array of Strings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88282"/>
            <a:ext cx="1549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exchange</a:t>
            </a: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2CA5FB26-5540-4875-AC0D-98EEDFD83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10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Reverse Array of Strings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https://judge.softuni.org/Contests/Practice/Index/3171#3</a:t>
            </a:r>
            <a:endParaRPr lang="en-US" sz="20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172673-EDD8-412F-9117-EFCD5EDCC3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7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1B7F89-4090-4ED7-B0FB-002DA08F3A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Iterate Through Collections</a:t>
            </a:r>
            <a:endParaRPr lang="bg-BG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Iterates through </a:t>
            </a:r>
            <a:r>
              <a:rPr lang="en-GB" sz="3600" b="1" dirty="0">
                <a:solidFill>
                  <a:schemeClr val="bg1"/>
                </a:solidFill>
              </a:rPr>
              <a:t>all elements </a:t>
            </a:r>
            <a:r>
              <a:rPr lang="en-GB" sz="3600" dirty="0"/>
              <a:t>in a collection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Cannot</a:t>
            </a:r>
            <a:r>
              <a:rPr lang="en-GB" sz="3600" dirty="0"/>
              <a:t> access the current index</a:t>
            </a:r>
          </a:p>
          <a:p>
            <a:pPr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Read-only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Foreach Loop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641" y="344423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    </a:t>
            </a:r>
            <a:r>
              <a:rPr lang="en-GB" sz="2800" b="1" i="1" dirty="0">
                <a:solidFill>
                  <a:schemeClr val="accent2"/>
                </a:solidFill>
                <a:latin typeface="Consolas" pitchFamily="49" charset="0"/>
              </a:rPr>
              <a:t>// Process the value here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97167ACC-8AC8-4BE0-AA0D-D1B688C1FF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261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 dirty="0">
                <a:solidFill>
                  <a:schemeClr val="bg1"/>
                </a:solidFill>
              </a:rPr>
              <a:t>int[]</a:t>
            </a:r>
            <a:r>
              <a:rPr lang="en-US" sz="3200" dirty="0"/>
              <a:t> numbers = { 1, 2, 3, 4, 5 };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foreach (</a:t>
            </a:r>
            <a:r>
              <a:rPr lang="en-US" sz="3200" dirty="0">
                <a:solidFill>
                  <a:schemeClr val="bg1"/>
                </a:solidFill>
              </a:rPr>
              <a:t>int</a:t>
            </a:r>
            <a:r>
              <a:rPr lang="en-US" sz="3200" dirty="0"/>
              <a:t> number </a:t>
            </a:r>
            <a:r>
              <a:rPr lang="en-US" sz="3200" dirty="0">
                <a:solidFill>
                  <a:schemeClr val="bg1"/>
                </a:solidFill>
              </a:rPr>
              <a:t>in</a:t>
            </a:r>
            <a:r>
              <a:rPr lang="en-US" sz="32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 an Array with Foreach</a:t>
            </a:r>
            <a:endParaRPr lang="en-US" dirty="0"/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814BB8-5B38-44B4-8FB2-79D450B7C4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007607" cy="4673428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Arrays hold a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sequence</a:t>
            </a:r>
            <a:r>
              <a:rPr lang="en-US" sz="3800" dirty="0">
                <a:solidFill>
                  <a:schemeClr val="bg2"/>
                </a:solidFill>
              </a:rPr>
              <a:t> of elements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Elements are numbered from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 to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length-1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Creating (allocating) an array: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new[]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Accessing array elements by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index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Printing array elements: </a:t>
            </a:r>
            <a:r>
              <a:rPr lang="en-US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string.Join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8A16F38-41EB-4A5E-B235-446F3CE5A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85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650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3EFA86-184C-4658-839B-DE364A3444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5947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63E0F0-42CA-49B8-BCC9-9605D59A40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Working with Arrays of Elements</a:t>
            </a:r>
            <a:endParaRPr lang="bg-BG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064405" cy="52760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In programming,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/>
              <a:t>is a </a:t>
            </a:r>
            <a:r>
              <a:rPr lang="en-US" b="1" dirty="0">
                <a:solidFill>
                  <a:schemeClr val="bg1"/>
                </a:solidFill>
              </a:rPr>
              <a:t>sequence of elements</a:t>
            </a:r>
          </a:p>
          <a:p>
            <a:pPr>
              <a:lnSpc>
                <a:spcPct val="100000"/>
              </a:lnSpc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Elements are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numbered</a:t>
            </a:r>
            <a:r>
              <a:rPr lang="en-US" dirty="0"/>
              <a:t> from </a:t>
            </a:r>
            <a:r>
              <a:rPr lang="en-US" b="1" dirty="0">
                <a:solidFill>
                  <a:schemeClr val="bg1"/>
                </a:solidFill>
              </a:rPr>
              <a:t>0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Length-1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Elements are of the </a:t>
            </a:r>
            <a:r>
              <a:rPr lang="en-US" b="1" dirty="0">
                <a:solidFill>
                  <a:schemeClr val="bg1"/>
                </a:solidFill>
              </a:rPr>
              <a:t>same type </a:t>
            </a:r>
            <a:r>
              <a:rPr lang="en-US" dirty="0"/>
              <a:t>(e.g. integers)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Arrays have </a:t>
            </a:r>
            <a:r>
              <a:rPr lang="en-US" b="1" dirty="0">
                <a:solidFill>
                  <a:schemeClr val="bg1"/>
                </a:solidFill>
              </a:rPr>
              <a:t>fixed size </a:t>
            </a:r>
            <a:r>
              <a:rPr lang="en-US" dirty="0"/>
              <a:t>(</a:t>
            </a:r>
            <a:r>
              <a:rPr lang="en-US" b="1" noProof="1">
                <a:solidFill>
                  <a:schemeClr val="bg1"/>
                </a:solidFill>
              </a:rPr>
              <a:t>Array.Length</a:t>
            </a:r>
            <a:r>
              <a:rPr lang="en-US" dirty="0"/>
              <a:t>) and</a:t>
            </a:r>
            <a:br>
              <a:rPr lang="en-US" dirty="0"/>
            </a:br>
            <a:r>
              <a:rPr lang="en-US" dirty="0"/>
              <a:t>cannot be resized</a:t>
            </a:r>
            <a:endParaRPr lang="bg-BG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Are Arrays?</a:t>
            </a:r>
            <a:endParaRPr lang="bg-BG" dirty="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Array of 5 elements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668936" y="1804523"/>
            <a:ext cx="2549982" cy="652770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index</a:t>
            </a:r>
            <a:endParaRPr lang="bg-BG" sz="2400" b="1" dirty="0">
              <a:solidFill>
                <a:schemeClr val="bg2"/>
              </a:solidFill>
            </a:endParaRP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49261" y="2971800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Element of an array</a:t>
            </a:r>
            <a:endParaRPr lang="bg-BG" sz="2400" b="1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20075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E8877ED6-06EC-4357-A87C-78DB2EE766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424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Use the </a:t>
            </a:r>
            <a:r>
              <a:rPr lang="en-US" b="1" dirty="0">
                <a:solidFill>
                  <a:schemeClr val="bg1"/>
                </a:solidFill>
              </a:rPr>
              <a:t>new</a:t>
            </a:r>
            <a:r>
              <a:rPr lang="en-US" dirty="0"/>
              <a:t> keyword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It is used to create the array and initialize the array </a:t>
            </a:r>
            <a:br>
              <a:rPr lang="en-US" dirty="0"/>
            </a:br>
            <a:r>
              <a:rPr lang="en-US" dirty="0"/>
              <a:t>elements to their default values</a:t>
            </a:r>
          </a:p>
          <a:p>
            <a:pPr>
              <a:lnSpc>
                <a:spcPct val="100000"/>
              </a:lnSpc>
            </a:pPr>
            <a:r>
              <a:rPr lang="en-US" dirty="0"/>
              <a:t>Allocating an </a:t>
            </a:r>
            <a:r>
              <a:rPr lang="en-US" b="1" dirty="0">
                <a:solidFill>
                  <a:schemeClr val="bg1"/>
                </a:solidFill>
              </a:rPr>
              <a:t>array</a:t>
            </a:r>
            <a:r>
              <a:rPr lang="en-US" dirty="0"/>
              <a:t> of 10 </a:t>
            </a:r>
            <a:r>
              <a:rPr lang="en-US" b="1" dirty="0">
                <a:solidFill>
                  <a:schemeClr val="bg1"/>
                </a:solidFill>
              </a:rPr>
              <a:t>integers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en-US" dirty="0"/>
              <a:t>An array that stores </a:t>
            </a:r>
            <a:r>
              <a:rPr lang="en-US" b="1" dirty="0">
                <a:solidFill>
                  <a:schemeClr val="bg1"/>
                </a:solidFill>
              </a:rPr>
              <a:t>string</a:t>
            </a:r>
            <a:r>
              <a:rPr lang="en-US" dirty="0"/>
              <a:t> elements can be declared in the same way: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</a:t>
            </a:r>
            <a:endParaRPr lang="bg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567608" y="3637708"/>
            <a:ext cx="577121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int[]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747" y="3140968"/>
            <a:ext cx="2362200" cy="993478"/>
          </a:xfrm>
          <a:prstGeom prst="wedgeRoundRectCallout">
            <a:avLst>
              <a:gd name="adj1" fmla="val -75991"/>
              <a:gd name="adj2" fmla="val 38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567609" y="5573248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names</a:t>
            </a:r>
            <a:r>
              <a:rPr lang="en-US" dirty="0"/>
              <a:t> = </a:t>
            </a:r>
            <a:r>
              <a:rPr lang="en-US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747" y="4941168"/>
            <a:ext cx="2362200" cy="993478"/>
          </a:xfrm>
          <a:prstGeom prst="wedgeRoundRectCallout">
            <a:avLst>
              <a:gd name="adj1" fmla="val -75201"/>
              <a:gd name="adj2" fmla="val 43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All elements are initially =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688C094-CCC1-43F8-8C43-BEB5F1863C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1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>
                <a:solidFill>
                  <a:schemeClr val="bg1"/>
                </a:solidFill>
              </a:rPr>
              <a:t>Assigning values </a:t>
            </a:r>
            <a:r>
              <a:rPr lang="en-US" sz="3600"/>
              <a:t>to the array elements</a:t>
            </a:r>
          </a:p>
          <a:p>
            <a:pPr marL="1123569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</a:rPr>
              <a:t>Length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holds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the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number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of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array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elements</a:t>
            </a: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endParaRPr lang="en-US"/>
          </a:p>
          <a:p>
            <a:pPr>
              <a:lnSpc>
                <a:spcPct val="100000"/>
              </a:lnSpc>
              <a:spcBef>
                <a:spcPct val="0"/>
              </a:spcBef>
            </a:pPr>
            <a:endParaRPr lang="en-US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>
                <a:solidFill>
                  <a:schemeClr val="bg1"/>
                </a:solidFill>
              </a:rPr>
              <a:t>Accessing</a:t>
            </a:r>
            <a:r>
              <a:rPr lang="en-US" sz="3600"/>
              <a:t> array elements by index</a:t>
            </a:r>
          </a:p>
          <a:p>
            <a:pPr marL="1066419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400" noProof="1"/>
              <a:t>The</a:t>
            </a:r>
            <a:r>
              <a:rPr lang="en-US" sz="3400" b="1" noProof="1"/>
              <a:t> </a:t>
            </a:r>
            <a:r>
              <a:rPr lang="en-US" sz="3400" b="1" noProof="1">
                <a:solidFill>
                  <a:schemeClr val="bg1"/>
                </a:solidFill>
              </a:rPr>
              <a:t>[]</a:t>
            </a:r>
            <a:r>
              <a:rPr lang="en-US" sz="3400" b="1" noProof="1"/>
              <a:t> </a:t>
            </a:r>
            <a:r>
              <a:rPr lang="en-US" sz="3400" noProof="1"/>
              <a:t>operator</a:t>
            </a:r>
            <a:r>
              <a:rPr lang="en-US" sz="3400" b="1" noProof="1"/>
              <a:t> </a:t>
            </a:r>
            <a:r>
              <a:rPr lang="en-US" sz="3400" noProof="1"/>
              <a:t>accesses</a:t>
            </a:r>
            <a:r>
              <a:rPr lang="en-US" sz="3400" b="1" noProof="1"/>
              <a:t> </a:t>
            </a:r>
            <a:r>
              <a:rPr lang="en-US" sz="3400" noProof="1"/>
              <a:t>elements</a:t>
            </a:r>
            <a:r>
              <a:rPr lang="en-US" sz="3400" b="1" noProof="1"/>
              <a:t> </a:t>
            </a:r>
            <a:r>
              <a:rPr lang="en-US" sz="3400" noProof="1"/>
              <a:t>by</a:t>
            </a:r>
            <a:r>
              <a:rPr lang="en-US" sz="3400" b="1" noProof="1"/>
              <a:t> </a:t>
            </a:r>
            <a:r>
              <a:rPr lang="en-US" sz="3400" noProof="1"/>
              <a:t>index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endParaRPr lang="en-US" dirty="0"/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Working with Arrays</a:t>
            </a: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1446214" y="2462996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</a:t>
            </a:r>
            <a:r>
              <a:rPr lang="en-US" dirty="0" err="1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1446214" y="4941168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5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+ 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r>
              <a:rPr lang="en-US" dirty="0">
                <a:solidFill>
                  <a:schemeClr val="accent2"/>
                </a:solidFill>
              </a:rPr>
              <a:t>// </a:t>
            </a:r>
            <a:r>
              <a:rPr lang="en-US" i="1" dirty="0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C62FF17-BC7B-4129-AFB1-5B97419B30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A18AF6-2C3D-4A59-ACF9-BA6F288B0C18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/>
              <a:t>The days of week can be stored in </a:t>
            </a:r>
            <a:r>
              <a:rPr lang="en-US" b="1">
                <a:solidFill>
                  <a:schemeClr val="bg1"/>
                </a:solidFill>
              </a:rPr>
              <a:t>array of strings</a:t>
            </a:r>
            <a:r>
              <a:rPr lang="en-US"/>
              <a:t>:</a:t>
            </a:r>
            <a:endParaRPr lang="en-US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Days of Week – Example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36009" y="2047496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544078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0169384"/>
              </p:ext>
            </p:extLst>
          </p:nvPr>
        </p:nvGraphicFramePr>
        <p:xfrm>
          <a:off x="6454452" y="2113239"/>
          <a:ext cx="4175216" cy="4025011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24" name="Slide Number">
            <a:extLst>
              <a:ext uri="{FF2B5EF4-FFF2-40B4-BE49-F238E27FC236}">
                <a16:creationId xmlns:a16="http://schemas.microsoft.com/office/drawing/2014/main" id="{7EE8814E-4D58-4028-8935-A460EA7651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eaLnBrk="0" latinLnBrk="0"/>
            <a:r>
              <a:rPr lang="en-US" dirty="0"/>
              <a:t>Enter a </a:t>
            </a:r>
            <a:r>
              <a:rPr lang="en-US" b="1" dirty="0">
                <a:solidFill>
                  <a:schemeClr val="bg1"/>
                </a:solidFill>
              </a:rPr>
              <a:t>day number </a:t>
            </a:r>
            <a:r>
              <a:rPr lang="en-US" dirty="0"/>
              <a:t>[1…7] and print the </a:t>
            </a:r>
            <a:r>
              <a:rPr lang="en-US" b="1" dirty="0">
                <a:solidFill>
                  <a:schemeClr val="bg1"/>
                </a:solidFill>
              </a:rPr>
              <a:t>day name </a:t>
            </a:r>
            <a:r>
              <a:rPr lang="en-US" dirty="0"/>
              <a:t>(in English) or "</a:t>
            </a:r>
            <a:r>
              <a:rPr lang="en-US" b="1" dirty="0">
                <a:solidFill>
                  <a:schemeClr val="bg1"/>
                </a:solidFill>
              </a:rPr>
              <a:t>Invalid day!</a:t>
            </a:r>
            <a:r>
              <a:rPr lang="en-US" dirty="0"/>
              <a:t>"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Day of Week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825CD0C-FD94-4AF9-A10A-951D4FA84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1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Day of Week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4" y="1479693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  <a:endParaRPr lang="bg-BG" sz="2600" dirty="0"/>
          </a:p>
          <a:p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5781"/>
              <a:gd name="adj2" fmla="val 36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</a:rPr>
              <a:t>The first day in our array stays at index 0, not 1.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Check your solution here: </a:t>
            </a:r>
            <a:r>
              <a:rPr lang="en-US" sz="2000" dirty="0">
                <a:hlinkClick r:id="rId2"/>
              </a:rPr>
              <a:t>https://judge.softuni.org/Contests/Practice/Index/3171#0</a:t>
            </a:r>
            <a:endParaRPr lang="en-US" sz="20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5CA18C-8457-4CCE-B2F0-15A4E080A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3292</TotalTime>
  <Words>1808</Words>
  <Application>Microsoft Office PowerPoint</Application>
  <PresentationFormat>Widescreen</PresentationFormat>
  <Paragraphs>300</Paragraphs>
  <Slides>27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Arrays</vt:lpstr>
      <vt:lpstr>Table of Contents</vt:lpstr>
      <vt:lpstr>Working with Arrays of Elements</vt:lpstr>
      <vt:lpstr>What Are Arrays?</vt:lpstr>
      <vt:lpstr>Creating Arrays</vt:lpstr>
      <vt:lpstr>Working with Arrays</vt:lpstr>
      <vt:lpstr>Days of Week – Example</vt:lpstr>
      <vt:lpstr>Problem: Day of Week</vt:lpstr>
      <vt:lpstr>Solution: Day of Week</vt:lpstr>
      <vt:lpstr>Using a for Loop or String.Split()</vt:lpstr>
      <vt:lpstr>Reading Arrays from the Console</vt:lpstr>
      <vt:lpstr>Reading Array Values from a Single Line</vt:lpstr>
      <vt:lpstr>Shorter: Reading Array from a Single Line</vt:lpstr>
      <vt:lpstr>Printing Arrays On the Console</vt:lpstr>
      <vt:lpstr>Problem: Print Numbers in Reverse Order</vt:lpstr>
      <vt:lpstr>Solution: Print Numbers in Reverse Order</vt:lpstr>
      <vt:lpstr>Problem: Rounding Numbers</vt:lpstr>
      <vt:lpstr>Solution: Rounding Numbers</vt:lpstr>
      <vt:lpstr>Printing Arrays with for / String.Join(…)</vt:lpstr>
      <vt:lpstr>Problem: Reverse Array of Strings</vt:lpstr>
      <vt:lpstr>Solution: Reverse Array of Strings</vt:lpstr>
      <vt:lpstr>Iterate Through Collections</vt:lpstr>
      <vt:lpstr>Foreach Loop</vt:lpstr>
      <vt:lpstr>Print an Array with Foreach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 Course</dc:subject>
  <dc:creator>Software University</dc:creator>
  <cp:keywords>Programming;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11</cp:revision>
  <dcterms:created xsi:type="dcterms:W3CDTF">2018-05-23T13:08:44Z</dcterms:created>
  <dcterms:modified xsi:type="dcterms:W3CDTF">2021-09-02T06:54:50Z</dcterms:modified>
  <cp:category>programming fundamentals;computer programming;software development;web development</cp:category>
</cp:coreProperties>
</file>